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90" r:id="rId3"/>
  </p:sldMasterIdLst>
  <p:notesMasterIdLst>
    <p:notesMasterId r:id="rId13"/>
  </p:notesMasterIdLst>
  <p:sldIdLst>
    <p:sldId id="256" r:id="rId4"/>
    <p:sldId id="384" r:id="rId5"/>
    <p:sldId id="381" r:id="rId6"/>
    <p:sldId id="365" r:id="rId7"/>
    <p:sldId id="388" r:id="rId8"/>
    <p:sldId id="376" r:id="rId9"/>
    <p:sldId id="392" r:id="rId10"/>
    <p:sldId id="375" r:id="rId11"/>
    <p:sldId id="269" r:id="rId12"/>
  </p:sldIdLst>
  <p:sldSz cx="24374475" cy="13717588"/>
  <p:notesSz cx="6797675" cy="9926638"/>
  <p:custDataLst>
    <p:tags r:id="rId14"/>
  </p:custDataLst>
  <p:defaultTextStyle>
    <a:defPPr>
      <a:defRPr lang="ru-RU"/>
    </a:defPPr>
    <a:lvl1pPr marL="0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19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638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4957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276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1594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9913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8232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6551" algn="l" defTabSz="217663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46">
          <p15:clr>
            <a:srgbClr val="A4A3A4"/>
          </p15:clr>
        </p15:guide>
        <p15:guide id="2" orient="horz" pos="8221">
          <p15:clr>
            <a:srgbClr val="A4A3A4"/>
          </p15:clr>
        </p15:guide>
        <p15:guide id="3" orient="horz" pos="1197">
          <p15:clr>
            <a:srgbClr val="A4A3A4"/>
          </p15:clr>
        </p15:guide>
        <p15:guide id="4" orient="horz" pos="2415">
          <p15:clr>
            <a:srgbClr val="A4A3A4"/>
          </p15:clr>
        </p15:guide>
        <p15:guide id="5" orient="horz" pos="7495">
          <p15:clr>
            <a:srgbClr val="A4A3A4"/>
          </p15:clr>
        </p15:guide>
        <p15:guide id="6" orient="horz" pos="4121">
          <p15:clr>
            <a:srgbClr val="A4A3A4"/>
          </p15:clr>
        </p15:guide>
        <p15:guide id="7" orient="horz" pos="3141">
          <p15:clr>
            <a:srgbClr val="A4A3A4"/>
          </p15:clr>
        </p15:guide>
        <p15:guide id="8" pos="782">
          <p15:clr>
            <a:srgbClr val="A4A3A4"/>
          </p15:clr>
        </p15:guide>
        <p15:guide id="9" pos="15071">
          <p15:clr>
            <a:srgbClr val="A4A3A4"/>
          </p15:clr>
        </p15:guide>
        <p15:guide id="10" pos="7840">
          <p15:clr>
            <a:srgbClr val="A4A3A4"/>
          </p15:clr>
        </p15:guide>
        <p15:guide id="11" pos="7450">
          <p15:clr>
            <a:srgbClr val="A4A3A4"/>
          </p15:clr>
        </p15:guide>
        <p15:guide id="12" pos="11260">
          <p15:clr>
            <a:srgbClr val="A4A3A4"/>
          </p15:clr>
        </p15:guide>
        <p15:guide id="13" pos="11669">
          <p15:clr>
            <a:srgbClr val="A4A3A4"/>
          </p15:clr>
        </p15:guide>
        <p15:guide id="14" pos="5478">
          <p15:clr>
            <a:srgbClr val="A4A3A4"/>
          </p15:clr>
        </p15:guide>
        <p15:guide id="15" pos="14617">
          <p15:clr>
            <a:srgbClr val="A4A3A4"/>
          </p15:clr>
        </p15:guide>
        <p15:guide id="16" pos="4865">
          <p15:clr>
            <a:srgbClr val="A4A3A4"/>
          </p15:clr>
        </p15:guide>
        <p15:guide id="17" pos="10217">
          <p15:clr>
            <a:srgbClr val="A4A3A4"/>
          </p15:clr>
        </p15:guide>
        <p15:guide id="18" pos="95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503C"/>
    <a:srgbClr val="004637"/>
    <a:srgbClr val="000000"/>
    <a:srgbClr val="8FF810"/>
    <a:srgbClr val="027F10"/>
    <a:srgbClr val="EDBA09"/>
    <a:srgbClr val="67B705"/>
    <a:srgbClr val="003E2F"/>
    <a:srgbClr val="018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00" autoAdjust="0"/>
  </p:normalViewPr>
  <p:slideViewPr>
    <p:cSldViewPr showGuides="1">
      <p:cViewPr>
        <p:scale>
          <a:sx n="59" d="100"/>
          <a:sy n="59" d="100"/>
        </p:scale>
        <p:origin x="-240" y="72"/>
      </p:cViewPr>
      <p:guideLst>
        <p:guide orient="horz" pos="1846"/>
        <p:guide orient="horz" pos="8221"/>
        <p:guide orient="horz" pos="1197"/>
        <p:guide orient="horz" pos="2415"/>
        <p:guide orient="horz" pos="7495"/>
        <p:guide orient="horz" pos="4121"/>
        <p:guide orient="horz" pos="3141"/>
        <p:guide pos="782"/>
        <p:guide pos="15071"/>
        <p:guide pos="7840"/>
        <p:guide pos="7450"/>
        <p:guide pos="11260"/>
        <p:guide pos="11669"/>
        <p:guide pos="5478"/>
        <p:guide pos="14617"/>
        <p:guide pos="4865"/>
        <p:guide pos="10217"/>
        <p:guide pos="95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69545-0904-48D3-B761-B2E6FE242C6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84132-AEC2-40CB-9157-CF9359A9C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7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319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6638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4957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3276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1594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29913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18232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6551" algn="l" defTabSz="217663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256521">
              <a:defRPr/>
            </a:pPr>
            <a:r>
              <a:rPr lang="ru-RU" sz="3300" b="1" dirty="0"/>
              <a:t>Сегодня в составе Холдинга </a:t>
            </a:r>
            <a:r>
              <a:rPr lang="ru-RU" sz="3300" b="1" dirty="0" smtClean="0"/>
              <a:t>1</a:t>
            </a:r>
            <a:r>
              <a:rPr lang="en-US" sz="3300" b="1" dirty="0" smtClean="0"/>
              <a:t>3</a:t>
            </a:r>
            <a:r>
              <a:rPr lang="ru-RU" sz="3300" b="1" dirty="0" smtClean="0"/>
              <a:t> </a:t>
            </a:r>
            <a:r>
              <a:rPr lang="ru-RU" sz="3300" b="1" dirty="0"/>
              <a:t>производственных предприятий в 10 регионах России и Головным подразделением в г. Томске.</a:t>
            </a:r>
          </a:p>
          <a:p>
            <a:pPr defTabSz="2256521">
              <a:defRPr/>
            </a:pPr>
            <a:r>
              <a:rPr lang="ru-RU" sz="3300" b="1" dirty="0"/>
              <a:t> </a:t>
            </a:r>
            <a:r>
              <a:rPr lang="ru-RU" sz="3300" dirty="0"/>
              <a:t>Это восемь свиноводческих комплексов - в Томской, Кемеровской, Новосибирской, Свердловской, Тюменской областях, в Красноярском крае, республике и Белгородской области;</a:t>
            </a:r>
          </a:p>
          <a:p>
            <a:pPr defTabSz="2256521">
              <a:defRPr/>
            </a:pPr>
            <a:r>
              <a:rPr lang="ru-RU" sz="3300" dirty="0"/>
              <a:t>3 мясокомбината в Томске, Новосибирске и Екатеринбурге, а также </a:t>
            </a:r>
            <a:r>
              <a:rPr lang="ru-RU" sz="3300" dirty="0" err="1"/>
              <a:t>мясопереработка</a:t>
            </a:r>
            <a:r>
              <a:rPr lang="ru-RU" sz="3300" dirty="0"/>
              <a:t> на базе АПХ «</a:t>
            </a:r>
            <a:r>
              <a:rPr lang="ru-RU" sz="3300" dirty="0" err="1"/>
              <a:t>Промагро</a:t>
            </a:r>
            <a:r>
              <a:rPr lang="ru-RU" sz="3300" dirty="0"/>
              <a:t>». </a:t>
            </a:r>
          </a:p>
          <a:p>
            <a:pPr defTabSz="2256521">
              <a:defRPr/>
            </a:pPr>
            <a:r>
              <a:rPr lang="ru-RU" sz="3300" dirty="0"/>
              <a:t>В данный момент в составе нашего Холдинга только одна птицефабрика "Томская". </a:t>
            </a:r>
            <a:r>
              <a:rPr lang="ru-RU" sz="3300" b="1" dirty="0"/>
              <a:t>Но мы надеемся</a:t>
            </a:r>
            <a:r>
              <a:rPr lang="en-US" sz="3300" b="1" dirty="0"/>
              <a:t>,</a:t>
            </a:r>
            <a:r>
              <a:rPr lang="ru-RU" sz="3300" b="1" dirty="0"/>
              <a:t> что в скором времени ряды наших предприятий пополнит еще одна птицефабрика?</a:t>
            </a:r>
          </a:p>
          <a:p>
            <a:pPr defTabSz="2256521">
              <a:defRPr/>
            </a:pPr>
            <a:r>
              <a:rPr lang="ru-RU" sz="3300" dirty="0"/>
              <a:t>Не так давно приобретенный Свинокомплекс «Щигры </a:t>
            </a:r>
            <a:r>
              <a:rPr lang="ru-RU" sz="3300" dirty="0" err="1"/>
              <a:t>главпродукт</a:t>
            </a:r>
            <a:r>
              <a:rPr lang="ru-RU" sz="3300" dirty="0"/>
              <a:t>» является частью АПХ «</a:t>
            </a:r>
            <a:r>
              <a:rPr lang="ru-RU" sz="3300" dirty="0" err="1"/>
              <a:t>Промагро</a:t>
            </a:r>
            <a:r>
              <a:rPr lang="ru-RU" sz="3300" dirty="0"/>
              <a:t>».</a:t>
            </a:r>
          </a:p>
          <a:p>
            <a:pPr defTabSz="947958" fontAlgn="t">
              <a:defRPr/>
            </a:pPr>
            <a:r>
              <a:rPr lang="ru-RU" sz="3300" dirty="0"/>
              <a:t>Как вы видите, наша география очень обширна и масштабна и все направления деятельности Холдинга находятся в постоянном динамичном развитии.</a:t>
            </a:r>
          </a:p>
          <a:p>
            <a:pPr fontAlgn="t"/>
            <a:endParaRPr lang="ru-RU" sz="3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АО «СИБАГРО» 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интегрированный агропромышленный холдинг с полным циклом производства продукции, позволяющим обеспечивать ее экологическую безопасность вести контроль качества на всех этапах.</a:t>
            </a:r>
          </a:p>
          <a:p>
            <a:pPr fontAlgn="t"/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— агропромышленная федеральная компания, специализирующаяся на производстве свинины, колбас, деликатесов, курицы и яйца. В состав входят 14 предприятий в Томской, Новосибирской, Свердловской, Курганской, Кемеровской, Тюменской, Белгородской, Курской областях, Красноярском крае и Республике Бурятия. </a:t>
            </a:r>
          </a:p>
          <a:p>
            <a:pPr marL="457200" indent="-457200" fontAlgn="t">
              <a:buFont typeface="Wingdings" panose="05000000000000000000" pitchFamily="2" charset="2"/>
              <a:buChar char="v"/>
            </a:pP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Свинокомплексы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СИБАГРО занимают ведущие позиции в России по среднесуточным привесам и многоплодию свиней (согласно рейтингу Национального союза свиноводов).</a:t>
            </a:r>
          </a:p>
          <a:p>
            <a:pPr marL="457200" indent="-457200" fontAlgn="t">
              <a:buFont typeface="Wingdings" panose="05000000000000000000" pitchFamily="2" charset="2"/>
              <a:buChar char="v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Птицефабрика «Томская» с показателем индекса эффективности 406 входит в элитный европейский «Клуб 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400». Цыплята выращены на крупнейшем предприятии Сибири с многолетними традициями и передовыми технологиями.</a:t>
            </a:r>
          </a:p>
          <a:p>
            <a:pPr marL="457200" indent="-457200" fontAlgn="t">
              <a:buFont typeface="Wingdings" panose="05000000000000000000" pitchFamily="2" charset="2"/>
              <a:buChar char="v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Мясокомбинаты СИБАГРО - крупнейшие мясоперерабатывающие предприятия Урала и Сибири, обеспечивают свыше 300 ассортиментных позиций свежей и натуральной мясной продукции. Мы используем отборное сырье с собственных ферм и контролируем все этапы выпуска продукции.</a:t>
            </a:r>
          </a:p>
          <a:p>
            <a:pPr marL="457200" marR="0" lvl="0" indent="-457200" algn="l" defTabSz="2176638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Общий земельный фонд составляет более 300 тысяч га. Площадь обрабатываемой земли - 270 тысяч гектаров. Основные зерновые культуры: озимая и яровая пшеница, ячмень и соя, из которых производятся качественные корма. 7 видов высокотехнологичных кормов, разработанных согласно стандартам Холдинга, используются на каждом этапе выращивания поголовья.</a:t>
            </a:r>
          </a:p>
          <a:p>
            <a:pPr marL="457200" indent="-457200" fontAlgn="t">
              <a:buFont typeface="Wingdings" panose="05000000000000000000" pitchFamily="2" charset="2"/>
              <a:buChar char="v"/>
            </a:pPr>
            <a:endParaRPr lang="ru-RU" sz="29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2176638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направления находятся в постоянном динамичном развитии.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3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Работа в Сибирской Аграрной Группе – это: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официальное трудоустройство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достойная оплата труда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карьерного роста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наставничество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социальные гарантии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материальная помощь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финансовая помощь в оплате ипотеки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компенсация аренды жилья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финансовая поддержка молодых специалистов при переезде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бесплатная продукция холдинга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доставка служебным транспортом</a:t>
            </a:r>
          </a:p>
          <a:p>
            <a:pPr marL="457200" indent="-457200" fontAlgn="t">
              <a:buFont typeface="Arial" panose="020B0604020202020204" pitchFamily="34" charset="0"/>
              <a:buChar char="•"/>
            </a:pP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праздничные и спортивные мероприятия</a:t>
            </a:r>
          </a:p>
          <a:p>
            <a:endParaRPr lang="ru-RU" dirty="0" smtClean="0"/>
          </a:p>
          <a:p>
            <a:r>
              <a:rPr lang="ru-RU" dirty="0" smtClean="0"/>
              <a:t>И МНОГОЕ-МНОГОЕ ДРУГОЕ…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5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ставит перед собой цель помочь студентам в подготовке к профессиональной деятельности в условиях постоянно и быстро меняющихся реалий нашей жизни.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9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Производственная практика в «</a:t>
            </a:r>
            <a:r>
              <a:rPr lang="ru-RU" sz="29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 — это возможность: 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приобрести навык работы в команде профессионалов крупной компании; применить теоретические знания в работе; погрузиться в профессиональную среду и понять особенности реальной работы; собрать данные для дальнейшей учебы: отчеты по практике, курсовые, дипломные работы;</a:t>
            </a:r>
          </a:p>
          <a:p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получить приглашение на работу сразу после выпуска из учебного заведения. Студентам профильных специальностей, прибывшим из другой местности,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предоставляет:</a:t>
            </a:r>
          </a:p>
          <a:p>
            <a:r>
              <a:rPr lang="ru-RU" baseline="0" dirty="0" smtClean="0"/>
              <a:t>прохождение </a:t>
            </a:r>
            <a:r>
              <a:rPr lang="ru-RU" baseline="0" dirty="0" err="1" smtClean="0"/>
              <a:t>мед.осмотра</a:t>
            </a:r>
            <a:r>
              <a:rPr lang="ru-RU" baseline="0" dirty="0" smtClean="0"/>
              <a:t>, п</a:t>
            </a:r>
            <a:r>
              <a:rPr lang="ru-RU" dirty="0" smtClean="0"/>
              <a:t>роживание, компенсацию стоимости</a:t>
            </a:r>
            <a:r>
              <a:rPr lang="ru-RU" baseline="0" dirty="0" smtClean="0"/>
              <a:t> билета </a:t>
            </a:r>
            <a:r>
              <a:rPr lang="ru-RU" dirty="0" smtClean="0"/>
              <a:t>за проезд до места прохождения практики и обратно, ученическую стипендию на время прохождения практики: МРОТ, если студент выполняет функционал</a:t>
            </a:r>
            <a:r>
              <a:rPr lang="ru-RU" baseline="0" dirty="0" smtClean="0"/>
              <a:t> в рамках только плана практики и заработную плату в соответствии с должностью, на которую трудоустраивается студент на время прохождения практики.</a:t>
            </a:r>
          </a:p>
          <a:p>
            <a:r>
              <a:rPr lang="ru-RU" b="1" baseline="0" dirty="0" smtClean="0"/>
              <a:t>Именная стипендия: </a:t>
            </a:r>
            <a:r>
              <a:rPr lang="ru-RU" b="0" baseline="0" dirty="0" smtClean="0"/>
              <a:t>Именная стипендия «</a:t>
            </a:r>
            <a:r>
              <a:rPr lang="ru-RU" b="0" baseline="0" dirty="0" err="1" smtClean="0"/>
              <a:t>Сибагро</a:t>
            </a:r>
            <a:r>
              <a:rPr lang="ru-RU" b="0" baseline="0" dirty="0" smtClean="0"/>
              <a:t>» — ежемесячная денежная выплата, направленная на материальное стимулирование и поддержку студентов, отличившихся в учебной и научной деятельности. Требования к кандидатам: желание  работать в крупном агропромышленном холдинге; наличие в зачетной книжке только оценок «хорошо» и «отлично»; наличие активной жизненной позиции и желания профессионально развиваться; отсутствие именных стипендий от других организаций. </a:t>
            </a:r>
          </a:p>
          <a:p>
            <a:r>
              <a:rPr lang="ru-RU" b="0" baseline="0" dirty="0" smtClean="0"/>
              <a:t>Что нужно, чтобы стать именным стипендиатом «</a:t>
            </a:r>
            <a:r>
              <a:rPr lang="ru-RU" b="0" baseline="0" dirty="0" err="1" smtClean="0"/>
              <a:t>Сибагро</a:t>
            </a:r>
            <a:r>
              <a:rPr lang="ru-RU" b="0" baseline="0" dirty="0" smtClean="0"/>
              <a:t>»: 1. подать заявку; 2. пройти собеседование с </a:t>
            </a:r>
            <a:r>
              <a:rPr lang="en-US" b="0" baseline="0" dirty="0" smtClean="0"/>
              <a:t>HR</a:t>
            </a:r>
            <a:r>
              <a:rPr lang="ru-RU" b="0" baseline="0" dirty="0" smtClean="0"/>
              <a:t> специалистом; 3. успешно пройти собеседование с руководителем профильного направления.</a:t>
            </a:r>
          </a:p>
          <a:p>
            <a:r>
              <a:rPr lang="ru-RU" b="1" baseline="0" dirty="0" smtClean="0"/>
              <a:t>Научно-практические конференции: </a:t>
            </a:r>
            <a:r>
              <a:rPr lang="ru-RU" b="0" baseline="0" dirty="0" smtClean="0"/>
              <a:t>е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жегодно на профильных факультетах учебных заведений проходят конференции на актуальные для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темы. Хочешь расти и развиваться — участвуй в научно-практических студенческих конференциях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»! Заяви о себе ярко! Мы ждём твоих исследований по профильным направлениям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Ветеринария, Зоотехния, Агрономия, Технология производства и переработки сельскохозяйственной продукции. Для участия в Конференции необходимо: </a:t>
            </a:r>
            <a:r>
              <a:rPr lang="en-US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29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подать заявку на участия в деканат своего факультета, 2.  выбрать тему доклада и провести исследование, 3. подготовить доклад и представить результаты </a:t>
            </a:r>
            <a:r>
              <a:rPr lang="ru-RU" sz="29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конференцииэкспертной</a:t>
            </a:r>
            <a:r>
              <a:rPr lang="ru-RU" sz="29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комиссии.  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Авторы лучших работ получают денежные премии и памятные подарки от предприятия и приглашаются на практику с последующим трудоустройством. </a:t>
            </a:r>
          </a:p>
          <a:p>
            <a:r>
              <a:rPr lang="ru-RU" sz="2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руководителей «</a:t>
            </a:r>
            <a:r>
              <a:rPr lang="ru-RU" sz="29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прошли путь от простых рабочих или специалистов до руководителей среднего и высшего звена. Поэтому карьера в холдинге — это реальная возможность для всех, кто стремится к профессиональному развитию!</a:t>
            </a:r>
          </a:p>
          <a:p>
            <a:r>
              <a:rPr lang="ru-RU" b="1" baseline="0" dirty="0" smtClean="0"/>
              <a:t>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4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— крупнейшая команда профессионалов Сибири, где главная ценность — люди. Мы стремимся раскрыть профессиональный и человеческий потенциал каждого сотрудника Холдинга. Успех компании напрямую связан с ее сотрудниками. Большинство руководителей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прошли путь от простых рабочих или специалистов до руководителей среднего и высшего звена. Поэтому карьера в холдинге — это реальная возможность для всех, кто стремится к профессиональному развитию! Профессиональное развитие — одна из ключевых ценностей холдинга, поэтому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уделяет особое внимание обучению своих сотрудников. Мы регулярно проводим стратегические сессии для руководителей, тренинги и внутренние встречи в формате рабочих совещаний и семинаров, обучение сотрудников, входящих в Кадровый резерв. Сотрудники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посещают лучшие выставки и форумы в сфере агробизнеса, профессиональные конференции и семинары по всей стране и за рубежом и повышают профессиональный уровень с помощью дополнительного образования в специализированных учебных заведениях.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7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Корпоративная жизнь «</a:t>
            </a:r>
            <a:r>
              <a:rPr lang="ru-RU" sz="2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Сибагро</a:t>
            </a:r>
            <a:r>
              <a:rPr lang="ru-RU" sz="2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насыщена яркими событиями. Каждый год проводится Спартакиада среди всех сотрудников холдинга, где они соревнуются за звание самых быстрых и сильных. Отмечается профессиональный праздник — День работника сельского хозяйства и перерабатывающей промышленности, ярко и весело празднуются дни рождения предприятий и Новый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84132-AEC2-40CB-9157-CF9359A9CC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sibagrogroup.ru/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3631253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73634" y="7168034"/>
            <a:ext cx="9861475" cy="3435176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</a:t>
            </a:r>
          </a:p>
          <a:p>
            <a:r>
              <a:rPr lang="ru-RU" dirty="0"/>
              <a:t>в несколько строк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190625" y="11788775"/>
            <a:ext cx="1491556" cy="5426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Москва, сентябрь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2378010"/>
            <a:ext cx="1961704" cy="8174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5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1320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283730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53844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409760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, фото на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/>
          <p:cNvSpPr>
            <a:spLocks noGrp="1"/>
          </p:cNvSpPr>
          <p:nvPr>
            <p:ph type="pic" sz="quarter" idx="19"/>
          </p:nvPr>
        </p:nvSpPr>
        <p:spPr>
          <a:xfrm>
            <a:off x="12445999" y="1885423"/>
            <a:ext cx="11928477" cy="11815234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7" y="12907467"/>
            <a:ext cx="6511206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7"/>
            <a:ext cx="1753165" cy="730251"/>
          </a:xfrm>
        </p:spPr>
        <p:txBody>
          <a:bodyPr/>
          <a:lstStyle>
            <a:lvl1pPr>
              <a:defRPr sz="1299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2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498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237190" y="4973635"/>
            <a:ext cx="10589686" cy="692468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399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3" y="253107"/>
            <a:ext cx="176972" cy="1296142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85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три 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237190" y="4973634"/>
            <a:ext cx="10589685" cy="692467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4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12445794" y="6748815"/>
            <a:ext cx="5429456" cy="75805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18529623" y="6748815"/>
            <a:ext cx="5429456" cy="75805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12445793" y="11564799"/>
            <a:ext cx="11479419" cy="75805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12446001" y="2930525"/>
            <a:ext cx="5429250" cy="361156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18"/>
          </p:nvPr>
        </p:nvSpPr>
        <p:spPr>
          <a:xfrm>
            <a:off x="18515013" y="2921000"/>
            <a:ext cx="5429250" cy="3611563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19"/>
          </p:nvPr>
        </p:nvSpPr>
        <p:spPr>
          <a:xfrm>
            <a:off x="12445999" y="7746132"/>
            <a:ext cx="11479213" cy="36115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12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237190" y="4973634"/>
            <a:ext cx="10589685" cy="692467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4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12445793" y="11564799"/>
            <a:ext cx="11479419" cy="75805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19"/>
          </p:nvPr>
        </p:nvSpPr>
        <p:spPr>
          <a:xfrm>
            <a:off x="12445999" y="2930526"/>
            <a:ext cx="11479213" cy="842717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2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фото на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/>
          <p:cNvSpPr>
            <a:spLocks noGrp="1"/>
          </p:cNvSpPr>
          <p:nvPr>
            <p:ph type="pic" sz="quarter" idx="19"/>
          </p:nvPr>
        </p:nvSpPr>
        <p:spPr>
          <a:xfrm>
            <a:off x="12445999" y="1885422"/>
            <a:ext cx="11928476" cy="1181523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237190" y="4973634"/>
            <a:ext cx="10589685" cy="692467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4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6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выделение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726344" y="4973634"/>
            <a:ext cx="14478144" cy="692467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4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1241425" y="4973634"/>
            <a:ext cx="5905252" cy="692467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63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столб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241425" y="6542088"/>
            <a:ext cx="6481316" cy="5356225"/>
          </a:xfrm>
        </p:spPr>
        <p:txBody>
          <a:bodyPr lIns="0" tIns="0" rIns="0" bIns="0">
            <a:normAutofit/>
          </a:bodyPr>
          <a:lstStyle>
            <a:lvl1pPr marL="271463" indent="-271463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1241424" y="4973635"/>
            <a:ext cx="6481763" cy="138110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8688942" y="6542551"/>
            <a:ext cx="6481316" cy="5356225"/>
          </a:xfrm>
        </p:spPr>
        <p:txBody>
          <a:bodyPr lIns="0" tIns="0" rIns="0" bIns="0">
            <a:normAutofit/>
          </a:bodyPr>
          <a:lstStyle>
            <a:lvl1pPr marL="271463" indent="-271463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8688941" y="4974098"/>
            <a:ext cx="6481763" cy="138110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6198477" y="6530976"/>
            <a:ext cx="6481316" cy="5356225"/>
          </a:xfrm>
        </p:spPr>
        <p:txBody>
          <a:bodyPr lIns="0" tIns="0" rIns="0" bIns="0">
            <a:normAutofit/>
          </a:bodyPr>
          <a:lstStyle>
            <a:lvl1pPr marL="271463" indent="-271463"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endParaRPr lang="ru-RU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16198476" y="4962523"/>
            <a:ext cx="6481763" cy="138110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402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24490" y="2777801"/>
            <a:ext cx="10687050" cy="1704729"/>
          </a:xfrm>
        </p:spPr>
        <p:txBody>
          <a:bodyPr lIns="0" tIns="0" rIns="0" bIns="0" anchor="t" anchorCtr="0">
            <a:normAutofit/>
          </a:bodyPr>
          <a:lstStyle>
            <a:lvl1pPr algn="l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РАЗДЕЛА В ОДНУ ИЛИ ДВЕ СТРОКИ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6219488" y="4973635"/>
            <a:ext cx="6985000" cy="310929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4892746"/>
            <a:ext cx="11839500" cy="203805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73634" y="11539315"/>
            <a:ext cx="11272366" cy="1511524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Контакты:</a:t>
            </a:r>
          </a:p>
        </p:txBody>
      </p:sp>
    </p:spTree>
    <p:extLst>
      <p:ext uri="{BB962C8B-B14F-4D97-AF65-F5344CB8AC3E}">
        <p14:creationId xmlns:p14="http://schemas.microsoft.com/office/powerpoint/2010/main" val="1598518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11536" y="12907466"/>
            <a:ext cx="6511205" cy="212719"/>
          </a:xfrm>
        </p:spPr>
        <p:txBody>
          <a:bodyPr lIns="0" tIns="0" rIns="0" bIns="0" anchor="t" anchorCtr="0"/>
          <a:lstStyle>
            <a:lvl1pPr algn="l">
              <a:defRPr sz="1000" b="1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2268357" y="12597876"/>
            <a:ext cx="1753164" cy="730250"/>
          </a:xfrm>
        </p:spPr>
        <p:txBody>
          <a:bodyPr/>
          <a:lstStyle>
            <a:lvl1pPr>
              <a:defRPr sz="1300" b="1">
                <a:solidFill>
                  <a:schemeClr val="bg2"/>
                </a:solidFill>
              </a:defRPr>
            </a:lvl1pPr>
          </a:lstStyle>
          <a:p>
            <a:fld id="{6541C265-2E6C-46E0-BE69-B8FD4AAAE49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extBox 12">
            <a:hlinkClick r:id="rId3"/>
          </p:cNvPr>
          <p:cNvSpPr txBox="1"/>
          <p:nvPr userDrawn="1"/>
        </p:nvSpPr>
        <p:spPr>
          <a:xfrm>
            <a:off x="23778522" y="253106"/>
            <a:ext cx="176972" cy="129614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r>
              <a:rPr lang="en-US" sz="1150" dirty="0">
                <a:solidFill>
                  <a:schemeClr val="tx2"/>
                </a:solidFill>
              </a:rPr>
              <a:t>sibagrogroup.ru</a:t>
            </a:r>
            <a:endParaRPr lang="ru-RU" sz="1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93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3631253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73634" y="7168034"/>
            <a:ext cx="9861475" cy="3435176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Подзаголовок</a:t>
            </a:r>
          </a:p>
          <a:p>
            <a:r>
              <a:rPr lang="ru-RU" dirty="0"/>
              <a:t>в несколько строк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190625" y="11788775"/>
            <a:ext cx="1491556" cy="5426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Москва, сентябрь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2378010"/>
            <a:ext cx="1961704" cy="8174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5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29960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4892746"/>
            <a:ext cx="11839500" cy="203805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73634" y="11539315"/>
            <a:ext cx="11272366" cy="1511524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Контакты:</a:t>
            </a:r>
          </a:p>
        </p:txBody>
      </p:sp>
    </p:spTree>
    <p:extLst>
      <p:ext uri="{BB962C8B-B14F-4D97-AF65-F5344CB8AC3E}">
        <p14:creationId xmlns:p14="http://schemas.microsoft.com/office/powerpoint/2010/main" val="402000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2525" y="12376800"/>
            <a:ext cx="1962000" cy="817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fld id="{7098571C-1873-4209-AFE6-86717CF494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83281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39624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224832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183039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02587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92376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39825" y="1727955"/>
            <a:ext cx="11839500" cy="3241154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 В ОДНУ, ДВЕ ИЛИ НЕСКОЛЬКО СТРОК </a:t>
            </a:r>
          </a:p>
        </p:txBody>
      </p:sp>
    </p:spTree>
    <p:extLst>
      <p:ext uri="{BB962C8B-B14F-4D97-AF65-F5344CB8AC3E}">
        <p14:creationId xmlns:p14="http://schemas.microsoft.com/office/powerpoint/2010/main" val="33159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724" y="549339"/>
            <a:ext cx="21937028" cy="2286265"/>
          </a:xfrm>
          <a:prstGeom prst="rect">
            <a:avLst/>
          </a:prstGeom>
        </p:spPr>
        <p:txBody>
          <a:bodyPr vert="horz" lIns="217664" tIns="108832" rIns="217664" bIns="10883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724" y="3200772"/>
            <a:ext cx="21937028" cy="9052974"/>
          </a:xfrm>
          <a:prstGeom prst="rect">
            <a:avLst/>
          </a:prstGeom>
        </p:spPr>
        <p:txBody>
          <a:bodyPr vert="horz" lIns="217664" tIns="108832" rIns="217664" bIns="10883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874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94" r:id="rId13"/>
  </p:sldLayoutIdLst>
  <p:hf hdr="0" dt="0"/>
  <p:txStyles>
    <p:titleStyle>
      <a:lvl1pPr algn="ctr" defTabSz="217663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39" indent="-81623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18" indent="-68019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797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116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435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5754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073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392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710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19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638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957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276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594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913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232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551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360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36075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28025" y="12714288"/>
            <a:ext cx="7718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ОБЩЕЕ НАЗВАНИЕ ПРЕЗЕНТАЦИИ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68850" y="12714288"/>
            <a:ext cx="568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1C265-2E6C-46E0-BE69-B8FD4AAAE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2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724" y="549339"/>
            <a:ext cx="21937028" cy="2286265"/>
          </a:xfrm>
          <a:prstGeom prst="rect">
            <a:avLst/>
          </a:prstGeom>
        </p:spPr>
        <p:txBody>
          <a:bodyPr vert="horz" lIns="217664" tIns="108832" rIns="217664" bIns="10883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724" y="3200772"/>
            <a:ext cx="21937028" cy="9052974"/>
          </a:xfrm>
          <a:prstGeom prst="rect">
            <a:avLst/>
          </a:prstGeom>
        </p:spPr>
        <p:txBody>
          <a:bodyPr vert="horz" lIns="217664" tIns="108832" rIns="217664" bIns="10883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115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hdr="0" dt="0"/>
  <p:txStyles>
    <p:titleStyle>
      <a:lvl1pPr algn="ctr" defTabSz="217663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39" indent="-81623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18" indent="-68019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797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116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435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5754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073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392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710" indent="-544159" algn="l" defTabSz="217663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19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638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957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276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594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913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232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551" algn="l" defTabSz="217663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3" Type="http://schemas.openxmlformats.org/officeDocument/2006/relationships/image" Target="../media/image107.svg"/><Relationship Id="rId3" Type="http://schemas.openxmlformats.org/officeDocument/2006/relationships/image" Target="../media/image23.png"/><Relationship Id="rId21" Type="http://schemas.openxmlformats.org/officeDocument/2006/relationships/image" Target="../media/image115.svg"/><Relationship Id="rId34" Type="http://schemas.openxmlformats.org/officeDocument/2006/relationships/image" Target="../media/image32.png"/><Relationship Id="rId25" Type="http://schemas.openxmlformats.org/officeDocument/2006/relationships/image" Target="../media/image119.svg"/><Relationship Id="rId17" Type="http://schemas.openxmlformats.org/officeDocument/2006/relationships/image" Target="../media/image111.svg"/><Relationship Id="rId33" Type="http://schemas.openxmlformats.org/officeDocument/2006/relationships/image" Target="../media/image31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105.svg"/><Relationship Id="rId32" Type="http://schemas.openxmlformats.org/officeDocument/2006/relationships/image" Target="../media/image30.png"/><Relationship Id="rId28" Type="http://schemas.openxmlformats.org/officeDocument/2006/relationships/image" Target="../media/image27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23" Type="http://schemas.openxmlformats.org/officeDocument/2006/relationships/image" Target="../media/image117.svg"/><Relationship Id="rId36" Type="http://schemas.openxmlformats.org/officeDocument/2006/relationships/image" Target="../media/image34.png"/><Relationship Id="rId31" Type="http://schemas.openxmlformats.org/officeDocument/2006/relationships/image" Target="../media/image29.png"/><Relationship Id="rId19" Type="http://schemas.openxmlformats.org/officeDocument/2006/relationships/image" Target="../media/image113.svg"/><Relationship Id="rId22" Type="http://schemas.openxmlformats.org/officeDocument/2006/relationships/image" Target="../media/image24.png"/><Relationship Id="rId9" Type="http://schemas.openxmlformats.org/officeDocument/2006/relationships/image" Target="../media/image103.svg"/><Relationship Id="rId27" Type="http://schemas.openxmlformats.org/officeDocument/2006/relationships/image" Target="../media/image26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28.png"/><Relationship Id="rId21" Type="http://schemas.openxmlformats.org/officeDocument/2006/relationships/image" Target="../media/image115.svg"/><Relationship Id="rId12" Type="http://schemas.openxmlformats.org/officeDocument/2006/relationships/image" Target="../media/image152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15" Type="http://schemas.openxmlformats.org/officeDocument/2006/relationships/image" Target="../media/image35.png"/><Relationship Id="rId19" Type="http://schemas.openxmlformats.org/officeDocument/2006/relationships/image" Target="../media/image109.svg"/><Relationship Id="rId14" Type="http://schemas.openxmlformats.org/officeDocument/2006/relationships/image" Target="../media/image105.sv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sv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1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17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JP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32.svg"/><Relationship Id="rId15" Type="http://schemas.openxmlformats.org/officeDocument/2006/relationships/image" Target="../media/image60.JPG"/><Relationship Id="rId10" Type="http://schemas.openxmlformats.org/officeDocument/2006/relationships/image" Target="../media/image55.JPG"/><Relationship Id="rId19" Type="http://schemas.openxmlformats.org/officeDocument/2006/relationships/image" Target="../media/image64.jpg"/><Relationship Id="rId9" Type="http://schemas.openxmlformats.org/officeDocument/2006/relationships/image" Target="../media/image54.jpg"/><Relationship Id="rId14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svg"/><Relationship Id="rId5" Type="http://schemas.openxmlformats.org/officeDocument/2006/relationships/image" Target="../media/image67.png"/><Relationship Id="rId4" Type="http://schemas.openxmlformats.org/officeDocument/2006/relationships/image" Target="../media/image1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1152526" y="4013287"/>
            <a:ext cx="11839500" cy="3241154"/>
          </a:xfrm>
        </p:spPr>
        <p:txBody>
          <a:bodyPr>
            <a:normAutofit/>
          </a:bodyPr>
          <a:lstStyle/>
          <a:p>
            <a:r>
              <a:rPr lang="ru-RU" dirty="0"/>
              <a:t>Добро пожаловать в СИБАГРО!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52526" y="6189380"/>
            <a:ext cx="84043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</a:rPr>
              <a:t>Возможности и перспективы для студентов и молодых специалистов учебных заведений</a:t>
            </a:r>
          </a:p>
        </p:txBody>
      </p:sp>
      <p:sp>
        <p:nvSpPr>
          <p:cNvPr id="6" name="Текст 18">
            <a:extLst>
              <a:ext uri="{FF2B5EF4-FFF2-40B4-BE49-F238E27FC236}">
                <a16:creationId xmlns="" xmlns:a16="http://schemas.microsoft.com/office/drawing/2014/main" id="{4A57B94D-F220-4C19-B79A-3E37988E6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2526" y="12378010"/>
            <a:ext cx="1961704" cy="817488"/>
          </a:xfrm>
        </p:spPr>
        <p:txBody>
          <a:bodyPr/>
          <a:lstStyle/>
          <a:p>
            <a:r>
              <a:rPr lang="en-US" dirty="0" smtClean="0"/>
              <a:t>2024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7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71007F6B-AEB8-F841-9D51-5376E3FD646E}"/>
              </a:ext>
            </a:extLst>
          </p:cNvPr>
          <p:cNvSpPr/>
          <p:nvPr/>
        </p:nvSpPr>
        <p:spPr>
          <a:xfrm>
            <a:off x="1458758" y="4756060"/>
            <a:ext cx="4246323" cy="20715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3000">
                <a:srgbClr val="004637"/>
              </a:gs>
              <a:gs pos="0">
                <a:srgbClr val="004636"/>
              </a:gs>
              <a:gs pos="100000">
                <a:srgbClr val="107B6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4" tIns="45696" rIns="91394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9" dirty="0"/>
          </a:p>
          <a:p>
            <a:pPr algn="ctr"/>
            <a:endParaRPr lang="ru-RU" sz="2399" dirty="0"/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Свиноводческих </a:t>
            </a:r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компаний 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" y="2756416"/>
            <a:ext cx="5703627" cy="102002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553046" y="5018840"/>
            <a:ext cx="3410335" cy="830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05">
              <a:spcBef>
                <a:spcPct val="0"/>
              </a:spcBef>
            </a:pPr>
            <a:r>
              <a:rPr lang="ru-RU" sz="4798" dirty="0">
                <a:solidFill>
                  <a:schemeClr val="bg1"/>
                </a:solidFill>
              </a:rPr>
              <a:t>ТОП-2</a:t>
            </a:r>
            <a:endParaRPr lang="ru-RU" sz="4798" dirty="0">
              <a:solidFill>
                <a:schemeClr val="bg1"/>
              </a:solidFill>
              <a:ea typeface="+mj-ea"/>
              <a:cs typeface="+mj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171149" y="5152440"/>
            <a:ext cx="0" cy="14032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71007F6B-AEB8-F841-9D51-5376E3FD646E}"/>
              </a:ext>
            </a:extLst>
          </p:cNvPr>
          <p:cNvSpPr/>
          <p:nvPr/>
        </p:nvSpPr>
        <p:spPr>
          <a:xfrm>
            <a:off x="1458758" y="7380007"/>
            <a:ext cx="4246323" cy="20715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3000">
                <a:srgbClr val="004637"/>
              </a:gs>
              <a:gs pos="0">
                <a:srgbClr val="004636"/>
              </a:gs>
              <a:gs pos="100000">
                <a:srgbClr val="107B6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4" tIns="45696" rIns="91394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9" dirty="0"/>
          </a:p>
          <a:p>
            <a:pPr algn="ctr"/>
            <a:endParaRPr lang="ru-RU" sz="2399" dirty="0"/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рынка свинины </a:t>
            </a:r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СФО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553046" y="7642786"/>
            <a:ext cx="3410335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05">
              <a:spcBef>
                <a:spcPct val="0"/>
              </a:spcBef>
            </a:pPr>
            <a:r>
              <a:rPr lang="ru-RU" sz="5396" dirty="0">
                <a:solidFill>
                  <a:schemeClr val="bg1"/>
                </a:solidFill>
              </a:rPr>
              <a:t>60%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171149" y="7776386"/>
            <a:ext cx="0" cy="14032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71007F6B-AEB8-F841-9D51-5376E3FD646E}"/>
              </a:ext>
            </a:extLst>
          </p:cNvPr>
          <p:cNvSpPr/>
          <p:nvPr/>
        </p:nvSpPr>
        <p:spPr>
          <a:xfrm>
            <a:off x="1458758" y="10003953"/>
            <a:ext cx="4246323" cy="20715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3000">
                <a:srgbClr val="004637"/>
              </a:gs>
              <a:gs pos="0">
                <a:srgbClr val="004636"/>
              </a:gs>
              <a:gs pos="100000">
                <a:srgbClr val="107B6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4" tIns="45696" rIns="91394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9" dirty="0"/>
          </a:p>
          <a:p>
            <a:pPr algn="ctr"/>
            <a:endParaRPr lang="ru-RU" sz="2399" dirty="0"/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предприятий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553046" y="10266734"/>
            <a:ext cx="3410335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05">
              <a:spcBef>
                <a:spcPct val="0"/>
              </a:spcBef>
            </a:pPr>
            <a:r>
              <a:rPr lang="ru-RU" sz="5396" dirty="0">
                <a:solidFill>
                  <a:schemeClr val="bg1"/>
                </a:solidFill>
              </a:rPr>
              <a:t>14</a:t>
            </a:r>
            <a:endParaRPr lang="ru-RU" sz="4798" dirty="0">
              <a:solidFill>
                <a:schemeClr val="bg1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2171149" y="10400333"/>
            <a:ext cx="0" cy="14032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/>
          <a:srcRect b="2348"/>
          <a:stretch/>
        </p:blipFill>
        <p:spPr>
          <a:xfrm>
            <a:off x="11214494" y="8001281"/>
            <a:ext cx="12294849" cy="4152055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71007F6B-AEB8-F841-9D51-5376E3FD646E}"/>
              </a:ext>
            </a:extLst>
          </p:cNvPr>
          <p:cNvSpPr/>
          <p:nvPr/>
        </p:nvSpPr>
        <p:spPr>
          <a:xfrm>
            <a:off x="6039426" y="7384033"/>
            <a:ext cx="4246323" cy="20715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3000">
                <a:srgbClr val="004637"/>
              </a:gs>
              <a:gs pos="0">
                <a:srgbClr val="004636"/>
              </a:gs>
              <a:gs pos="100000">
                <a:srgbClr val="107B6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4" tIns="45696" rIns="91394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9" dirty="0"/>
          </a:p>
          <a:p>
            <a:pPr algn="ctr"/>
            <a:endParaRPr lang="ru-RU" sz="2399" dirty="0"/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лет на рынке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7133714" y="7646812"/>
            <a:ext cx="3410335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05">
              <a:spcBef>
                <a:spcPct val="0"/>
              </a:spcBef>
            </a:pPr>
            <a:r>
              <a:rPr lang="ru-RU" sz="5396" dirty="0">
                <a:solidFill>
                  <a:schemeClr val="bg1"/>
                </a:solidFill>
              </a:rPr>
              <a:t>20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6751819" y="7780413"/>
            <a:ext cx="0" cy="14032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1007F6B-AEB8-F841-9D51-5376E3FD646E}"/>
              </a:ext>
            </a:extLst>
          </p:cNvPr>
          <p:cNvSpPr/>
          <p:nvPr/>
        </p:nvSpPr>
        <p:spPr>
          <a:xfrm>
            <a:off x="6039426" y="10007980"/>
            <a:ext cx="4246323" cy="20715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3000">
                <a:srgbClr val="004637"/>
              </a:gs>
              <a:gs pos="0">
                <a:srgbClr val="004636"/>
              </a:gs>
              <a:gs pos="100000">
                <a:srgbClr val="107B6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4" tIns="45696" rIns="91394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399" dirty="0"/>
          </a:p>
          <a:p>
            <a:pPr algn="ctr"/>
            <a:endParaRPr lang="ru-RU" sz="2399" dirty="0"/>
          </a:p>
          <a:p>
            <a:pPr marL="1086785"/>
            <a:r>
              <a:rPr lang="ru-RU" sz="1999" dirty="0">
                <a:solidFill>
                  <a:schemeClr val="bg1"/>
                </a:solidFill>
              </a:rPr>
              <a:t>тысяч сотрудников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7133714" y="10270759"/>
            <a:ext cx="3410335" cy="92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05">
              <a:spcBef>
                <a:spcPct val="0"/>
              </a:spcBef>
            </a:pPr>
            <a:r>
              <a:rPr lang="ru-RU" sz="5396" dirty="0">
                <a:solidFill>
                  <a:schemeClr val="bg1"/>
                </a:solidFill>
              </a:rPr>
              <a:t>14</a:t>
            </a:r>
            <a:endParaRPr lang="ru-RU" sz="4798" dirty="0">
              <a:solidFill>
                <a:schemeClr val="bg1"/>
              </a:solidFill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6751819" y="10404359"/>
            <a:ext cx="0" cy="14032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/>
          <a:srcRect l="8109"/>
          <a:stretch/>
        </p:blipFill>
        <p:spPr>
          <a:xfrm>
            <a:off x="6099175" y="2688858"/>
            <a:ext cx="7144666" cy="410260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2"/>
          <a:stretch/>
        </p:blipFill>
        <p:spPr>
          <a:xfrm>
            <a:off x="12522949" y="1910071"/>
            <a:ext cx="11827480" cy="64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фото реализация">
            <a:extLst>
              <a:ext uri="{FF2B5EF4-FFF2-40B4-BE49-F238E27FC236}">
                <a16:creationId xmlns="" xmlns:a16="http://schemas.microsoft.com/office/drawing/2014/main" id="{EA3030AD-191B-413A-8A1C-057CD0B0B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12141"/>
          <a:stretch/>
        </p:blipFill>
        <p:spPr>
          <a:xfrm>
            <a:off x="12500121" y="1885421"/>
            <a:ext cx="11928476" cy="11815233"/>
          </a:xfrm>
          <a:prstGeom prst="rect">
            <a:avLst/>
          </a:prstGeom>
        </p:spPr>
      </p:pic>
      <p:pic>
        <p:nvPicPr>
          <p:cNvPr id="55" name="фото мясопереработка">
            <a:extLst>
              <a:ext uri="{FF2B5EF4-FFF2-40B4-BE49-F238E27FC236}">
                <a16:creationId xmlns="" xmlns:a16="http://schemas.microsoft.com/office/drawing/2014/main" id="{5BC5B147-165E-4E12-A746-574E87B62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3" t="14652" r="16292"/>
          <a:stretch/>
        </p:blipFill>
        <p:spPr>
          <a:xfrm>
            <a:off x="12500121" y="1885421"/>
            <a:ext cx="11928476" cy="11815233"/>
          </a:xfrm>
          <a:prstGeom prst="rect">
            <a:avLst/>
          </a:prstGeom>
        </p:spPr>
      </p:pic>
      <p:pic>
        <p:nvPicPr>
          <p:cNvPr id="54" name="фото растениеводство">
            <a:extLst>
              <a:ext uri="{FF2B5EF4-FFF2-40B4-BE49-F238E27FC236}">
                <a16:creationId xmlns="" xmlns:a16="http://schemas.microsoft.com/office/drawing/2014/main" id="{2A526A42-5E1A-41D3-B8B7-DBAB3A8E0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r="18450"/>
          <a:stretch/>
        </p:blipFill>
        <p:spPr>
          <a:xfrm>
            <a:off x="12500121" y="1885421"/>
            <a:ext cx="11928476" cy="11815233"/>
          </a:xfrm>
          <a:prstGeom prst="rect">
            <a:avLst/>
          </a:prstGeom>
        </p:spPr>
      </p:pic>
      <p:pic>
        <p:nvPicPr>
          <p:cNvPr id="48" name="фото птицеводство">
            <a:extLst>
              <a:ext uri="{FF2B5EF4-FFF2-40B4-BE49-F238E27FC236}">
                <a16:creationId xmlns="" xmlns:a16="http://schemas.microsoft.com/office/drawing/2014/main" id="{65630930-A516-4E01-B87F-C1BA836BDEC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31428"/>
          <a:stretch/>
        </p:blipFill>
        <p:spPr>
          <a:xfrm>
            <a:off x="12500121" y="1885421"/>
            <a:ext cx="11928476" cy="11815233"/>
          </a:xfrm>
        </p:spPr>
      </p:pic>
      <p:pic>
        <p:nvPicPr>
          <p:cNvPr id="51" name="фото свиноводство">
            <a:extLst>
              <a:ext uri="{FF2B5EF4-FFF2-40B4-BE49-F238E27FC236}">
                <a16:creationId xmlns="" xmlns:a16="http://schemas.microsoft.com/office/drawing/2014/main" id="{C0653023-205D-4ECB-89C8-5C28CAA82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r="16385"/>
          <a:stretch/>
        </p:blipFill>
        <p:spPr>
          <a:xfrm>
            <a:off x="12500121" y="1885421"/>
            <a:ext cx="11928476" cy="118152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C265-2E6C-46E0-BE69-B8FD4AAAE49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Направления деятельности холдинга</a:t>
            </a:r>
          </a:p>
        </p:txBody>
      </p:sp>
      <p:grpSp>
        <p:nvGrpSpPr>
          <p:cNvPr id="61" name="реализация">
            <a:extLst>
              <a:ext uri="{FF2B5EF4-FFF2-40B4-BE49-F238E27FC236}">
                <a16:creationId xmlns="" xmlns:a16="http://schemas.microsoft.com/office/drawing/2014/main" id="{9FB12F07-301E-4352-924D-1B0C1642BC41}"/>
              </a:ext>
            </a:extLst>
          </p:cNvPr>
          <p:cNvGrpSpPr/>
          <p:nvPr/>
        </p:nvGrpSpPr>
        <p:grpSpPr>
          <a:xfrm>
            <a:off x="1000273" y="10927949"/>
            <a:ext cx="7010498" cy="1187430"/>
            <a:chOff x="1000273" y="10927949"/>
            <a:chExt cx="7010498" cy="1187430"/>
          </a:xfrm>
        </p:grpSpPr>
        <p:sp>
          <p:nvSpPr>
            <p:cNvPr id="15" name="Текст 8">
              <a:extLst>
                <a:ext uri="{FF2B5EF4-FFF2-40B4-BE49-F238E27FC236}">
                  <a16:creationId xmlns="" xmlns:a16="http://schemas.microsoft.com/office/drawing/2014/main" id="{F33286BC-FA76-4621-B587-F00A42EF1242}"/>
                </a:ext>
              </a:extLst>
            </p:cNvPr>
            <p:cNvSpPr txBox="1">
              <a:spLocks/>
            </p:cNvSpPr>
            <p:nvPr/>
          </p:nvSpPr>
          <p:spPr>
            <a:xfrm>
              <a:off x="2826196" y="10978211"/>
              <a:ext cx="5184575" cy="113716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Оптовая и розничная</a:t>
              </a:r>
            </a:p>
            <a:p>
              <a:r>
                <a:rPr lang="ru-RU" dirty="0"/>
                <a:t>реализация </a:t>
              </a:r>
            </a:p>
          </p:txBody>
        </p:sp>
        <p:grpSp>
          <p:nvGrpSpPr>
            <p:cNvPr id="39" name="иконка реализация">
              <a:extLst>
                <a:ext uri="{FF2B5EF4-FFF2-40B4-BE49-F238E27FC236}">
                  <a16:creationId xmlns="" xmlns:a16="http://schemas.microsoft.com/office/drawing/2014/main" id="{B5D705FB-BD42-49B0-9E0F-6860A96D05DC}"/>
                </a:ext>
              </a:extLst>
            </p:cNvPr>
            <p:cNvGrpSpPr/>
            <p:nvPr/>
          </p:nvGrpSpPr>
          <p:grpSpPr>
            <a:xfrm>
              <a:off x="1000273" y="10927949"/>
              <a:ext cx="1183189" cy="1028173"/>
              <a:chOff x="11573062" y="6320820"/>
              <a:chExt cx="931590" cy="809537"/>
            </a:xfrm>
            <a:solidFill>
              <a:srgbClr val="F8973D"/>
            </a:solidFill>
          </p:grpSpPr>
          <p:sp>
            <p:nvSpPr>
              <p:cNvPr id="40" name="Полилиния: фигура 39">
                <a:extLst>
                  <a:ext uri="{FF2B5EF4-FFF2-40B4-BE49-F238E27FC236}">
                    <a16:creationId xmlns="" xmlns:a16="http://schemas.microsoft.com/office/drawing/2014/main" id="{191EAEAB-15F6-4524-9952-C41879A616F3}"/>
                  </a:ext>
                </a:extLst>
              </p:cNvPr>
              <p:cNvSpPr/>
              <p:nvPr/>
            </p:nvSpPr>
            <p:spPr>
              <a:xfrm>
                <a:off x="11943130" y="6946555"/>
                <a:ext cx="181851" cy="183803"/>
              </a:xfrm>
              <a:custGeom>
                <a:avLst/>
                <a:gdLst>
                  <a:gd name="connsiteX0" fmla="*/ 90926 w 181851"/>
                  <a:gd name="connsiteY0" fmla="*/ 0 h 183803"/>
                  <a:gd name="connsiteX1" fmla="*/ 0 w 181851"/>
                  <a:gd name="connsiteY1" fmla="*/ 91902 h 183803"/>
                  <a:gd name="connsiteX2" fmla="*/ 90926 w 181851"/>
                  <a:gd name="connsiteY2" fmla="*/ 183803 h 183803"/>
                  <a:gd name="connsiteX3" fmla="*/ 181851 w 181851"/>
                  <a:gd name="connsiteY3" fmla="*/ 91902 h 183803"/>
                  <a:gd name="connsiteX4" fmla="*/ 90926 w 181851"/>
                  <a:gd name="connsiteY4" fmla="*/ 0 h 1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51" h="183803">
                    <a:moveTo>
                      <a:pt x="90926" y="0"/>
                    </a:moveTo>
                    <a:cubicBezTo>
                      <a:pt x="40958" y="0"/>
                      <a:pt x="0" y="41397"/>
                      <a:pt x="0" y="91902"/>
                    </a:cubicBezTo>
                    <a:cubicBezTo>
                      <a:pt x="0" y="142406"/>
                      <a:pt x="40958" y="183803"/>
                      <a:pt x="90926" y="183803"/>
                    </a:cubicBezTo>
                    <a:cubicBezTo>
                      <a:pt x="140894" y="183803"/>
                      <a:pt x="181851" y="142406"/>
                      <a:pt x="181851" y="91902"/>
                    </a:cubicBezTo>
                    <a:cubicBezTo>
                      <a:pt x="181851" y="41397"/>
                      <a:pt x="140894" y="0"/>
                      <a:pt x="90926" y="0"/>
                    </a:cubicBezTo>
                    <a:close/>
                  </a:path>
                </a:pathLst>
              </a:custGeom>
              <a:grpFill/>
              <a:ln w="819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="" xmlns:a16="http://schemas.microsoft.com/office/drawing/2014/main" id="{0CF853D6-FD17-4095-872C-381A5C89F3C1}"/>
                  </a:ext>
                </a:extLst>
              </p:cNvPr>
              <p:cNvSpPr/>
              <p:nvPr/>
            </p:nvSpPr>
            <p:spPr>
              <a:xfrm>
                <a:off x="12215907" y="6946555"/>
                <a:ext cx="182670" cy="183803"/>
              </a:xfrm>
              <a:custGeom>
                <a:avLst/>
                <a:gdLst>
                  <a:gd name="connsiteX0" fmla="*/ 90926 w 182670"/>
                  <a:gd name="connsiteY0" fmla="*/ 0 h 183803"/>
                  <a:gd name="connsiteX1" fmla="*/ 0 w 182670"/>
                  <a:gd name="connsiteY1" fmla="*/ 91902 h 183803"/>
                  <a:gd name="connsiteX2" fmla="*/ 90926 w 182670"/>
                  <a:gd name="connsiteY2" fmla="*/ 183803 h 183803"/>
                  <a:gd name="connsiteX3" fmla="*/ 182670 w 182670"/>
                  <a:gd name="connsiteY3" fmla="*/ 91902 h 183803"/>
                  <a:gd name="connsiteX4" fmla="*/ 90926 w 182670"/>
                  <a:gd name="connsiteY4" fmla="*/ 0 h 1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670" h="183803">
                    <a:moveTo>
                      <a:pt x="90926" y="0"/>
                    </a:moveTo>
                    <a:cubicBezTo>
                      <a:pt x="40958" y="0"/>
                      <a:pt x="0" y="41397"/>
                      <a:pt x="0" y="91902"/>
                    </a:cubicBezTo>
                    <a:cubicBezTo>
                      <a:pt x="0" y="142406"/>
                      <a:pt x="40958" y="183803"/>
                      <a:pt x="90926" y="183803"/>
                    </a:cubicBezTo>
                    <a:cubicBezTo>
                      <a:pt x="141713" y="183803"/>
                      <a:pt x="182670" y="142406"/>
                      <a:pt x="182670" y="91902"/>
                    </a:cubicBezTo>
                    <a:cubicBezTo>
                      <a:pt x="182670" y="41397"/>
                      <a:pt x="141713" y="0"/>
                      <a:pt x="90926" y="0"/>
                    </a:cubicBezTo>
                    <a:close/>
                  </a:path>
                </a:pathLst>
              </a:custGeom>
              <a:grpFill/>
              <a:ln w="819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="" xmlns:a16="http://schemas.microsoft.com/office/drawing/2014/main" id="{3CF0BF42-0C75-4449-9E86-4A958DA4D65C}"/>
                  </a:ext>
                </a:extLst>
              </p:cNvPr>
              <p:cNvSpPr/>
              <p:nvPr/>
            </p:nvSpPr>
            <p:spPr>
              <a:xfrm>
                <a:off x="11573062" y="6320820"/>
                <a:ext cx="931590" cy="588477"/>
              </a:xfrm>
              <a:custGeom>
                <a:avLst/>
                <a:gdLst>
                  <a:gd name="connsiteX0" fmla="*/ 494579 w 931590"/>
                  <a:gd name="connsiteY0" fmla="*/ 311117 h 588477"/>
                  <a:gd name="connsiteX1" fmla="*/ 521611 w 931590"/>
                  <a:gd name="connsiteY1" fmla="*/ 283794 h 588477"/>
                  <a:gd name="connsiteX2" fmla="*/ 548643 w 931590"/>
                  <a:gd name="connsiteY2" fmla="*/ 311117 h 588477"/>
                  <a:gd name="connsiteX3" fmla="*/ 548643 w 931590"/>
                  <a:gd name="connsiteY3" fmla="*/ 432824 h 588477"/>
                  <a:gd name="connsiteX4" fmla="*/ 521611 w 931590"/>
                  <a:gd name="connsiteY4" fmla="*/ 460146 h 588477"/>
                  <a:gd name="connsiteX5" fmla="*/ 494579 w 931590"/>
                  <a:gd name="connsiteY5" fmla="*/ 432824 h 588477"/>
                  <a:gd name="connsiteX6" fmla="*/ 494579 w 931590"/>
                  <a:gd name="connsiteY6" fmla="*/ 311117 h 588477"/>
                  <a:gd name="connsiteX7" fmla="*/ 610898 w 931590"/>
                  <a:gd name="connsiteY7" fmla="*/ 348374 h 588477"/>
                  <a:gd name="connsiteX8" fmla="*/ 610898 w 931590"/>
                  <a:gd name="connsiteY8" fmla="*/ 348374 h 588477"/>
                  <a:gd name="connsiteX9" fmla="*/ 638749 w 931590"/>
                  <a:gd name="connsiteY9" fmla="*/ 320224 h 588477"/>
                  <a:gd name="connsiteX10" fmla="*/ 665781 w 931590"/>
                  <a:gd name="connsiteY10" fmla="*/ 348374 h 588477"/>
                  <a:gd name="connsiteX11" fmla="*/ 665781 w 931590"/>
                  <a:gd name="connsiteY11" fmla="*/ 432824 h 588477"/>
                  <a:gd name="connsiteX12" fmla="*/ 638749 w 931590"/>
                  <a:gd name="connsiteY12" fmla="*/ 460146 h 588477"/>
                  <a:gd name="connsiteX13" fmla="*/ 610898 w 931590"/>
                  <a:gd name="connsiteY13" fmla="*/ 432824 h 588477"/>
                  <a:gd name="connsiteX14" fmla="*/ 610898 w 931590"/>
                  <a:gd name="connsiteY14" fmla="*/ 348374 h 588477"/>
                  <a:gd name="connsiteX15" fmla="*/ 728037 w 931590"/>
                  <a:gd name="connsiteY15" fmla="*/ 377352 h 588477"/>
                  <a:gd name="connsiteX16" fmla="*/ 728037 w 931590"/>
                  <a:gd name="connsiteY16" fmla="*/ 377352 h 588477"/>
                  <a:gd name="connsiteX17" fmla="*/ 755069 w 931590"/>
                  <a:gd name="connsiteY17" fmla="*/ 350030 h 588477"/>
                  <a:gd name="connsiteX18" fmla="*/ 782920 w 931590"/>
                  <a:gd name="connsiteY18" fmla="*/ 377352 h 588477"/>
                  <a:gd name="connsiteX19" fmla="*/ 782920 w 931590"/>
                  <a:gd name="connsiteY19" fmla="*/ 432824 h 588477"/>
                  <a:gd name="connsiteX20" fmla="*/ 755069 w 931590"/>
                  <a:gd name="connsiteY20" fmla="*/ 460146 h 588477"/>
                  <a:gd name="connsiteX21" fmla="*/ 728037 w 931590"/>
                  <a:gd name="connsiteY21" fmla="*/ 432824 h 588477"/>
                  <a:gd name="connsiteX22" fmla="*/ 728037 w 931590"/>
                  <a:gd name="connsiteY22" fmla="*/ 377352 h 588477"/>
                  <a:gd name="connsiteX23" fmla="*/ 911526 w 931590"/>
                  <a:gd name="connsiteY23" fmla="*/ 256472 h 588477"/>
                  <a:gd name="connsiteX24" fmla="*/ 911526 w 931590"/>
                  <a:gd name="connsiteY24" fmla="*/ 256472 h 588477"/>
                  <a:gd name="connsiteX25" fmla="*/ 329930 w 931590"/>
                  <a:gd name="connsiteY25" fmla="*/ 105787 h 588477"/>
                  <a:gd name="connsiteX26" fmla="*/ 303717 w 931590"/>
                  <a:gd name="connsiteY26" fmla="*/ 112410 h 588477"/>
                  <a:gd name="connsiteX27" fmla="*/ 296345 w 931590"/>
                  <a:gd name="connsiteY27" fmla="*/ 138905 h 588477"/>
                  <a:gd name="connsiteX28" fmla="*/ 385632 w 931590"/>
                  <a:gd name="connsiteY28" fmla="*/ 533833 h 588477"/>
                  <a:gd name="connsiteX29" fmla="*/ 350408 w 931590"/>
                  <a:gd name="connsiteY29" fmla="*/ 533833 h 588477"/>
                  <a:gd name="connsiteX30" fmla="*/ 243919 w 931590"/>
                  <a:gd name="connsiteY30" fmla="*/ 61078 h 588477"/>
                  <a:gd name="connsiteX31" fmla="*/ 222621 w 931590"/>
                  <a:gd name="connsiteY31" fmla="*/ 40379 h 588477"/>
                  <a:gd name="connsiteX32" fmla="*/ 32578 w 931590"/>
                  <a:gd name="connsiteY32" fmla="*/ 638 h 588477"/>
                  <a:gd name="connsiteX33" fmla="*/ 631 w 931590"/>
                  <a:gd name="connsiteY33" fmla="*/ 22165 h 588477"/>
                  <a:gd name="connsiteX34" fmla="*/ 21929 w 931590"/>
                  <a:gd name="connsiteY34" fmla="*/ 54454 h 588477"/>
                  <a:gd name="connsiteX35" fmla="*/ 194770 w 931590"/>
                  <a:gd name="connsiteY35" fmla="*/ 90884 h 588477"/>
                  <a:gd name="connsiteX36" fmla="*/ 302079 w 931590"/>
                  <a:gd name="connsiteY36" fmla="*/ 567779 h 588477"/>
                  <a:gd name="connsiteX37" fmla="*/ 329111 w 931590"/>
                  <a:gd name="connsiteY37" fmla="*/ 588477 h 588477"/>
                  <a:gd name="connsiteX38" fmla="*/ 866473 w 931590"/>
                  <a:gd name="connsiteY38" fmla="*/ 588477 h 588477"/>
                  <a:gd name="connsiteX39" fmla="*/ 893505 w 931590"/>
                  <a:gd name="connsiteY39" fmla="*/ 565295 h 588477"/>
                  <a:gd name="connsiteX40" fmla="*/ 931186 w 931590"/>
                  <a:gd name="connsiteY40" fmla="*/ 287106 h 588477"/>
                  <a:gd name="connsiteX41" fmla="*/ 911526 w 931590"/>
                  <a:gd name="connsiteY41" fmla="*/ 256472 h 58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31590" h="588477">
                    <a:moveTo>
                      <a:pt x="494579" y="311117"/>
                    </a:moveTo>
                    <a:cubicBezTo>
                      <a:pt x="494579" y="296214"/>
                      <a:pt x="506866" y="283794"/>
                      <a:pt x="521611" y="283794"/>
                    </a:cubicBezTo>
                    <a:cubicBezTo>
                      <a:pt x="536356" y="283794"/>
                      <a:pt x="548643" y="296214"/>
                      <a:pt x="548643" y="311117"/>
                    </a:cubicBezTo>
                    <a:lnTo>
                      <a:pt x="548643" y="432824"/>
                    </a:lnTo>
                    <a:cubicBezTo>
                      <a:pt x="548643" y="447727"/>
                      <a:pt x="536356" y="460146"/>
                      <a:pt x="521611" y="460146"/>
                    </a:cubicBezTo>
                    <a:cubicBezTo>
                      <a:pt x="506866" y="460146"/>
                      <a:pt x="494579" y="447727"/>
                      <a:pt x="494579" y="432824"/>
                    </a:cubicBezTo>
                    <a:lnTo>
                      <a:pt x="494579" y="311117"/>
                    </a:lnTo>
                    <a:close/>
                    <a:moveTo>
                      <a:pt x="610898" y="348374"/>
                    </a:moveTo>
                    <a:lnTo>
                      <a:pt x="610898" y="348374"/>
                    </a:lnTo>
                    <a:cubicBezTo>
                      <a:pt x="610898" y="332643"/>
                      <a:pt x="623185" y="320224"/>
                      <a:pt x="638749" y="320224"/>
                    </a:cubicBezTo>
                    <a:cubicBezTo>
                      <a:pt x="653494" y="320224"/>
                      <a:pt x="665781" y="332643"/>
                      <a:pt x="665781" y="348374"/>
                    </a:cubicBezTo>
                    <a:lnTo>
                      <a:pt x="665781" y="432824"/>
                    </a:lnTo>
                    <a:cubicBezTo>
                      <a:pt x="665781" y="447727"/>
                      <a:pt x="653494" y="460146"/>
                      <a:pt x="638749" y="460146"/>
                    </a:cubicBezTo>
                    <a:cubicBezTo>
                      <a:pt x="623185" y="460146"/>
                      <a:pt x="610898" y="447727"/>
                      <a:pt x="610898" y="432824"/>
                    </a:cubicBezTo>
                    <a:lnTo>
                      <a:pt x="610898" y="348374"/>
                    </a:lnTo>
                    <a:close/>
                    <a:moveTo>
                      <a:pt x="728037" y="377352"/>
                    </a:moveTo>
                    <a:lnTo>
                      <a:pt x="728037" y="377352"/>
                    </a:lnTo>
                    <a:cubicBezTo>
                      <a:pt x="728037" y="362449"/>
                      <a:pt x="740324" y="350030"/>
                      <a:pt x="755069" y="350030"/>
                    </a:cubicBezTo>
                    <a:cubicBezTo>
                      <a:pt x="770632" y="350030"/>
                      <a:pt x="782920" y="362449"/>
                      <a:pt x="782920" y="377352"/>
                    </a:cubicBezTo>
                    <a:lnTo>
                      <a:pt x="782920" y="432824"/>
                    </a:lnTo>
                    <a:cubicBezTo>
                      <a:pt x="782920" y="447727"/>
                      <a:pt x="770632" y="460146"/>
                      <a:pt x="755069" y="460146"/>
                    </a:cubicBezTo>
                    <a:cubicBezTo>
                      <a:pt x="740324" y="460146"/>
                      <a:pt x="728037" y="447727"/>
                      <a:pt x="728037" y="432824"/>
                    </a:cubicBezTo>
                    <a:lnTo>
                      <a:pt x="728037" y="377352"/>
                    </a:lnTo>
                    <a:close/>
                    <a:moveTo>
                      <a:pt x="911526" y="256472"/>
                    </a:moveTo>
                    <a:lnTo>
                      <a:pt x="911526" y="256472"/>
                    </a:lnTo>
                    <a:lnTo>
                      <a:pt x="329930" y="105787"/>
                    </a:lnTo>
                    <a:cubicBezTo>
                      <a:pt x="320919" y="103303"/>
                      <a:pt x="311089" y="105787"/>
                      <a:pt x="303717" y="112410"/>
                    </a:cubicBezTo>
                    <a:cubicBezTo>
                      <a:pt x="297164" y="119034"/>
                      <a:pt x="293887" y="128969"/>
                      <a:pt x="296345" y="138905"/>
                    </a:cubicBezTo>
                    <a:lnTo>
                      <a:pt x="385632" y="533833"/>
                    </a:lnTo>
                    <a:lnTo>
                      <a:pt x="350408" y="533833"/>
                    </a:lnTo>
                    <a:lnTo>
                      <a:pt x="243919" y="61078"/>
                    </a:lnTo>
                    <a:cubicBezTo>
                      <a:pt x="241461" y="50315"/>
                      <a:pt x="233270" y="42035"/>
                      <a:pt x="222621" y="40379"/>
                    </a:cubicBezTo>
                    <a:lnTo>
                      <a:pt x="32578" y="638"/>
                    </a:lnTo>
                    <a:cubicBezTo>
                      <a:pt x="17834" y="-2674"/>
                      <a:pt x="3089" y="7262"/>
                      <a:pt x="631" y="22165"/>
                    </a:cubicBezTo>
                    <a:cubicBezTo>
                      <a:pt x="-2645" y="37068"/>
                      <a:pt x="7185" y="51143"/>
                      <a:pt x="21929" y="54454"/>
                    </a:cubicBezTo>
                    <a:lnTo>
                      <a:pt x="194770" y="90884"/>
                    </a:lnTo>
                    <a:lnTo>
                      <a:pt x="302079" y="567779"/>
                    </a:lnTo>
                    <a:cubicBezTo>
                      <a:pt x="305355" y="580198"/>
                      <a:pt x="316004" y="588477"/>
                      <a:pt x="329111" y="588477"/>
                    </a:cubicBezTo>
                    <a:lnTo>
                      <a:pt x="866473" y="588477"/>
                    </a:lnTo>
                    <a:cubicBezTo>
                      <a:pt x="879579" y="588477"/>
                      <a:pt x="891047" y="578542"/>
                      <a:pt x="893505" y="565295"/>
                    </a:cubicBezTo>
                    <a:lnTo>
                      <a:pt x="931186" y="287106"/>
                    </a:lnTo>
                    <a:cubicBezTo>
                      <a:pt x="933643" y="273031"/>
                      <a:pt x="924633" y="259784"/>
                      <a:pt x="911526" y="256472"/>
                    </a:cubicBezTo>
                    <a:close/>
                  </a:path>
                </a:pathLst>
              </a:custGeom>
              <a:grpFill/>
              <a:ln w="819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60" name="мясопереработка">
            <a:extLst>
              <a:ext uri="{FF2B5EF4-FFF2-40B4-BE49-F238E27FC236}">
                <a16:creationId xmlns="" xmlns:a16="http://schemas.microsoft.com/office/drawing/2014/main" id="{8A5A0AB7-3330-441F-94F2-F5EBAABA1630}"/>
              </a:ext>
            </a:extLst>
          </p:cNvPr>
          <p:cNvGrpSpPr/>
          <p:nvPr/>
        </p:nvGrpSpPr>
        <p:grpSpPr>
          <a:xfrm>
            <a:off x="1122191" y="9429401"/>
            <a:ext cx="6024486" cy="780698"/>
            <a:chOff x="1122191" y="9429401"/>
            <a:chExt cx="6024486" cy="780698"/>
          </a:xfrm>
        </p:grpSpPr>
        <p:sp>
          <p:nvSpPr>
            <p:cNvPr id="14" name="Текст 8">
              <a:extLst>
                <a:ext uri="{FF2B5EF4-FFF2-40B4-BE49-F238E27FC236}">
                  <a16:creationId xmlns="" xmlns:a16="http://schemas.microsoft.com/office/drawing/2014/main" id="{10BBE7B9-1A76-4120-916C-0FAC21211E85}"/>
                </a:ext>
              </a:extLst>
            </p:cNvPr>
            <p:cNvSpPr txBox="1">
              <a:spLocks/>
            </p:cNvSpPr>
            <p:nvPr/>
          </p:nvSpPr>
          <p:spPr>
            <a:xfrm>
              <a:off x="2826197" y="9477067"/>
              <a:ext cx="4320480" cy="7330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Мясопереработка</a:t>
              </a:r>
            </a:p>
          </p:txBody>
        </p:sp>
        <p:grpSp>
          <p:nvGrpSpPr>
            <p:cNvPr id="33" name="иконка мясопереработка">
              <a:extLst>
                <a:ext uri="{FF2B5EF4-FFF2-40B4-BE49-F238E27FC236}">
                  <a16:creationId xmlns="" xmlns:a16="http://schemas.microsoft.com/office/drawing/2014/main" id="{EB064D04-C564-4904-BF99-2478D78DFEFE}"/>
                </a:ext>
              </a:extLst>
            </p:cNvPr>
            <p:cNvGrpSpPr/>
            <p:nvPr/>
          </p:nvGrpSpPr>
          <p:grpSpPr>
            <a:xfrm>
              <a:off x="1122191" y="9429401"/>
              <a:ext cx="1183188" cy="745249"/>
              <a:chOff x="11730037" y="6577806"/>
              <a:chExt cx="1183188" cy="745249"/>
            </a:xfrm>
            <a:solidFill>
              <a:srgbClr val="F05553"/>
            </a:solidFill>
          </p:grpSpPr>
          <p:sp>
            <p:nvSpPr>
              <p:cNvPr id="34" name="Полилиния: фигура 33">
                <a:extLst>
                  <a:ext uri="{FF2B5EF4-FFF2-40B4-BE49-F238E27FC236}">
                    <a16:creationId xmlns="" xmlns:a16="http://schemas.microsoft.com/office/drawing/2014/main" id="{405D5585-1751-4299-918F-9970331FF443}"/>
                  </a:ext>
                </a:extLst>
              </p:cNvPr>
              <p:cNvSpPr/>
              <p:nvPr/>
            </p:nvSpPr>
            <p:spPr>
              <a:xfrm>
                <a:off x="11742354" y="6577806"/>
                <a:ext cx="662768" cy="496629"/>
              </a:xfrm>
              <a:custGeom>
                <a:avLst/>
                <a:gdLst>
                  <a:gd name="connsiteX0" fmla="*/ 6170 w 662768"/>
                  <a:gd name="connsiteY0" fmla="*/ 324367 h 496629"/>
                  <a:gd name="connsiteX1" fmla="*/ 34796 w 662768"/>
                  <a:gd name="connsiteY1" fmla="*/ 339638 h 496629"/>
                  <a:gd name="connsiteX2" fmla="*/ 54476 w 662768"/>
                  <a:gd name="connsiteY2" fmla="*/ 332919 h 496629"/>
                  <a:gd name="connsiteX3" fmla="*/ 76541 w 662768"/>
                  <a:gd name="connsiteY3" fmla="*/ 317036 h 496629"/>
                  <a:gd name="connsiteX4" fmla="*/ 183291 w 662768"/>
                  <a:gd name="connsiteY4" fmla="*/ 496629 h 496629"/>
                  <a:gd name="connsiteX5" fmla="*/ 609095 w 662768"/>
                  <a:gd name="connsiteY5" fmla="*/ 496629 h 496629"/>
                  <a:gd name="connsiteX6" fmla="*/ 529779 w 662768"/>
                  <a:gd name="connsiteY6" fmla="*/ 274887 h 496629"/>
                  <a:gd name="connsiteX7" fmla="*/ 662768 w 662768"/>
                  <a:gd name="connsiteY7" fmla="*/ 0 h 496629"/>
                  <a:gd name="connsiteX8" fmla="*/ 341327 w 662768"/>
                  <a:gd name="connsiteY8" fmla="*/ 0 h 496629"/>
                  <a:gd name="connsiteX9" fmla="*/ 76541 w 662768"/>
                  <a:gd name="connsiteY9" fmla="*/ 232127 h 496629"/>
                  <a:gd name="connsiteX10" fmla="*/ 55072 w 662768"/>
                  <a:gd name="connsiteY10" fmla="*/ 216855 h 496629"/>
                  <a:gd name="connsiteX11" fmla="*/ 6767 w 662768"/>
                  <a:gd name="connsiteY11" fmla="*/ 225407 h 496629"/>
                  <a:gd name="connsiteX12" fmla="*/ 14519 w 662768"/>
                  <a:gd name="connsiteY12" fmla="*/ 274887 h 496629"/>
                  <a:gd name="connsiteX13" fmla="*/ 14519 w 662768"/>
                  <a:gd name="connsiteY13" fmla="*/ 274887 h 496629"/>
                  <a:gd name="connsiteX14" fmla="*/ 14519 w 662768"/>
                  <a:gd name="connsiteY14" fmla="*/ 274887 h 496629"/>
                  <a:gd name="connsiteX15" fmla="*/ 6170 w 662768"/>
                  <a:gd name="connsiteY15" fmla="*/ 324367 h 496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768" h="496629">
                    <a:moveTo>
                      <a:pt x="6170" y="324367"/>
                    </a:moveTo>
                    <a:cubicBezTo>
                      <a:pt x="13327" y="334140"/>
                      <a:pt x="23465" y="339638"/>
                      <a:pt x="34796" y="339638"/>
                    </a:cubicBezTo>
                    <a:cubicBezTo>
                      <a:pt x="41356" y="339638"/>
                      <a:pt x="48512" y="337195"/>
                      <a:pt x="54476" y="332919"/>
                    </a:cubicBezTo>
                    <a:lnTo>
                      <a:pt x="76541" y="317036"/>
                    </a:lnTo>
                    <a:cubicBezTo>
                      <a:pt x="87276" y="390340"/>
                      <a:pt x="127232" y="454480"/>
                      <a:pt x="183291" y="496629"/>
                    </a:cubicBezTo>
                    <a:lnTo>
                      <a:pt x="609095" y="496629"/>
                    </a:lnTo>
                    <a:cubicBezTo>
                      <a:pt x="559597" y="436154"/>
                      <a:pt x="529779" y="359186"/>
                      <a:pt x="529779" y="274887"/>
                    </a:cubicBezTo>
                    <a:cubicBezTo>
                      <a:pt x="529779" y="163100"/>
                      <a:pt x="582259" y="63529"/>
                      <a:pt x="662768" y="0"/>
                    </a:cubicBezTo>
                    <a:lnTo>
                      <a:pt x="341327" y="0"/>
                    </a:lnTo>
                    <a:cubicBezTo>
                      <a:pt x="207145" y="0"/>
                      <a:pt x="96221" y="100792"/>
                      <a:pt x="76541" y="232127"/>
                    </a:cubicBezTo>
                    <a:lnTo>
                      <a:pt x="55072" y="216855"/>
                    </a:lnTo>
                    <a:cubicBezTo>
                      <a:pt x="38970" y="205249"/>
                      <a:pt x="17501" y="208914"/>
                      <a:pt x="6767" y="225407"/>
                    </a:cubicBezTo>
                    <a:cubicBezTo>
                      <a:pt x="-4564" y="241290"/>
                      <a:pt x="-986" y="263281"/>
                      <a:pt x="14519" y="274887"/>
                    </a:cubicBezTo>
                    <a:lnTo>
                      <a:pt x="14519" y="274887"/>
                    </a:lnTo>
                    <a:lnTo>
                      <a:pt x="14519" y="274887"/>
                    </a:lnTo>
                    <a:cubicBezTo>
                      <a:pt x="-986" y="286493"/>
                      <a:pt x="-4564" y="308484"/>
                      <a:pt x="6170" y="324367"/>
                    </a:cubicBezTo>
                    <a:close/>
                  </a:path>
                </a:pathLst>
              </a:custGeom>
              <a:grpFill/>
              <a:ln w="59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="" xmlns:a16="http://schemas.microsoft.com/office/drawing/2014/main" id="{27DECC20-0220-4709-803E-9FC50C5B7D35}"/>
                  </a:ext>
                </a:extLst>
              </p:cNvPr>
              <p:cNvSpPr/>
              <p:nvPr/>
            </p:nvSpPr>
            <p:spPr>
              <a:xfrm>
                <a:off x="12341907" y="6577806"/>
                <a:ext cx="536132" cy="496629"/>
              </a:xfrm>
              <a:custGeom>
                <a:avLst/>
                <a:gdLst>
                  <a:gd name="connsiteX0" fmla="*/ 202764 w 536132"/>
                  <a:gd name="connsiteY0" fmla="*/ 178371 h 496629"/>
                  <a:gd name="connsiteX1" fmla="*/ 243913 w 536132"/>
                  <a:gd name="connsiteY1" fmla="*/ 175928 h 496629"/>
                  <a:gd name="connsiteX2" fmla="*/ 258226 w 536132"/>
                  <a:gd name="connsiteY2" fmla="*/ 214412 h 496629"/>
                  <a:gd name="connsiteX3" fmla="*/ 224830 w 536132"/>
                  <a:gd name="connsiteY3" fmla="*/ 241290 h 496629"/>
                  <a:gd name="connsiteX4" fmla="*/ 192029 w 536132"/>
                  <a:gd name="connsiteY4" fmla="*/ 218077 h 496629"/>
                  <a:gd name="connsiteX5" fmla="*/ 202764 w 536132"/>
                  <a:gd name="connsiteY5" fmla="*/ 178371 h 496629"/>
                  <a:gd name="connsiteX6" fmla="*/ 281484 w 536132"/>
                  <a:gd name="connsiteY6" fmla="*/ 379955 h 496629"/>
                  <a:gd name="connsiteX7" fmla="*/ 281484 w 536132"/>
                  <a:gd name="connsiteY7" fmla="*/ 379955 h 496629"/>
                  <a:gd name="connsiteX8" fmla="*/ 247491 w 536132"/>
                  <a:gd name="connsiteY8" fmla="*/ 406833 h 496629"/>
                  <a:gd name="connsiteX9" fmla="*/ 214691 w 536132"/>
                  <a:gd name="connsiteY9" fmla="*/ 382398 h 496629"/>
                  <a:gd name="connsiteX10" fmla="*/ 227215 w 536132"/>
                  <a:gd name="connsiteY10" fmla="*/ 342692 h 496629"/>
                  <a:gd name="connsiteX11" fmla="*/ 267172 w 536132"/>
                  <a:gd name="connsiteY11" fmla="*/ 342082 h 496629"/>
                  <a:gd name="connsiteX12" fmla="*/ 281484 w 536132"/>
                  <a:gd name="connsiteY12" fmla="*/ 379955 h 496629"/>
                  <a:gd name="connsiteX13" fmla="*/ 342314 w 536132"/>
                  <a:gd name="connsiteY13" fmla="*/ 248009 h 496629"/>
                  <a:gd name="connsiteX14" fmla="*/ 342314 w 536132"/>
                  <a:gd name="connsiteY14" fmla="*/ 248009 h 496629"/>
                  <a:gd name="connsiteX15" fmla="*/ 382866 w 536132"/>
                  <a:gd name="connsiteY15" fmla="*/ 247398 h 496629"/>
                  <a:gd name="connsiteX16" fmla="*/ 396583 w 536132"/>
                  <a:gd name="connsiteY16" fmla="*/ 285272 h 496629"/>
                  <a:gd name="connsiteX17" fmla="*/ 363186 w 536132"/>
                  <a:gd name="connsiteY17" fmla="*/ 312149 h 496629"/>
                  <a:gd name="connsiteX18" fmla="*/ 330386 w 536132"/>
                  <a:gd name="connsiteY18" fmla="*/ 287715 h 496629"/>
                  <a:gd name="connsiteX19" fmla="*/ 342314 w 536132"/>
                  <a:gd name="connsiteY19" fmla="*/ 248009 h 496629"/>
                  <a:gd name="connsiteX20" fmla="*/ 109731 w 536132"/>
                  <a:gd name="connsiteY20" fmla="*/ 496629 h 496629"/>
                  <a:gd name="connsiteX21" fmla="*/ 109731 w 536132"/>
                  <a:gd name="connsiteY21" fmla="*/ 496629 h 496629"/>
                  <a:gd name="connsiteX22" fmla="*/ 425805 w 536132"/>
                  <a:gd name="connsiteY22" fmla="*/ 496629 h 496629"/>
                  <a:gd name="connsiteX23" fmla="*/ 536132 w 536132"/>
                  <a:gd name="connsiteY23" fmla="*/ 274887 h 496629"/>
                  <a:gd name="connsiteX24" fmla="*/ 267768 w 536132"/>
                  <a:gd name="connsiteY24" fmla="*/ 0 h 496629"/>
                  <a:gd name="connsiteX25" fmla="*/ 0 w 536132"/>
                  <a:gd name="connsiteY25" fmla="*/ 274887 h 496629"/>
                  <a:gd name="connsiteX26" fmla="*/ 109731 w 536132"/>
                  <a:gd name="connsiteY26" fmla="*/ 496629 h 496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6132" h="496629">
                    <a:moveTo>
                      <a:pt x="202764" y="178371"/>
                    </a:moveTo>
                    <a:cubicBezTo>
                      <a:pt x="214095" y="168597"/>
                      <a:pt x="231390" y="167376"/>
                      <a:pt x="243913" y="175928"/>
                    </a:cubicBezTo>
                    <a:cubicBezTo>
                      <a:pt x="255841" y="184480"/>
                      <a:pt x="261804" y="200362"/>
                      <a:pt x="258226" y="214412"/>
                    </a:cubicBezTo>
                    <a:cubicBezTo>
                      <a:pt x="254052" y="229683"/>
                      <a:pt x="240335" y="241290"/>
                      <a:pt x="224830" y="241290"/>
                    </a:cubicBezTo>
                    <a:cubicBezTo>
                      <a:pt x="210517" y="241290"/>
                      <a:pt x="197397" y="231516"/>
                      <a:pt x="192029" y="218077"/>
                    </a:cubicBezTo>
                    <a:cubicBezTo>
                      <a:pt x="186662" y="204027"/>
                      <a:pt x="191433" y="187534"/>
                      <a:pt x="202764" y="178371"/>
                    </a:cubicBezTo>
                    <a:close/>
                    <a:moveTo>
                      <a:pt x="281484" y="379955"/>
                    </a:moveTo>
                    <a:lnTo>
                      <a:pt x="281484" y="379955"/>
                    </a:lnTo>
                    <a:cubicBezTo>
                      <a:pt x="277310" y="395226"/>
                      <a:pt x="263593" y="406833"/>
                      <a:pt x="247491" y="406833"/>
                    </a:cubicBezTo>
                    <a:cubicBezTo>
                      <a:pt x="232582" y="406833"/>
                      <a:pt x="219462" y="396448"/>
                      <a:pt x="214691" y="382398"/>
                    </a:cubicBezTo>
                    <a:cubicBezTo>
                      <a:pt x="209920" y="367738"/>
                      <a:pt x="215288" y="351855"/>
                      <a:pt x="227215" y="342692"/>
                    </a:cubicBezTo>
                    <a:cubicBezTo>
                      <a:pt x="238546" y="333530"/>
                      <a:pt x="255244" y="333530"/>
                      <a:pt x="267172" y="342082"/>
                    </a:cubicBezTo>
                    <a:cubicBezTo>
                      <a:pt x="279099" y="350023"/>
                      <a:pt x="284466" y="365294"/>
                      <a:pt x="281484" y="379955"/>
                    </a:cubicBezTo>
                    <a:close/>
                    <a:moveTo>
                      <a:pt x="342314" y="248009"/>
                    </a:moveTo>
                    <a:lnTo>
                      <a:pt x="342314" y="248009"/>
                    </a:lnTo>
                    <a:cubicBezTo>
                      <a:pt x="354241" y="238846"/>
                      <a:pt x="370939" y="238846"/>
                      <a:pt x="382866" y="247398"/>
                    </a:cubicBezTo>
                    <a:cubicBezTo>
                      <a:pt x="394794" y="255339"/>
                      <a:pt x="400161" y="270611"/>
                      <a:pt x="396583" y="285272"/>
                    </a:cubicBezTo>
                    <a:cubicBezTo>
                      <a:pt x="393005" y="300543"/>
                      <a:pt x="378692" y="312149"/>
                      <a:pt x="363186" y="312149"/>
                    </a:cubicBezTo>
                    <a:cubicBezTo>
                      <a:pt x="348277" y="312149"/>
                      <a:pt x="335157" y="301765"/>
                      <a:pt x="330386" y="287715"/>
                    </a:cubicBezTo>
                    <a:cubicBezTo>
                      <a:pt x="325615" y="273054"/>
                      <a:pt x="330386" y="257172"/>
                      <a:pt x="342314" y="248009"/>
                    </a:cubicBezTo>
                    <a:close/>
                    <a:moveTo>
                      <a:pt x="109731" y="496629"/>
                    </a:moveTo>
                    <a:lnTo>
                      <a:pt x="109731" y="496629"/>
                    </a:lnTo>
                    <a:lnTo>
                      <a:pt x="425805" y="496629"/>
                    </a:lnTo>
                    <a:cubicBezTo>
                      <a:pt x="492598" y="446539"/>
                      <a:pt x="536132" y="365905"/>
                      <a:pt x="536132" y="274887"/>
                    </a:cubicBezTo>
                    <a:cubicBezTo>
                      <a:pt x="536132" y="123394"/>
                      <a:pt x="415666" y="0"/>
                      <a:pt x="267768" y="0"/>
                    </a:cubicBezTo>
                    <a:cubicBezTo>
                      <a:pt x="119869" y="0"/>
                      <a:pt x="0" y="123394"/>
                      <a:pt x="0" y="274887"/>
                    </a:cubicBezTo>
                    <a:cubicBezTo>
                      <a:pt x="0" y="365905"/>
                      <a:pt x="43535" y="446539"/>
                      <a:pt x="109731" y="496629"/>
                    </a:cubicBezTo>
                    <a:close/>
                  </a:path>
                </a:pathLst>
              </a:custGeom>
              <a:grpFill/>
              <a:ln w="59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="" xmlns:a16="http://schemas.microsoft.com/office/drawing/2014/main" id="{EF8F0AC3-4D1F-4327-8808-849AD27B3E09}"/>
                  </a:ext>
                </a:extLst>
              </p:cNvPr>
              <p:cNvSpPr/>
              <p:nvPr/>
            </p:nvSpPr>
            <p:spPr>
              <a:xfrm>
                <a:off x="11730037" y="7145294"/>
                <a:ext cx="1183188" cy="177760"/>
              </a:xfrm>
              <a:custGeom>
                <a:avLst/>
                <a:gdLst>
                  <a:gd name="connsiteX0" fmla="*/ 1148599 w 1183188"/>
                  <a:gd name="connsiteY0" fmla="*/ 106290 h 177760"/>
                  <a:gd name="connsiteX1" fmla="*/ 1146214 w 1183188"/>
                  <a:gd name="connsiteY1" fmla="*/ 106290 h 177760"/>
                  <a:gd name="connsiteX2" fmla="*/ 1146214 w 1183188"/>
                  <a:gd name="connsiteY2" fmla="*/ 79412 h 177760"/>
                  <a:gd name="connsiteX3" fmla="*/ 1051392 w 1183188"/>
                  <a:gd name="connsiteY3" fmla="*/ 0 h 177760"/>
                  <a:gd name="connsiteX4" fmla="*/ 132393 w 1183188"/>
                  <a:gd name="connsiteY4" fmla="*/ 0 h 177760"/>
                  <a:gd name="connsiteX5" fmla="*/ 36975 w 1183188"/>
                  <a:gd name="connsiteY5" fmla="*/ 79412 h 177760"/>
                  <a:gd name="connsiteX6" fmla="*/ 36975 w 1183188"/>
                  <a:gd name="connsiteY6" fmla="*/ 106290 h 177760"/>
                  <a:gd name="connsiteX7" fmla="*/ 34589 w 1183188"/>
                  <a:gd name="connsiteY7" fmla="*/ 106290 h 177760"/>
                  <a:gd name="connsiteX8" fmla="*/ 0 w 1183188"/>
                  <a:gd name="connsiteY8" fmla="*/ 142330 h 177760"/>
                  <a:gd name="connsiteX9" fmla="*/ 34589 w 1183188"/>
                  <a:gd name="connsiteY9" fmla="*/ 177760 h 177760"/>
                  <a:gd name="connsiteX10" fmla="*/ 1148599 w 1183188"/>
                  <a:gd name="connsiteY10" fmla="*/ 177760 h 177760"/>
                  <a:gd name="connsiteX11" fmla="*/ 1183188 w 1183188"/>
                  <a:gd name="connsiteY11" fmla="*/ 142330 h 177760"/>
                  <a:gd name="connsiteX12" fmla="*/ 1148599 w 1183188"/>
                  <a:gd name="connsiteY12" fmla="*/ 106290 h 17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83188" h="177760">
                    <a:moveTo>
                      <a:pt x="1148599" y="106290"/>
                    </a:moveTo>
                    <a:lnTo>
                      <a:pt x="1146214" y="106290"/>
                    </a:lnTo>
                    <a:lnTo>
                      <a:pt x="1146214" y="79412"/>
                    </a:lnTo>
                    <a:cubicBezTo>
                      <a:pt x="1146214" y="36041"/>
                      <a:pt x="1103872" y="0"/>
                      <a:pt x="1051392" y="0"/>
                    </a:cubicBezTo>
                    <a:lnTo>
                      <a:pt x="132393" y="0"/>
                    </a:lnTo>
                    <a:cubicBezTo>
                      <a:pt x="79317" y="0"/>
                      <a:pt x="36975" y="36041"/>
                      <a:pt x="36975" y="79412"/>
                    </a:cubicBezTo>
                    <a:lnTo>
                      <a:pt x="36975" y="106290"/>
                    </a:lnTo>
                    <a:lnTo>
                      <a:pt x="34589" y="106290"/>
                    </a:lnTo>
                    <a:cubicBezTo>
                      <a:pt x="15505" y="106290"/>
                      <a:pt x="0" y="122172"/>
                      <a:pt x="0" y="142330"/>
                    </a:cubicBezTo>
                    <a:cubicBezTo>
                      <a:pt x="0" y="161878"/>
                      <a:pt x="15505" y="177760"/>
                      <a:pt x="34589" y="177760"/>
                    </a:cubicBezTo>
                    <a:lnTo>
                      <a:pt x="1148599" y="177760"/>
                    </a:lnTo>
                    <a:cubicBezTo>
                      <a:pt x="1167683" y="177760"/>
                      <a:pt x="1183188" y="161878"/>
                      <a:pt x="1183188" y="142330"/>
                    </a:cubicBezTo>
                    <a:cubicBezTo>
                      <a:pt x="1183188" y="122172"/>
                      <a:pt x="1167683" y="106290"/>
                      <a:pt x="1148599" y="106290"/>
                    </a:cubicBezTo>
                    <a:close/>
                  </a:path>
                </a:pathLst>
              </a:custGeom>
              <a:grpFill/>
              <a:ln w="59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9" name="растениеводство">
            <a:extLst>
              <a:ext uri="{FF2B5EF4-FFF2-40B4-BE49-F238E27FC236}">
                <a16:creationId xmlns="" xmlns:a16="http://schemas.microsoft.com/office/drawing/2014/main" id="{951A2D8E-B60B-4EA6-A798-E7CDC6C1749B}"/>
              </a:ext>
            </a:extLst>
          </p:cNvPr>
          <p:cNvGrpSpPr/>
          <p:nvPr/>
        </p:nvGrpSpPr>
        <p:grpSpPr>
          <a:xfrm>
            <a:off x="1003572" y="7794491"/>
            <a:ext cx="6143105" cy="914464"/>
            <a:chOff x="1003572" y="7794491"/>
            <a:chExt cx="6143105" cy="914464"/>
          </a:xfrm>
        </p:grpSpPr>
        <p:sp>
          <p:nvSpPr>
            <p:cNvPr id="13" name="Текст 8">
              <a:extLst>
                <a:ext uri="{FF2B5EF4-FFF2-40B4-BE49-F238E27FC236}">
                  <a16:creationId xmlns="" xmlns:a16="http://schemas.microsoft.com/office/drawing/2014/main" id="{5D7E2BC9-1320-4A76-88D3-11B13FCC4852}"/>
                </a:ext>
              </a:extLst>
            </p:cNvPr>
            <p:cNvSpPr txBox="1">
              <a:spLocks/>
            </p:cNvSpPr>
            <p:nvPr/>
          </p:nvSpPr>
          <p:spPr>
            <a:xfrm>
              <a:off x="2826197" y="7975923"/>
              <a:ext cx="4320480" cy="7330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Растениеводство</a:t>
              </a:r>
            </a:p>
          </p:txBody>
        </p:sp>
        <p:grpSp>
          <p:nvGrpSpPr>
            <p:cNvPr id="28" name="иконка растениеводство">
              <a:extLst>
                <a:ext uri="{FF2B5EF4-FFF2-40B4-BE49-F238E27FC236}">
                  <a16:creationId xmlns="" xmlns:a16="http://schemas.microsoft.com/office/drawing/2014/main" id="{11D345C3-2695-4480-843A-1151459D028A}"/>
                </a:ext>
              </a:extLst>
            </p:cNvPr>
            <p:cNvGrpSpPr/>
            <p:nvPr/>
          </p:nvGrpSpPr>
          <p:grpSpPr>
            <a:xfrm>
              <a:off x="1003572" y="7794491"/>
              <a:ext cx="1267303" cy="798247"/>
              <a:chOff x="11734799" y="6577805"/>
              <a:chExt cx="901374" cy="567756"/>
            </a:xfrm>
            <a:solidFill>
              <a:srgbClr val="17B275"/>
            </a:solidFill>
          </p:grpSpPr>
          <p:sp>
            <p:nvSpPr>
              <p:cNvPr id="29" name="Полилиния: фигура 28">
                <a:extLst>
                  <a:ext uri="{FF2B5EF4-FFF2-40B4-BE49-F238E27FC236}">
                    <a16:creationId xmlns="" xmlns:a16="http://schemas.microsoft.com/office/drawing/2014/main" id="{56B8607E-2C4A-40DA-A418-0B7D771FD077}"/>
                  </a:ext>
                </a:extLst>
              </p:cNvPr>
              <p:cNvSpPr/>
              <p:nvPr/>
            </p:nvSpPr>
            <p:spPr>
              <a:xfrm>
                <a:off x="11734799" y="6577805"/>
                <a:ext cx="561364" cy="567756"/>
              </a:xfrm>
              <a:custGeom>
                <a:avLst/>
                <a:gdLst>
                  <a:gd name="connsiteX0" fmla="*/ 261303 w 561364"/>
                  <a:gd name="connsiteY0" fmla="*/ 303467 h 567756"/>
                  <a:gd name="connsiteX1" fmla="*/ 261303 w 561364"/>
                  <a:gd name="connsiteY1" fmla="*/ 264290 h 567756"/>
                  <a:gd name="connsiteX2" fmla="*/ 300038 w 561364"/>
                  <a:gd name="connsiteY2" fmla="*/ 264290 h 567756"/>
                  <a:gd name="connsiteX3" fmla="*/ 560547 w 561364"/>
                  <a:gd name="connsiteY3" fmla="*/ 527615 h 567756"/>
                  <a:gd name="connsiteX4" fmla="*/ 554038 w 561364"/>
                  <a:gd name="connsiteY4" fmla="*/ 390975 h 567756"/>
                  <a:gd name="connsiteX5" fmla="*/ 436563 w 561364"/>
                  <a:gd name="connsiteY5" fmla="*/ 126204 h 567756"/>
                  <a:gd name="connsiteX6" fmla="*/ 174785 w 561364"/>
                  <a:gd name="connsiteY6" fmla="*/ 7387 h 567756"/>
                  <a:gd name="connsiteX7" fmla="*/ 26353 w 561364"/>
                  <a:gd name="connsiteY7" fmla="*/ 1767 h 567756"/>
                  <a:gd name="connsiteX8" fmla="*/ 1747 w 561364"/>
                  <a:gd name="connsiteY8" fmla="*/ 26654 h 567756"/>
                  <a:gd name="connsiteX9" fmla="*/ 7303 w 561364"/>
                  <a:gd name="connsiteY9" fmla="*/ 176943 h 567756"/>
                  <a:gd name="connsiteX10" fmla="*/ 124778 w 561364"/>
                  <a:gd name="connsiteY10" fmla="*/ 441553 h 567756"/>
                  <a:gd name="connsiteX11" fmla="*/ 386398 w 561364"/>
                  <a:gd name="connsiteY11" fmla="*/ 560370 h 567756"/>
                  <a:gd name="connsiteX12" fmla="*/ 489586 w 561364"/>
                  <a:gd name="connsiteY12" fmla="*/ 567756 h 567756"/>
                  <a:gd name="connsiteX13" fmla="*/ 521653 w 561364"/>
                  <a:gd name="connsiteY13" fmla="*/ 566953 h 567756"/>
                  <a:gd name="connsiteX14" fmla="*/ 261303 w 561364"/>
                  <a:gd name="connsiteY14" fmla="*/ 303467 h 56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1364" h="567756">
                    <a:moveTo>
                      <a:pt x="261303" y="303467"/>
                    </a:moveTo>
                    <a:cubicBezTo>
                      <a:pt x="250508" y="292709"/>
                      <a:pt x="250508" y="275047"/>
                      <a:pt x="261303" y="264290"/>
                    </a:cubicBezTo>
                    <a:cubicBezTo>
                      <a:pt x="271940" y="253371"/>
                      <a:pt x="289402" y="253371"/>
                      <a:pt x="300038" y="264290"/>
                    </a:cubicBezTo>
                    <a:lnTo>
                      <a:pt x="560547" y="527615"/>
                    </a:lnTo>
                    <a:cubicBezTo>
                      <a:pt x="561817" y="504333"/>
                      <a:pt x="562770" y="452792"/>
                      <a:pt x="554038" y="390975"/>
                    </a:cubicBezTo>
                    <a:cubicBezTo>
                      <a:pt x="538322" y="279543"/>
                      <a:pt x="497682" y="188022"/>
                      <a:pt x="436563" y="126204"/>
                    </a:cubicBezTo>
                    <a:cubicBezTo>
                      <a:pt x="375445" y="64387"/>
                      <a:pt x="284957" y="23443"/>
                      <a:pt x="174785" y="7387"/>
                    </a:cubicBezTo>
                    <a:cubicBezTo>
                      <a:pt x="92870" y="-4495"/>
                      <a:pt x="29052" y="1446"/>
                      <a:pt x="26353" y="1767"/>
                    </a:cubicBezTo>
                    <a:cubicBezTo>
                      <a:pt x="13336" y="3052"/>
                      <a:pt x="2858" y="13488"/>
                      <a:pt x="1747" y="26654"/>
                    </a:cubicBezTo>
                    <a:cubicBezTo>
                      <a:pt x="1430" y="29384"/>
                      <a:pt x="-4444" y="93931"/>
                      <a:pt x="7303" y="176943"/>
                    </a:cubicBezTo>
                    <a:cubicBezTo>
                      <a:pt x="23020" y="288214"/>
                      <a:pt x="63660" y="379735"/>
                      <a:pt x="124778" y="441553"/>
                    </a:cubicBezTo>
                    <a:cubicBezTo>
                      <a:pt x="185897" y="503370"/>
                      <a:pt x="276385" y="544474"/>
                      <a:pt x="386398" y="560370"/>
                    </a:cubicBezTo>
                    <a:cubicBezTo>
                      <a:pt x="427038" y="566311"/>
                      <a:pt x="463075" y="567756"/>
                      <a:pt x="489586" y="567756"/>
                    </a:cubicBezTo>
                    <a:cubicBezTo>
                      <a:pt x="502921" y="567756"/>
                      <a:pt x="513875" y="567435"/>
                      <a:pt x="521653" y="566953"/>
                    </a:cubicBezTo>
                    <a:lnTo>
                      <a:pt x="261303" y="303467"/>
                    </a:ln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="" xmlns:a16="http://schemas.microsoft.com/office/drawing/2014/main" id="{D97F3317-A900-409E-A0E5-F1075C28325F}"/>
                  </a:ext>
                </a:extLst>
              </p:cNvPr>
              <p:cNvSpPr/>
              <p:nvPr/>
            </p:nvSpPr>
            <p:spPr>
              <a:xfrm>
                <a:off x="12316777" y="6746086"/>
                <a:ext cx="319396" cy="396905"/>
              </a:xfrm>
              <a:custGeom>
                <a:avLst/>
                <a:gdLst>
                  <a:gd name="connsiteX0" fmla="*/ 318135 w 319396"/>
                  <a:gd name="connsiteY0" fmla="*/ 26163 h 396905"/>
                  <a:gd name="connsiteX1" fmla="*/ 293370 w 319396"/>
                  <a:gd name="connsiteY1" fmla="*/ 1276 h 396905"/>
                  <a:gd name="connsiteX2" fmla="*/ 11271 w 319396"/>
                  <a:gd name="connsiteY2" fmla="*/ 87338 h 396905"/>
                  <a:gd name="connsiteX3" fmla="*/ 0 w 319396"/>
                  <a:gd name="connsiteY3" fmla="*/ 99541 h 396905"/>
                  <a:gd name="connsiteX4" fmla="*/ 26511 w 319396"/>
                  <a:gd name="connsiteY4" fmla="*/ 214665 h 396905"/>
                  <a:gd name="connsiteX5" fmla="*/ 30956 w 319396"/>
                  <a:gd name="connsiteY5" fmla="*/ 252398 h 396905"/>
                  <a:gd name="connsiteX6" fmla="*/ 102711 w 319396"/>
                  <a:gd name="connsiteY6" fmla="*/ 179823 h 396905"/>
                  <a:gd name="connsiteX7" fmla="*/ 141605 w 319396"/>
                  <a:gd name="connsiteY7" fmla="*/ 179823 h 396905"/>
                  <a:gd name="connsiteX8" fmla="*/ 141605 w 319396"/>
                  <a:gd name="connsiteY8" fmla="*/ 219161 h 396905"/>
                  <a:gd name="connsiteX9" fmla="*/ 34449 w 319396"/>
                  <a:gd name="connsiteY9" fmla="*/ 327542 h 396905"/>
                  <a:gd name="connsiteX10" fmla="*/ 32385 w 319396"/>
                  <a:gd name="connsiteY10" fmla="*/ 377959 h 396905"/>
                  <a:gd name="connsiteX11" fmla="*/ 28416 w 319396"/>
                  <a:gd name="connsiteY11" fmla="*/ 396906 h 396905"/>
                  <a:gd name="connsiteX12" fmla="*/ 233045 w 319396"/>
                  <a:gd name="connsiteY12" fmla="*/ 311646 h 396905"/>
                  <a:gd name="connsiteX13" fmla="*/ 318135 w 319396"/>
                  <a:gd name="connsiteY13" fmla="*/ 26163 h 396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9396" h="396905">
                    <a:moveTo>
                      <a:pt x="318135" y="26163"/>
                    </a:moveTo>
                    <a:cubicBezTo>
                      <a:pt x="316865" y="12997"/>
                      <a:pt x="306546" y="2399"/>
                      <a:pt x="293370" y="1276"/>
                    </a:cubicBezTo>
                    <a:cubicBezTo>
                      <a:pt x="286068" y="473"/>
                      <a:pt x="112395" y="-14941"/>
                      <a:pt x="11271" y="87338"/>
                    </a:cubicBezTo>
                    <a:cubicBezTo>
                      <a:pt x="7302" y="91352"/>
                      <a:pt x="3493" y="95366"/>
                      <a:pt x="0" y="99541"/>
                    </a:cubicBezTo>
                    <a:cubicBezTo>
                      <a:pt x="11748" y="135347"/>
                      <a:pt x="20637" y="173882"/>
                      <a:pt x="26511" y="214665"/>
                    </a:cubicBezTo>
                    <a:cubicBezTo>
                      <a:pt x="28257" y="227832"/>
                      <a:pt x="29686" y="240356"/>
                      <a:pt x="30956" y="252398"/>
                    </a:cubicBezTo>
                    <a:lnTo>
                      <a:pt x="102711" y="179823"/>
                    </a:lnTo>
                    <a:cubicBezTo>
                      <a:pt x="113347" y="169065"/>
                      <a:pt x="130810" y="169065"/>
                      <a:pt x="141605" y="179823"/>
                    </a:cubicBezTo>
                    <a:cubicBezTo>
                      <a:pt x="152241" y="190741"/>
                      <a:pt x="152241" y="208243"/>
                      <a:pt x="141605" y="219161"/>
                    </a:cubicBezTo>
                    <a:lnTo>
                      <a:pt x="34449" y="327542"/>
                    </a:lnTo>
                    <a:cubicBezTo>
                      <a:pt x="34290" y="355801"/>
                      <a:pt x="32703" y="374266"/>
                      <a:pt x="32385" y="377959"/>
                    </a:cubicBezTo>
                    <a:cubicBezTo>
                      <a:pt x="31750" y="384543"/>
                      <a:pt x="30480" y="390805"/>
                      <a:pt x="28416" y="396906"/>
                    </a:cubicBezTo>
                    <a:cubicBezTo>
                      <a:pt x="89376" y="391126"/>
                      <a:pt x="173672" y="371697"/>
                      <a:pt x="233045" y="311646"/>
                    </a:cubicBezTo>
                    <a:cubicBezTo>
                      <a:pt x="334169" y="209367"/>
                      <a:pt x="318929" y="33710"/>
                      <a:pt x="318135" y="26163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58" name="птицеводство">
            <a:extLst>
              <a:ext uri="{FF2B5EF4-FFF2-40B4-BE49-F238E27FC236}">
                <a16:creationId xmlns="" xmlns:a16="http://schemas.microsoft.com/office/drawing/2014/main" id="{95830ACB-6718-4618-86C5-5BF5324ECA7C}"/>
              </a:ext>
            </a:extLst>
          </p:cNvPr>
          <p:cNvGrpSpPr/>
          <p:nvPr/>
        </p:nvGrpSpPr>
        <p:grpSpPr>
          <a:xfrm>
            <a:off x="1058989" y="6159581"/>
            <a:ext cx="6087688" cy="1216471"/>
            <a:chOff x="1058989" y="6159581"/>
            <a:chExt cx="6087688" cy="1216471"/>
          </a:xfrm>
        </p:grpSpPr>
        <p:sp>
          <p:nvSpPr>
            <p:cNvPr id="12" name="Текст 8">
              <a:extLst>
                <a:ext uri="{FF2B5EF4-FFF2-40B4-BE49-F238E27FC236}">
                  <a16:creationId xmlns="" xmlns:a16="http://schemas.microsoft.com/office/drawing/2014/main" id="{A078D7BB-A753-4E4F-BC42-D7C34CE0C2F1}"/>
                </a:ext>
              </a:extLst>
            </p:cNvPr>
            <p:cNvSpPr txBox="1">
              <a:spLocks/>
            </p:cNvSpPr>
            <p:nvPr/>
          </p:nvSpPr>
          <p:spPr>
            <a:xfrm>
              <a:off x="2826197" y="6474779"/>
              <a:ext cx="4320480" cy="7330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Птицеводство</a:t>
              </a:r>
            </a:p>
          </p:txBody>
        </p:sp>
        <p:sp>
          <p:nvSpPr>
            <p:cNvPr id="25" name="иконка птицеводство">
              <a:extLst>
                <a:ext uri="{FF2B5EF4-FFF2-40B4-BE49-F238E27FC236}">
                  <a16:creationId xmlns="" xmlns:a16="http://schemas.microsoft.com/office/drawing/2014/main" id="{38BAEEA5-55E8-43AD-A5A0-78899234C7C9}"/>
                </a:ext>
              </a:extLst>
            </p:cNvPr>
            <p:cNvSpPr/>
            <p:nvPr/>
          </p:nvSpPr>
          <p:spPr>
            <a:xfrm>
              <a:off x="1058989" y="6159581"/>
              <a:ext cx="1156471" cy="1216471"/>
            </a:xfrm>
            <a:custGeom>
              <a:avLst/>
              <a:gdLst>
                <a:gd name="connsiteX0" fmla="*/ 670898 w 768914"/>
                <a:gd name="connsiteY0" fmla="*/ 122764 h 808807"/>
                <a:gd name="connsiteX1" fmla="*/ 658753 w 768914"/>
                <a:gd name="connsiteY1" fmla="*/ 109588 h 808807"/>
                <a:gd name="connsiteX2" fmla="*/ 670898 w 768914"/>
                <a:gd name="connsiteY2" fmla="*/ 96412 h 808807"/>
                <a:gd name="connsiteX3" fmla="*/ 683042 w 768914"/>
                <a:gd name="connsiteY3" fmla="*/ 109588 h 808807"/>
                <a:gd name="connsiteX4" fmla="*/ 670898 w 768914"/>
                <a:gd name="connsiteY4" fmla="*/ 122764 h 808807"/>
                <a:gd name="connsiteX5" fmla="*/ 768862 w 768914"/>
                <a:gd name="connsiteY5" fmla="*/ 157901 h 808807"/>
                <a:gd name="connsiteX6" fmla="*/ 768862 w 768914"/>
                <a:gd name="connsiteY6" fmla="*/ 157901 h 808807"/>
                <a:gd name="connsiteX7" fmla="*/ 726762 w 768914"/>
                <a:gd name="connsiteY7" fmla="*/ 92020 h 808807"/>
                <a:gd name="connsiteX8" fmla="*/ 736477 w 768914"/>
                <a:gd name="connsiteY8" fmla="*/ 36680 h 808807"/>
                <a:gd name="connsiteX9" fmla="*/ 706521 w 768914"/>
                <a:gd name="connsiteY9" fmla="*/ 45464 h 808807"/>
                <a:gd name="connsiteX10" fmla="*/ 701663 w 768914"/>
                <a:gd name="connsiteY10" fmla="*/ 664 h 808807"/>
                <a:gd name="connsiteX11" fmla="*/ 678994 w 768914"/>
                <a:gd name="connsiteY11" fmla="*/ 48099 h 808807"/>
                <a:gd name="connsiteX12" fmla="*/ 653896 w 768914"/>
                <a:gd name="connsiteY12" fmla="*/ 16476 h 808807"/>
                <a:gd name="connsiteX13" fmla="*/ 648228 w 768914"/>
                <a:gd name="connsiteY13" fmla="*/ 67424 h 808807"/>
                <a:gd name="connsiteX14" fmla="*/ 565646 w 768914"/>
                <a:gd name="connsiteY14" fmla="*/ 145603 h 808807"/>
                <a:gd name="connsiteX15" fmla="*/ 447441 w 768914"/>
                <a:gd name="connsiteY15" fmla="*/ 292299 h 808807"/>
                <a:gd name="connsiteX16" fmla="*/ 229652 w 768914"/>
                <a:gd name="connsiteY16" fmla="*/ 166685 h 808807"/>
                <a:gd name="connsiteX17" fmla="*/ 149499 w 768914"/>
                <a:gd name="connsiteY17" fmla="*/ 73573 h 808807"/>
                <a:gd name="connsiteX18" fmla="*/ 96064 w 768914"/>
                <a:gd name="connsiteY18" fmla="*/ 109588 h 808807"/>
                <a:gd name="connsiteX19" fmla="*/ 1338 w 768914"/>
                <a:gd name="connsiteY19" fmla="*/ 171077 h 808807"/>
                <a:gd name="connsiteX20" fmla="*/ 94445 w 768914"/>
                <a:gd name="connsiteY20" fmla="*/ 230810 h 808807"/>
                <a:gd name="connsiteX21" fmla="*/ 96064 w 768914"/>
                <a:gd name="connsiteY21" fmla="*/ 235202 h 808807"/>
                <a:gd name="connsiteX22" fmla="*/ 92016 w 768914"/>
                <a:gd name="connsiteY22" fmla="*/ 237837 h 808807"/>
                <a:gd name="connsiteX23" fmla="*/ 61250 w 768914"/>
                <a:gd name="connsiteY23" fmla="*/ 259797 h 808807"/>
                <a:gd name="connsiteX24" fmla="*/ 124401 w 768914"/>
                <a:gd name="connsiteY24" fmla="*/ 295813 h 808807"/>
                <a:gd name="connsiteX25" fmla="*/ 126020 w 768914"/>
                <a:gd name="connsiteY25" fmla="*/ 300205 h 808807"/>
                <a:gd name="connsiteX26" fmla="*/ 122782 w 768914"/>
                <a:gd name="connsiteY26" fmla="*/ 302840 h 808807"/>
                <a:gd name="connsiteX27" fmla="*/ 81491 w 768914"/>
                <a:gd name="connsiteY27" fmla="*/ 304597 h 808807"/>
                <a:gd name="connsiteX28" fmla="*/ 167311 w 768914"/>
                <a:gd name="connsiteY28" fmla="*/ 396830 h 808807"/>
                <a:gd name="connsiteX29" fmla="*/ 206983 w 768914"/>
                <a:gd name="connsiteY29" fmla="*/ 467104 h 808807"/>
                <a:gd name="connsiteX30" fmla="*/ 200506 w 768914"/>
                <a:gd name="connsiteY30" fmla="*/ 482037 h 808807"/>
                <a:gd name="connsiteX31" fmla="*/ 243416 w 768914"/>
                <a:gd name="connsiteY31" fmla="*/ 554067 h 808807"/>
                <a:gd name="connsiteX32" fmla="*/ 412627 w 768914"/>
                <a:gd name="connsiteY32" fmla="*/ 661234 h 808807"/>
                <a:gd name="connsiteX33" fmla="*/ 431249 w 768914"/>
                <a:gd name="connsiteY33" fmla="*/ 703398 h 808807"/>
                <a:gd name="connsiteX34" fmla="*/ 431249 w 768914"/>
                <a:gd name="connsiteY34" fmla="*/ 720088 h 808807"/>
                <a:gd name="connsiteX35" fmla="*/ 419104 w 768914"/>
                <a:gd name="connsiteY35" fmla="*/ 729750 h 808807"/>
                <a:gd name="connsiteX36" fmla="*/ 368098 w 768914"/>
                <a:gd name="connsiteY36" fmla="*/ 741170 h 808807"/>
                <a:gd name="connsiteX37" fmla="*/ 355954 w 768914"/>
                <a:gd name="connsiteY37" fmla="*/ 759616 h 808807"/>
                <a:gd name="connsiteX38" fmla="*/ 372146 w 768914"/>
                <a:gd name="connsiteY38" fmla="*/ 773671 h 808807"/>
                <a:gd name="connsiteX39" fmla="*/ 423152 w 768914"/>
                <a:gd name="connsiteY39" fmla="*/ 768401 h 808807"/>
                <a:gd name="connsiteX40" fmla="*/ 427201 w 768914"/>
                <a:gd name="connsiteY40" fmla="*/ 771036 h 808807"/>
                <a:gd name="connsiteX41" fmla="*/ 427201 w 768914"/>
                <a:gd name="connsiteY41" fmla="*/ 776306 h 808807"/>
                <a:gd name="connsiteX42" fmla="*/ 423152 w 768914"/>
                <a:gd name="connsiteY42" fmla="*/ 781577 h 808807"/>
                <a:gd name="connsiteX43" fmla="*/ 424772 w 768914"/>
                <a:gd name="connsiteY43" fmla="*/ 805294 h 808807"/>
                <a:gd name="connsiteX44" fmla="*/ 434487 w 768914"/>
                <a:gd name="connsiteY44" fmla="*/ 808808 h 808807"/>
                <a:gd name="connsiteX45" fmla="*/ 446632 w 768914"/>
                <a:gd name="connsiteY45" fmla="*/ 802659 h 808807"/>
                <a:gd name="connsiteX46" fmla="*/ 467682 w 768914"/>
                <a:gd name="connsiteY46" fmla="*/ 774550 h 808807"/>
                <a:gd name="connsiteX47" fmla="*/ 484684 w 768914"/>
                <a:gd name="connsiteY47" fmla="*/ 768401 h 808807"/>
                <a:gd name="connsiteX48" fmla="*/ 559979 w 768914"/>
                <a:gd name="connsiteY48" fmla="*/ 785969 h 808807"/>
                <a:gd name="connsiteX49" fmla="*/ 577791 w 768914"/>
                <a:gd name="connsiteY49" fmla="*/ 774550 h 808807"/>
                <a:gd name="connsiteX50" fmla="*/ 568075 w 768914"/>
                <a:gd name="connsiteY50" fmla="*/ 754346 h 808807"/>
                <a:gd name="connsiteX51" fmla="*/ 500067 w 768914"/>
                <a:gd name="connsiteY51" fmla="*/ 729750 h 808807"/>
                <a:gd name="connsiteX52" fmla="*/ 488732 w 768914"/>
                <a:gd name="connsiteY52" fmla="*/ 714817 h 808807"/>
                <a:gd name="connsiteX53" fmla="*/ 483065 w 768914"/>
                <a:gd name="connsiteY53" fmla="*/ 671775 h 808807"/>
                <a:gd name="connsiteX54" fmla="*/ 494399 w 768914"/>
                <a:gd name="connsiteY54" fmla="*/ 653328 h 808807"/>
                <a:gd name="connsiteX55" fmla="*/ 569695 w 768914"/>
                <a:gd name="connsiteY55" fmla="*/ 565486 h 808807"/>
                <a:gd name="connsiteX56" fmla="*/ 610985 w 768914"/>
                <a:gd name="connsiteY56" fmla="*/ 537377 h 808807"/>
                <a:gd name="connsiteX57" fmla="*/ 739716 w 768914"/>
                <a:gd name="connsiteY57" fmla="*/ 311624 h 808807"/>
                <a:gd name="connsiteX58" fmla="*/ 703283 w 768914"/>
                <a:gd name="connsiteY58" fmla="*/ 177226 h 808807"/>
                <a:gd name="connsiteX59" fmla="*/ 768862 w 768914"/>
                <a:gd name="connsiteY59" fmla="*/ 157901 h 80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68914" h="808807">
                  <a:moveTo>
                    <a:pt x="670898" y="122764"/>
                  </a:moveTo>
                  <a:cubicBezTo>
                    <a:pt x="664421" y="122764"/>
                    <a:pt x="658753" y="116616"/>
                    <a:pt x="658753" y="109588"/>
                  </a:cubicBezTo>
                  <a:cubicBezTo>
                    <a:pt x="658753" y="102561"/>
                    <a:pt x="664421" y="96412"/>
                    <a:pt x="670898" y="96412"/>
                  </a:cubicBezTo>
                  <a:cubicBezTo>
                    <a:pt x="677375" y="96412"/>
                    <a:pt x="683042" y="102561"/>
                    <a:pt x="683042" y="109588"/>
                  </a:cubicBezTo>
                  <a:cubicBezTo>
                    <a:pt x="683042" y="116616"/>
                    <a:pt x="677375" y="122764"/>
                    <a:pt x="670898" y="122764"/>
                  </a:cubicBezTo>
                  <a:close/>
                  <a:moveTo>
                    <a:pt x="768862" y="157901"/>
                  </a:moveTo>
                  <a:lnTo>
                    <a:pt x="768862" y="157901"/>
                  </a:lnTo>
                  <a:cubicBezTo>
                    <a:pt x="770482" y="126278"/>
                    <a:pt x="734048" y="113102"/>
                    <a:pt x="726762" y="92020"/>
                  </a:cubicBezTo>
                  <a:cubicBezTo>
                    <a:pt x="731620" y="85871"/>
                    <a:pt x="737287" y="48099"/>
                    <a:pt x="736477" y="36680"/>
                  </a:cubicBezTo>
                  <a:cubicBezTo>
                    <a:pt x="734858" y="25260"/>
                    <a:pt x="710569" y="50734"/>
                    <a:pt x="706521" y="45464"/>
                  </a:cubicBezTo>
                  <a:cubicBezTo>
                    <a:pt x="701663" y="40193"/>
                    <a:pt x="709760" y="13841"/>
                    <a:pt x="701663" y="664"/>
                  </a:cubicBezTo>
                  <a:cubicBezTo>
                    <a:pt x="696806" y="-6363"/>
                    <a:pt x="686281" y="44585"/>
                    <a:pt x="678994" y="48099"/>
                  </a:cubicBezTo>
                  <a:cubicBezTo>
                    <a:pt x="673327" y="50734"/>
                    <a:pt x="663611" y="36680"/>
                    <a:pt x="653896" y="16476"/>
                  </a:cubicBezTo>
                  <a:cubicBezTo>
                    <a:pt x="637703" y="-16025"/>
                    <a:pt x="646609" y="54248"/>
                    <a:pt x="648228" y="67424"/>
                  </a:cubicBezTo>
                  <a:cubicBezTo>
                    <a:pt x="605318" y="74452"/>
                    <a:pt x="577791" y="105196"/>
                    <a:pt x="565646" y="145603"/>
                  </a:cubicBezTo>
                  <a:cubicBezTo>
                    <a:pt x="552692" y="189524"/>
                    <a:pt x="515450" y="287907"/>
                    <a:pt x="447441" y="292299"/>
                  </a:cubicBezTo>
                  <a:cubicBezTo>
                    <a:pt x="364859" y="297569"/>
                    <a:pt x="273372" y="214998"/>
                    <a:pt x="229652" y="166685"/>
                  </a:cubicBezTo>
                  <a:cubicBezTo>
                    <a:pt x="206983" y="141211"/>
                    <a:pt x="189980" y="67424"/>
                    <a:pt x="149499" y="73573"/>
                  </a:cubicBezTo>
                  <a:cubicBezTo>
                    <a:pt x="131687" y="75330"/>
                    <a:pt x="117114" y="103439"/>
                    <a:pt x="96064" y="109588"/>
                  </a:cubicBezTo>
                  <a:cubicBezTo>
                    <a:pt x="96064" y="109588"/>
                    <a:pt x="-13235" y="139454"/>
                    <a:pt x="1338" y="171077"/>
                  </a:cubicBezTo>
                  <a:cubicBezTo>
                    <a:pt x="10244" y="189524"/>
                    <a:pt x="58012" y="214120"/>
                    <a:pt x="94445" y="230810"/>
                  </a:cubicBezTo>
                  <a:cubicBezTo>
                    <a:pt x="96064" y="231688"/>
                    <a:pt x="96874" y="233445"/>
                    <a:pt x="96064" y="235202"/>
                  </a:cubicBezTo>
                  <a:cubicBezTo>
                    <a:pt x="96064" y="236959"/>
                    <a:pt x="93635" y="238715"/>
                    <a:pt x="92016" y="237837"/>
                  </a:cubicBezTo>
                  <a:cubicBezTo>
                    <a:pt x="61250" y="231688"/>
                    <a:pt x="29675" y="230810"/>
                    <a:pt x="61250" y="259797"/>
                  </a:cubicBezTo>
                  <a:cubicBezTo>
                    <a:pt x="68537" y="266825"/>
                    <a:pt x="97683" y="281758"/>
                    <a:pt x="124401" y="295813"/>
                  </a:cubicBezTo>
                  <a:cubicBezTo>
                    <a:pt x="126020" y="295813"/>
                    <a:pt x="126830" y="298448"/>
                    <a:pt x="126020" y="300205"/>
                  </a:cubicBezTo>
                  <a:cubicBezTo>
                    <a:pt x="126020" y="301961"/>
                    <a:pt x="124401" y="302840"/>
                    <a:pt x="122782" y="302840"/>
                  </a:cubicBezTo>
                  <a:cubicBezTo>
                    <a:pt x="100112" y="296691"/>
                    <a:pt x="80681" y="294056"/>
                    <a:pt x="81491" y="304597"/>
                  </a:cubicBezTo>
                  <a:cubicBezTo>
                    <a:pt x="84729" y="328314"/>
                    <a:pt x="167311" y="396830"/>
                    <a:pt x="167311" y="396830"/>
                  </a:cubicBezTo>
                  <a:cubicBezTo>
                    <a:pt x="156786" y="410885"/>
                    <a:pt x="200506" y="460955"/>
                    <a:pt x="206983" y="467104"/>
                  </a:cubicBezTo>
                  <a:cubicBezTo>
                    <a:pt x="197267" y="463590"/>
                    <a:pt x="186742" y="467982"/>
                    <a:pt x="200506" y="482037"/>
                  </a:cubicBezTo>
                  <a:cubicBezTo>
                    <a:pt x="220746" y="502240"/>
                    <a:pt x="225604" y="534742"/>
                    <a:pt x="243416" y="554067"/>
                  </a:cubicBezTo>
                  <a:cubicBezTo>
                    <a:pt x="295232" y="609407"/>
                    <a:pt x="372146" y="567243"/>
                    <a:pt x="412627" y="661234"/>
                  </a:cubicBezTo>
                  <a:cubicBezTo>
                    <a:pt x="414247" y="666504"/>
                    <a:pt x="423152" y="685830"/>
                    <a:pt x="431249" y="703398"/>
                  </a:cubicBezTo>
                  <a:cubicBezTo>
                    <a:pt x="433678" y="708668"/>
                    <a:pt x="433678" y="714817"/>
                    <a:pt x="431249" y="720088"/>
                  </a:cubicBezTo>
                  <a:cubicBezTo>
                    <a:pt x="428820" y="724480"/>
                    <a:pt x="424772" y="728872"/>
                    <a:pt x="419104" y="729750"/>
                  </a:cubicBezTo>
                  <a:lnTo>
                    <a:pt x="368098" y="741170"/>
                  </a:lnTo>
                  <a:cubicBezTo>
                    <a:pt x="360002" y="742927"/>
                    <a:pt x="355144" y="750832"/>
                    <a:pt x="355954" y="759616"/>
                  </a:cubicBezTo>
                  <a:cubicBezTo>
                    <a:pt x="356763" y="768401"/>
                    <a:pt x="364050" y="774550"/>
                    <a:pt x="372146" y="773671"/>
                  </a:cubicBezTo>
                  <a:lnTo>
                    <a:pt x="423152" y="768401"/>
                  </a:lnTo>
                  <a:cubicBezTo>
                    <a:pt x="424772" y="768401"/>
                    <a:pt x="426391" y="769279"/>
                    <a:pt x="427201" y="771036"/>
                  </a:cubicBezTo>
                  <a:cubicBezTo>
                    <a:pt x="428010" y="772793"/>
                    <a:pt x="428010" y="774550"/>
                    <a:pt x="427201" y="776306"/>
                  </a:cubicBezTo>
                  <a:lnTo>
                    <a:pt x="423152" y="781577"/>
                  </a:lnTo>
                  <a:cubicBezTo>
                    <a:pt x="417485" y="788604"/>
                    <a:pt x="418295" y="799145"/>
                    <a:pt x="424772" y="805294"/>
                  </a:cubicBezTo>
                  <a:cubicBezTo>
                    <a:pt x="428010" y="807929"/>
                    <a:pt x="431249" y="808808"/>
                    <a:pt x="434487" y="808808"/>
                  </a:cubicBezTo>
                  <a:cubicBezTo>
                    <a:pt x="438535" y="808808"/>
                    <a:pt x="443393" y="807051"/>
                    <a:pt x="446632" y="802659"/>
                  </a:cubicBezTo>
                  <a:lnTo>
                    <a:pt x="467682" y="774550"/>
                  </a:lnTo>
                  <a:cubicBezTo>
                    <a:pt x="471730" y="769279"/>
                    <a:pt x="478207" y="766644"/>
                    <a:pt x="484684" y="768401"/>
                  </a:cubicBezTo>
                  <a:lnTo>
                    <a:pt x="559979" y="785969"/>
                  </a:lnTo>
                  <a:cubicBezTo>
                    <a:pt x="567266" y="787726"/>
                    <a:pt x="574552" y="783334"/>
                    <a:pt x="577791" y="774550"/>
                  </a:cubicBezTo>
                  <a:cubicBezTo>
                    <a:pt x="580220" y="766644"/>
                    <a:pt x="576172" y="756981"/>
                    <a:pt x="568075" y="754346"/>
                  </a:cubicBezTo>
                  <a:lnTo>
                    <a:pt x="500067" y="729750"/>
                  </a:lnTo>
                  <a:cubicBezTo>
                    <a:pt x="493590" y="727115"/>
                    <a:pt x="489542" y="720966"/>
                    <a:pt x="488732" y="714817"/>
                  </a:cubicBezTo>
                  <a:cubicBezTo>
                    <a:pt x="486303" y="700763"/>
                    <a:pt x="484684" y="684951"/>
                    <a:pt x="483065" y="671775"/>
                  </a:cubicBezTo>
                  <a:cubicBezTo>
                    <a:pt x="482255" y="662991"/>
                    <a:pt x="487113" y="655085"/>
                    <a:pt x="494399" y="653328"/>
                  </a:cubicBezTo>
                  <a:cubicBezTo>
                    <a:pt x="529213" y="641909"/>
                    <a:pt x="547835" y="596231"/>
                    <a:pt x="569695" y="565486"/>
                  </a:cubicBezTo>
                  <a:cubicBezTo>
                    <a:pt x="580220" y="551432"/>
                    <a:pt x="594793" y="541769"/>
                    <a:pt x="610985" y="537377"/>
                  </a:cubicBezTo>
                  <a:cubicBezTo>
                    <a:pt x="700044" y="518052"/>
                    <a:pt x="730000" y="417912"/>
                    <a:pt x="739716" y="311624"/>
                  </a:cubicBezTo>
                  <a:cubicBezTo>
                    <a:pt x="745383" y="249256"/>
                    <a:pt x="717856" y="223782"/>
                    <a:pt x="703283" y="177226"/>
                  </a:cubicBezTo>
                  <a:cubicBezTo>
                    <a:pt x="721094" y="171077"/>
                    <a:pt x="741335" y="142090"/>
                    <a:pt x="768862" y="157901"/>
                  </a:cubicBezTo>
                  <a:close/>
                </a:path>
              </a:pathLst>
            </a:custGeom>
            <a:solidFill>
              <a:srgbClr val="F48138"/>
            </a:solidFill>
            <a:ln w="809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7" name="свиноводство">
            <a:extLst>
              <a:ext uri="{FF2B5EF4-FFF2-40B4-BE49-F238E27FC236}">
                <a16:creationId xmlns="" xmlns:a16="http://schemas.microsoft.com/office/drawing/2014/main" id="{851D6D78-03C0-4AA3-BD3D-BD39B1A03040}"/>
              </a:ext>
            </a:extLst>
          </p:cNvPr>
          <p:cNvGrpSpPr/>
          <p:nvPr/>
        </p:nvGrpSpPr>
        <p:grpSpPr>
          <a:xfrm>
            <a:off x="1000273" y="4854913"/>
            <a:ext cx="6146404" cy="807011"/>
            <a:chOff x="1000273" y="4854913"/>
            <a:chExt cx="6146404" cy="807011"/>
          </a:xfrm>
        </p:grpSpPr>
        <p:sp>
          <p:nvSpPr>
            <p:cNvPr id="22" name="иконка свиноводство">
              <a:extLst>
                <a:ext uri="{FF2B5EF4-FFF2-40B4-BE49-F238E27FC236}">
                  <a16:creationId xmlns="" xmlns:a16="http://schemas.microsoft.com/office/drawing/2014/main" id="{AA9F2EA6-BEBC-45C5-B8F1-B36EC9A8D5D5}"/>
                </a:ext>
              </a:extLst>
            </p:cNvPr>
            <p:cNvSpPr/>
            <p:nvPr/>
          </p:nvSpPr>
          <p:spPr>
            <a:xfrm>
              <a:off x="1000273" y="4854913"/>
              <a:ext cx="1608221" cy="779200"/>
            </a:xfrm>
            <a:custGeom>
              <a:avLst/>
              <a:gdLst>
                <a:gd name="connsiteX0" fmla="*/ 1782230 w 1942537"/>
                <a:gd name="connsiteY0" fmla="*/ 321223 h 941180"/>
                <a:gd name="connsiteX1" fmla="*/ 1776289 w 1942537"/>
                <a:gd name="connsiteY1" fmla="*/ 325449 h 941180"/>
                <a:gd name="connsiteX2" fmla="*/ 1776289 w 1942537"/>
                <a:gd name="connsiteY2" fmla="*/ 325449 h 941180"/>
                <a:gd name="connsiteX3" fmla="*/ 1771834 w 1942537"/>
                <a:gd name="connsiteY3" fmla="*/ 328267 h 941180"/>
                <a:gd name="connsiteX4" fmla="*/ 1762922 w 1942537"/>
                <a:gd name="connsiteY4" fmla="*/ 332494 h 941180"/>
                <a:gd name="connsiteX5" fmla="*/ 1759952 w 1942537"/>
                <a:gd name="connsiteY5" fmla="*/ 329676 h 941180"/>
                <a:gd name="connsiteX6" fmla="*/ 1752526 w 1942537"/>
                <a:gd name="connsiteY6" fmla="*/ 301499 h 941180"/>
                <a:gd name="connsiteX7" fmla="*/ 1752526 w 1942537"/>
                <a:gd name="connsiteY7" fmla="*/ 278957 h 941180"/>
                <a:gd name="connsiteX8" fmla="*/ 1755496 w 1942537"/>
                <a:gd name="connsiteY8" fmla="*/ 266277 h 941180"/>
                <a:gd name="connsiteX9" fmla="*/ 1758467 w 1942537"/>
                <a:gd name="connsiteY9" fmla="*/ 260641 h 941180"/>
                <a:gd name="connsiteX10" fmla="*/ 1759952 w 1942537"/>
                <a:gd name="connsiteY10" fmla="*/ 259232 h 941180"/>
                <a:gd name="connsiteX11" fmla="*/ 1761437 w 1942537"/>
                <a:gd name="connsiteY11" fmla="*/ 257823 h 941180"/>
                <a:gd name="connsiteX12" fmla="*/ 1764408 w 1942537"/>
                <a:gd name="connsiteY12" fmla="*/ 255006 h 941180"/>
                <a:gd name="connsiteX13" fmla="*/ 1767378 w 1942537"/>
                <a:gd name="connsiteY13" fmla="*/ 253597 h 941180"/>
                <a:gd name="connsiteX14" fmla="*/ 1771834 w 1942537"/>
                <a:gd name="connsiteY14" fmla="*/ 252188 h 941180"/>
                <a:gd name="connsiteX15" fmla="*/ 1776289 w 1942537"/>
                <a:gd name="connsiteY15" fmla="*/ 252188 h 941180"/>
                <a:gd name="connsiteX16" fmla="*/ 1782230 w 1942537"/>
                <a:gd name="connsiteY16" fmla="*/ 253597 h 941180"/>
                <a:gd name="connsiteX17" fmla="*/ 1788171 w 1942537"/>
                <a:gd name="connsiteY17" fmla="*/ 256415 h 941180"/>
                <a:gd name="connsiteX18" fmla="*/ 1789656 w 1942537"/>
                <a:gd name="connsiteY18" fmla="*/ 257823 h 941180"/>
                <a:gd name="connsiteX19" fmla="*/ 1791141 w 1942537"/>
                <a:gd name="connsiteY19" fmla="*/ 259232 h 941180"/>
                <a:gd name="connsiteX20" fmla="*/ 1794111 w 1942537"/>
                <a:gd name="connsiteY20" fmla="*/ 262050 h 941180"/>
                <a:gd name="connsiteX21" fmla="*/ 1797082 w 1942537"/>
                <a:gd name="connsiteY21" fmla="*/ 267686 h 941180"/>
                <a:gd name="connsiteX22" fmla="*/ 1800052 w 1942537"/>
                <a:gd name="connsiteY22" fmla="*/ 276139 h 941180"/>
                <a:gd name="connsiteX23" fmla="*/ 1800052 w 1942537"/>
                <a:gd name="connsiteY23" fmla="*/ 287410 h 941180"/>
                <a:gd name="connsiteX24" fmla="*/ 1795597 w 1942537"/>
                <a:gd name="connsiteY24" fmla="*/ 301499 h 941180"/>
                <a:gd name="connsiteX25" fmla="*/ 1788171 w 1942537"/>
                <a:gd name="connsiteY25" fmla="*/ 312769 h 941180"/>
                <a:gd name="connsiteX26" fmla="*/ 1788171 w 1942537"/>
                <a:gd name="connsiteY26" fmla="*/ 314178 h 941180"/>
                <a:gd name="connsiteX27" fmla="*/ 1786685 w 1942537"/>
                <a:gd name="connsiteY27" fmla="*/ 315587 h 941180"/>
                <a:gd name="connsiteX28" fmla="*/ 1782230 w 1942537"/>
                <a:gd name="connsiteY28" fmla="*/ 321223 h 941180"/>
                <a:gd name="connsiteX29" fmla="*/ 1914412 w 1942537"/>
                <a:gd name="connsiteY29" fmla="*/ 283183 h 941180"/>
                <a:gd name="connsiteX30" fmla="*/ 1914412 w 1942537"/>
                <a:gd name="connsiteY30" fmla="*/ 283183 h 941180"/>
                <a:gd name="connsiteX31" fmla="*/ 1899560 w 1942537"/>
                <a:gd name="connsiteY31" fmla="*/ 307134 h 941180"/>
                <a:gd name="connsiteX32" fmla="*/ 1902530 w 1942537"/>
                <a:gd name="connsiteY32" fmla="*/ 316996 h 941180"/>
                <a:gd name="connsiteX33" fmla="*/ 1902530 w 1942537"/>
                <a:gd name="connsiteY33" fmla="*/ 331085 h 941180"/>
                <a:gd name="connsiteX34" fmla="*/ 1898075 w 1942537"/>
                <a:gd name="connsiteY34" fmla="*/ 346582 h 941180"/>
                <a:gd name="connsiteX35" fmla="*/ 1892134 w 1942537"/>
                <a:gd name="connsiteY35" fmla="*/ 356444 h 941180"/>
                <a:gd name="connsiteX36" fmla="*/ 1890649 w 1942537"/>
                <a:gd name="connsiteY36" fmla="*/ 359262 h 941180"/>
                <a:gd name="connsiteX37" fmla="*/ 1889164 w 1942537"/>
                <a:gd name="connsiteY37" fmla="*/ 360671 h 941180"/>
                <a:gd name="connsiteX38" fmla="*/ 1884708 w 1942537"/>
                <a:gd name="connsiteY38" fmla="*/ 364898 h 941180"/>
                <a:gd name="connsiteX39" fmla="*/ 1880253 w 1942537"/>
                <a:gd name="connsiteY39" fmla="*/ 369124 h 941180"/>
                <a:gd name="connsiteX40" fmla="*/ 1878767 w 1942537"/>
                <a:gd name="connsiteY40" fmla="*/ 370533 h 941180"/>
                <a:gd name="connsiteX41" fmla="*/ 1877282 w 1942537"/>
                <a:gd name="connsiteY41" fmla="*/ 371942 h 941180"/>
                <a:gd name="connsiteX42" fmla="*/ 1865401 w 1942537"/>
                <a:gd name="connsiteY42" fmla="*/ 377578 h 941180"/>
                <a:gd name="connsiteX43" fmla="*/ 1849063 w 1942537"/>
                <a:gd name="connsiteY43" fmla="*/ 383213 h 941180"/>
                <a:gd name="connsiteX44" fmla="*/ 1828271 w 1942537"/>
                <a:gd name="connsiteY44" fmla="*/ 383213 h 941180"/>
                <a:gd name="connsiteX45" fmla="*/ 1807478 w 1942537"/>
                <a:gd name="connsiteY45" fmla="*/ 377578 h 941180"/>
                <a:gd name="connsiteX46" fmla="*/ 1791141 w 1942537"/>
                <a:gd name="connsiteY46" fmla="*/ 367715 h 941180"/>
                <a:gd name="connsiteX47" fmla="*/ 1789656 w 1942537"/>
                <a:gd name="connsiteY47" fmla="*/ 367715 h 941180"/>
                <a:gd name="connsiteX48" fmla="*/ 1786685 w 1942537"/>
                <a:gd name="connsiteY48" fmla="*/ 364898 h 941180"/>
                <a:gd name="connsiteX49" fmla="*/ 1792626 w 1942537"/>
                <a:gd name="connsiteY49" fmla="*/ 362080 h 941180"/>
                <a:gd name="connsiteX50" fmla="*/ 1831241 w 1942537"/>
                <a:gd name="connsiteY50" fmla="*/ 319814 h 941180"/>
                <a:gd name="connsiteX51" fmla="*/ 1840152 w 1942537"/>
                <a:gd name="connsiteY51" fmla="*/ 286001 h 941180"/>
                <a:gd name="connsiteX52" fmla="*/ 1835697 w 1942537"/>
                <a:gd name="connsiteY52" fmla="*/ 256415 h 941180"/>
                <a:gd name="connsiteX53" fmla="*/ 1817874 w 1942537"/>
                <a:gd name="connsiteY53" fmla="*/ 229646 h 941180"/>
                <a:gd name="connsiteX54" fmla="*/ 1789656 w 1942537"/>
                <a:gd name="connsiteY54" fmla="*/ 215557 h 941180"/>
                <a:gd name="connsiteX55" fmla="*/ 1733219 w 1942537"/>
                <a:gd name="connsiteY55" fmla="*/ 229646 h 941180"/>
                <a:gd name="connsiteX56" fmla="*/ 1712426 w 1942537"/>
                <a:gd name="connsiteY56" fmla="*/ 281774 h 941180"/>
                <a:gd name="connsiteX57" fmla="*/ 1719852 w 1942537"/>
                <a:gd name="connsiteY57" fmla="*/ 333903 h 941180"/>
                <a:gd name="connsiteX58" fmla="*/ 1721337 w 1942537"/>
                <a:gd name="connsiteY58" fmla="*/ 336720 h 941180"/>
                <a:gd name="connsiteX59" fmla="*/ 1712426 w 1942537"/>
                <a:gd name="connsiteY59" fmla="*/ 333903 h 941180"/>
                <a:gd name="connsiteX60" fmla="*/ 1702030 w 1942537"/>
                <a:gd name="connsiteY60" fmla="*/ 328267 h 941180"/>
                <a:gd name="connsiteX61" fmla="*/ 1697574 w 1942537"/>
                <a:gd name="connsiteY61" fmla="*/ 325449 h 941180"/>
                <a:gd name="connsiteX62" fmla="*/ 1694604 w 1942537"/>
                <a:gd name="connsiteY62" fmla="*/ 322632 h 941180"/>
                <a:gd name="connsiteX63" fmla="*/ 1688663 w 1942537"/>
                <a:gd name="connsiteY63" fmla="*/ 316996 h 941180"/>
                <a:gd name="connsiteX64" fmla="*/ 1685693 w 1942537"/>
                <a:gd name="connsiteY64" fmla="*/ 312769 h 941180"/>
                <a:gd name="connsiteX65" fmla="*/ 1684207 w 1942537"/>
                <a:gd name="connsiteY65" fmla="*/ 311361 h 941180"/>
                <a:gd name="connsiteX66" fmla="*/ 1676781 w 1942537"/>
                <a:gd name="connsiteY66" fmla="*/ 286001 h 941180"/>
                <a:gd name="connsiteX67" fmla="*/ 1681237 w 1942537"/>
                <a:gd name="connsiteY67" fmla="*/ 280365 h 941180"/>
                <a:gd name="connsiteX68" fmla="*/ 1712426 w 1942537"/>
                <a:gd name="connsiteY68" fmla="*/ 235282 h 941180"/>
                <a:gd name="connsiteX69" fmla="*/ 1657474 w 1942537"/>
                <a:gd name="connsiteY69" fmla="*/ 188789 h 941180"/>
                <a:gd name="connsiteX70" fmla="*/ 1633711 w 1942537"/>
                <a:gd name="connsiteY70" fmla="*/ 191607 h 941180"/>
                <a:gd name="connsiteX71" fmla="*/ 1630740 w 1942537"/>
                <a:gd name="connsiteY71" fmla="*/ 190198 h 941180"/>
                <a:gd name="connsiteX72" fmla="*/ 1611433 w 1942537"/>
                <a:gd name="connsiteY72" fmla="*/ 177518 h 941180"/>
                <a:gd name="connsiteX73" fmla="*/ 1538658 w 1942537"/>
                <a:gd name="connsiteY73" fmla="*/ 135252 h 941180"/>
                <a:gd name="connsiteX74" fmla="*/ 1473310 w 1942537"/>
                <a:gd name="connsiteY74" fmla="*/ 92986 h 941180"/>
                <a:gd name="connsiteX75" fmla="*/ 1357465 w 1942537"/>
                <a:gd name="connsiteY75" fmla="*/ 38040 h 941180"/>
                <a:gd name="connsiteX76" fmla="*/ 1244591 w 1942537"/>
                <a:gd name="connsiteY76" fmla="*/ 15498 h 941180"/>
                <a:gd name="connsiteX77" fmla="*/ 1180727 w 1942537"/>
                <a:gd name="connsiteY77" fmla="*/ 11271 h 941180"/>
                <a:gd name="connsiteX78" fmla="*/ 1110923 w 1942537"/>
                <a:gd name="connsiteY78" fmla="*/ 7044 h 941180"/>
                <a:gd name="connsiteX79" fmla="*/ 1038149 w 1942537"/>
                <a:gd name="connsiteY79" fmla="*/ 4227 h 941180"/>
                <a:gd name="connsiteX80" fmla="*/ 940126 w 1942537"/>
                <a:gd name="connsiteY80" fmla="*/ 4227 h 941180"/>
                <a:gd name="connsiteX81" fmla="*/ 842104 w 1942537"/>
                <a:gd name="connsiteY81" fmla="*/ 4227 h 941180"/>
                <a:gd name="connsiteX82" fmla="*/ 747051 w 1942537"/>
                <a:gd name="connsiteY82" fmla="*/ 0 h 941180"/>
                <a:gd name="connsiteX83" fmla="*/ 741111 w 1942537"/>
                <a:gd name="connsiteY83" fmla="*/ 0 h 941180"/>
                <a:gd name="connsiteX84" fmla="*/ 717348 w 1942537"/>
                <a:gd name="connsiteY84" fmla="*/ 0 h 941180"/>
                <a:gd name="connsiteX85" fmla="*/ 712892 w 1942537"/>
                <a:gd name="connsiteY85" fmla="*/ 0 h 941180"/>
                <a:gd name="connsiteX86" fmla="*/ 678733 w 1942537"/>
                <a:gd name="connsiteY86" fmla="*/ 2818 h 941180"/>
                <a:gd name="connsiteX87" fmla="*/ 619325 w 1942537"/>
                <a:gd name="connsiteY87" fmla="*/ 12680 h 941180"/>
                <a:gd name="connsiteX88" fmla="*/ 537639 w 1942537"/>
                <a:gd name="connsiteY88" fmla="*/ 39448 h 941180"/>
                <a:gd name="connsiteX89" fmla="*/ 421794 w 1942537"/>
                <a:gd name="connsiteY89" fmla="*/ 91577 h 941180"/>
                <a:gd name="connsiteX90" fmla="*/ 374268 w 1942537"/>
                <a:gd name="connsiteY90" fmla="*/ 115527 h 941180"/>
                <a:gd name="connsiteX91" fmla="*/ 310405 w 1942537"/>
                <a:gd name="connsiteY91" fmla="*/ 145114 h 941180"/>
                <a:gd name="connsiteX92" fmla="*/ 197530 w 1942537"/>
                <a:gd name="connsiteY92" fmla="*/ 209922 h 941180"/>
                <a:gd name="connsiteX93" fmla="*/ 144064 w 1942537"/>
                <a:gd name="connsiteY93" fmla="*/ 250779 h 941180"/>
                <a:gd name="connsiteX94" fmla="*/ 124756 w 1942537"/>
                <a:gd name="connsiteY94" fmla="*/ 270503 h 941180"/>
                <a:gd name="connsiteX95" fmla="*/ 117330 w 1942537"/>
                <a:gd name="connsiteY95" fmla="*/ 273321 h 941180"/>
                <a:gd name="connsiteX96" fmla="*/ 63863 w 1942537"/>
                <a:gd name="connsiteY96" fmla="*/ 257823 h 941180"/>
                <a:gd name="connsiteX97" fmla="*/ 54952 w 1942537"/>
                <a:gd name="connsiteY97" fmla="*/ 250779 h 941180"/>
                <a:gd name="connsiteX98" fmla="*/ 47526 w 1942537"/>
                <a:gd name="connsiteY98" fmla="*/ 242326 h 941180"/>
                <a:gd name="connsiteX99" fmla="*/ 32674 w 1942537"/>
                <a:gd name="connsiteY99" fmla="*/ 232464 h 941180"/>
                <a:gd name="connsiteX100" fmla="*/ 14852 w 1942537"/>
                <a:gd name="connsiteY100" fmla="*/ 239508 h 941180"/>
                <a:gd name="connsiteX101" fmla="*/ 13367 w 1942537"/>
                <a:gd name="connsiteY101" fmla="*/ 249370 h 941180"/>
                <a:gd name="connsiteX102" fmla="*/ 13367 w 1942537"/>
                <a:gd name="connsiteY102" fmla="*/ 263459 h 941180"/>
                <a:gd name="connsiteX103" fmla="*/ 10396 w 1942537"/>
                <a:gd name="connsiteY103" fmla="*/ 263459 h 941180"/>
                <a:gd name="connsiteX104" fmla="*/ 0 w 1942537"/>
                <a:gd name="connsiteY104" fmla="*/ 273321 h 941180"/>
                <a:gd name="connsiteX105" fmla="*/ 2970 w 1942537"/>
                <a:gd name="connsiteY105" fmla="*/ 283183 h 941180"/>
                <a:gd name="connsiteX106" fmla="*/ 17822 w 1942537"/>
                <a:gd name="connsiteY106" fmla="*/ 307134 h 941180"/>
                <a:gd name="connsiteX107" fmla="*/ 47526 w 1942537"/>
                <a:gd name="connsiteY107" fmla="*/ 342356 h 941180"/>
                <a:gd name="connsiteX108" fmla="*/ 56437 w 1942537"/>
                <a:gd name="connsiteY108" fmla="*/ 352218 h 941180"/>
                <a:gd name="connsiteX109" fmla="*/ 92082 w 1942537"/>
                <a:gd name="connsiteY109" fmla="*/ 369124 h 941180"/>
                <a:gd name="connsiteX110" fmla="*/ 106934 w 1942537"/>
                <a:gd name="connsiteY110" fmla="*/ 376169 h 941180"/>
                <a:gd name="connsiteX111" fmla="*/ 106934 w 1942537"/>
                <a:gd name="connsiteY111" fmla="*/ 380395 h 941180"/>
                <a:gd name="connsiteX112" fmla="*/ 106934 w 1942537"/>
                <a:gd name="connsiteY112" fmla="*/ 391666 h 941180"/>
                <a:gd name="connsiteX113" fmla="*/ 111389 w 1942537"/>
                <a:gd name="connsiteY113" fmla="*/ 419844 h 941180"/>
                <a:gd name="connsiteX114" fmla="*/ 120301 w 1942537"/>
                <a:gd name="connsiteY114" fmla="*/ 467745 h 941180"/>
                <a:gd name="connsiteX115" fmla="*/ 111389 w 1942537"/>
                <a:gd name="connsiteY115" fmla="*/ 497332 h 941180"/>
                <a:gd name="connsiteX116" fmla="*/ 99508 w 1942537"/>
                <a:gd name="connsiteY116" fmla="*/ 505785 h 941180"/>
                <a:gd name="connsiteX117" fmla="*/ 84656 w 1942537"/>
                <a:gd name="connsiteY117" fmla="*/ 519874 h 941180"/>
                <a:gd name="connsiteX118" fmla="*/ 80200 w 1942537"/>
                <a:gd name="connsiteY118" fmla="*/ 522691 h 941180"/>
                <a:gd name="connsiteX119" fmla="*/ 65348 w 1942537"/>
                <a:gd name="connsiteY119" fmla="*/ 529736 h 941180"/>
                <a:gd name="connsiteX120" fmla="*/ 56437 w 1942537"/>
                <a:gd name="connsiteY120" fmla="*/ 533962 h 941180"/>
                <a:gd name="connsiteX121" fmla="*/ 41585 w 1942537"/>
                <a:gd name="connsiteY121" fmla="*/ 531145 h 941180"/>
                <a:gd name="connsiteX122" fmla="*/ 31189 w 1942537"/>
                <a:gd name="connsiteY122" fmla="*/ 542416 h 941180"/>
                <a:gd name="connsiteX123" fmla="*/ 40100 w 1942537"/>
                <a:gd name="connsiteY123" fmla="*/ 567775 h 941180"/>
                <a:gd name="connsiteX124" fmla="*/ 40100 w 1942537"/>
                <a:gd name="connsiteY124" fmla="*/ 576228 h 941180"/>
                <a:gd name="connsiteX125" fmla="*/ 40100 w 1942537"/>
                <a:gd name="connsiteY125" fmla="*/ 602997 h 941180"/>
                <a:gd name="connsiteX126" fmla="*/ 71289 w 1942537"/>
                <a:gd name="connsiteY126" fmla="*/ 629766 h 941180"/>
                <a:gd name="connsiteX127" fmla="*/ 83171 w 1942537"/>
                <a:gd name="connsiteY127" fmla="*/ 632583 h 941180"/>
                <a:gd name="connsiteX128" fmla="*/ 98023 w 1942537"/>
                <a:gd name="connsiteY128" fmla="*/ 648081 h 941180"/>
                <a:gd name="connsiteX129" fmla="*/ 90597 w 1942537"/>
                <a:gd name="connsiteY129" fmla="*/ 653716 h 941180"/>
                <a:gd name="connsiteX130" fmla="*/ 89111 w 1942537"/>
                <a:gd name="connsiteY130" fmla="*/ 663578 h 941180"/>
                <a:gd name="connsiteX131" fmla="*/ 120301 w 1942537"/>
                <a:gd name="connsiteY131" fmla="*/ 679076 h 941180"/>
                <a:gd name="connsiteX132" fmla="*/ 148519 w 1942537"/>
                <a:gd name="connsiteY132" fmla="*/ 676258 h 941180"/>
                <a:gd name="connsiteX133" fmla="*/ 194560 w 1942537"/>
                <a:gd name="connsiteY133" fmla="*/ 679076 h 941180"/>
                <a:gd name="connsiteX134" fmla="*/ 277731 w 1942537"/>
                <a:gd name="connsiteY134" fmla="*/ 694574 h 941180"/>
                <a:gd name="connsiteX135" fmla="*/ 320801 w 1942537"/>
                <a:gd name="connsiteY135" fmla="*/ 693165 h 941180"/>
                <a:gd name="connsiteX136" fmla="*/ 375753 w 1942537"/>
                <a:gd name="connsiteY136" fmla="*/ 676258 h 941180"/>
                <a:gd name="connsiteX137" fmla="*/ 403972 w 1942537"/>
                <a:gd name="connsiteY137" fmla="*/ 674849 h 941180"/>
                <a:gd name="connsiteX138" fmla="*/ 427735 w 1942537"/>
                <a:gd name="connsiteY138" fmla="*/ 687529 h 941180"/>
                <a:gd name="connsiteX139" fmla="*/ 458924 w 1942537"/>
                <a:gd name="connsiteY139" fmla="*/ 693165 h 941180"/>
                <a:gd name="connsiteX140" fmla="*/ 472291 w 1942537"/>
                <a:gd name="connsiteY140" fmla="*/ 698800 h 941180"/>
                <a:gd name="connsiteX141" fmla="*/ 482687 w 1942537"/>
                <a:gd name="connsiteY141" fmla="*/ 736840 h 941180"/>
                <a:gd name="connsiteX142" fmla="*/ 482687 w 1942537"/>
                <a:gd name="connsiteY142" fmla="*/ 767835 h 941180"/>
                <a:gd name="connsiteX143" fmla="*/ 485658 w 1942537"/>
                <a:gd name="connsiteY143" fmla="*/ 796012 h 941180"/>
                <a:gd name="connsiteX144" fmla="*/ 485658 w 1942537"/>
                <a:gd name="connsiteY144" fmla="*/ 803057 h 941180"/>
                <a:gd name="connsiteX145" fmla="*/ 472291 w 1942537"/>
                <a:gd name="connsiteY145" fmla="*/ 848141 h 941180"/>
                <a:gd name="connsiteX146" fmla="*/ 451498 w 1942537"/>
                <a:gd name="connsiteY146" fmla="*/ 880545 h 941180"/>
                <a:gd name="connsiteX147" fmla="*/ 441102 w 1942537"/>
                <a:gd name="connsiteY147" fmla="*/ 891816 h 941180"/>
                <a:gd name="connsiteX148" fmla="*/ 436646 w 1942537"/>
                <a:gd name="connsiteY148" fmla="*/ 903087 h 941180"/>
                <a:gd name="connsiteX149" fmla="*/ 414368 w 1942537"/>
                <a:gd name="connsiteY149" fmla="*/ 934082 h 941180"/>
                <a:gd name="connsiteX150" fmla="*/ 424765 w 1942537"/>
                <a:gd name="connsiteY150" fmla="*/ 938308 h 941180"/>
                <a:gd name="connsiteX151" fmla="*/ 490113 w 1942537"/>
                <a:gd name="connsiteY151" fmla="*/ 931264 h 941180"/>
                <a:gd name="connsiteX152" fmla="*/ 507936 w 1942537"/>
                <a:gd name="connsiteY152" fmla="*/ 929855 h 941180"/>
                <a:gd name="connsiteX153" fmla="*/ 519817 w 1942537"/>
                <a:gd name="connsiteY153" fmla="*/ 925629 h 941180"/>
                <a:gd name="connsiteX154" fmla="*/ 522787 w 1942537"/>
                <a:gd name="connsiteY154" fmla="*/ 918584 h 941180"/>
                <a:gd name="connsiteX155" fmla="*/ 528728 w 1942537"/>
                <a:gd name="connsiteY155" fmla="*/ 901678 h 941180"/>
                <a:gd name="connsiteX156" fmla="*/ 536154 w 1942537"/>
                <a:gd name="connsiteY156" fmla="*/ 867865 h 941180"/>
                <a:gd name="connsiteX157" fmla="*/ 553976 w 1942537"/>
                <a:gd name="connsiteY157" fmla="*/ 817145 h 941180"/>
                <a:gd name="connsiteX158" fmla="*/ 565858 w 1942537"/>
                <a:gd name="connsiteY158" fmla="*/ 790377 h 941180"/>
                <a:gd name="connsiteX159" fmla="*/ 568828 w 1942537"/>
                <a:gd name="connsiteY159" fmla="*/ 777697 h 941180"/>
                <a:gd name="connsiteX160" fmla="*/ 570314 w 1942537"/>
                <a:gd name="connsiteY160" fmla="*/ 777697 h 941180"/>
                <a:gd name="connsiteX161" fmla="*/ 585166 w 1942537"/>
                <a:gd name="connsiteY161" fmla="*/ 790377 h 941180"/>
                <a:gd name="connsiteX162" fmla="*/ 591106 w 1942537"/>
                <a:gd name="connsiteY162" fmla="*/ 808692 h 941180"/>
                <a:gd name="connsiteX163" fmla="*/ 607443 w 1942537"/>
                <a:gd name="connsiteY163" fmla="*/ 834052 h 941180"/>
                <a:gd name="connsiteX164" fmla="*/ 617840 w 1942537"/>
                <a:gd name="connsiteY164" fmla="*/ 843914 h 941180"/>
                <a:gd name="connsiteX165" fmla="*/ 662395 w 1942537"/>
                <a:gd name="connsiteY165" fmla="*/ 870683 h 941180"/>
                <a:gd name="connsiteX166" fmla="*/ 665366 w 1942537"/>
                <a:gd name="connsiteY166" fmla="*/ 872091 h 941180"/>
                <a:gd name="connsiteX167" fmla="*/ 672792 w 1942537"/>
                <a:gd name="connsiteY167" fmla="*/ 877727 h 941180"/>
                <a:gd name="connsiteX168" fmla="*/ 705466 w 1942537"/>
                <a:gd name="connsiteY168" fmla="*/ 894633 h 941180"/>
                <a:gd name="connsiteX169" fmla="*/ 708436 w 1942537"/>
                <a:gd name="connsiteY169" fmla="*/ 893225 h 941180"/>
                <a:gd name="connsiteX170" fmla="*/ 712892 w 1942537"/>
                <a:gd name="connsiteY170" fmla="*/ 886180 h 941180"/>
                <a:gd name="connsiteX171" fmla="*/ 705466 w 1942537"/>
                <a:gd name="connsiteY171" fmla="*/ 839687 h 941180"/>
                <a:gd name="connsiteX172" fmla="*/ 693584 w 1942537"/>
                <a:gd name="connsiteY172" fmla="*/ 829825 h 941180"/>
                <a:gd name="connsiteX173" fmla="*/ 698040 w 1942537"/>
                <a:gd name="connsiteY173" fmla="*/ 827008 h 941180"/>
                <a:gd name="connsiteX174" fmla="*/ 708436 w 1942537"/>
                <a:gd name="connsiteY174" fmla="*/ 824190 h 941180"/>
                <a:gd name="connsiteX175" fmla="*/ 712892 w 1942537"/>
                <a:gd name="connsiteY175" fmla="*/ 815737 h 941180"/>
                <a:gd name="connsiteX176" fmla="*/ 696555 w 1942537"/>
                <a:gd name="connsiteY176" fmla="*/ 801648 h 941180"/>
                <a:gd name="connsiteX177" fmla="*/ 681703 w 1942537"/>
                <a:gd name="connsiteY177" fmla="*/ 796012 h 941180"/>
                <a:gd name="connsiteX178" fmla="*/ 678733 w 1942537"/>
                <a:gd name="connsiteY178" fmla="*/ 793195 h 941180"/>
                <a:gd name="connsiteX179" fmla="*/ 669821 w 1942537"/>
                <a:gd name="connsiteY179" fmla="*/ 781924 h 941180"/>
                <a:gd name="connsiteX180" fmla="*/ 656455 w 1942537"/>
                <a:gd name="connsiteY180" fmla="*/ 773470 h 941180"/>
                <a:gd name="connsiteX181" fmla="*/ 651999 w 1942537"/>
                <a:gd name="connsiteY181" fmla="*/ 766426 h 941180"/>
                <a:gd name="connsiteX182" fmla="*/ 662395 w 1942537"/>
                <a:gd name="connsiteY182" fmla="*/ 743884 h 941180"/>
                <a:gd name="connsiteX183" fmla="*/ 677247 w 1942537"/>
                <a:gd name="connsiteY183" fmla="*/ 735431 h 941180"/>
                <a:gd name="connsiteX184" fmla="*/ 706951 w 1942537"/>
                <a:gd name="connsiteY184" fmla="*/ 707253 h 941180"/>
                <a:gd name="connsiteX185" fmla="*/ 718833 w 1942537"/>
                <a:gd name="connsiteY185" fmla="*/ 695983 h 941180"/>
                <a:gd name="connsiteX186" fmla="*/ 767844 w 1942537"/>
                <a:gd name="connsiteY186" fmla="*/ 662170 h 941180"/>
                <a:gd name="connsiteX187" fmla="*/ 775270 w 1942537"/>
                <a:gd name="connsiteY187" fmla="*/ 657943 h 941180"/>
                <a:gd name="connsiteX188" fmla="*/ 791607 w 1942537"/>
                <a:gd name="connsiteY188" fmla="*/ 655125 h 941180"/>
                <a:gd name="connsiteX189" fmla="*/ 849530 w 1942537"/>
                <a:gd name="connsiteY189" fmla="*/ 656534 h 941180"/>
                <a:gd name="connsiteX190" fmla="*/ 894085 w 1942537"/>
                <a:gd name="connsiteY190" fmla="*/ 660761 h 941180"/>
                <a:gd name="connsiteX191" fmla="*/ 950523 w 1942537"/>
                <a:gd name="connsiteY191" fmla="*/ 667805 h 941180"/>
                <a:gd name="connsiteX192" fmla="*/ 999534 w 1942537"/>
                <a:gd name="connsiteY192" fmla="*/ 672032 h 941180"/>
                <a:gd name="connsiteX193" fmla="*/ 1060427 w 1942537"/>
                <a:gd name="connsiteY193" fmla="*/ 672032 h 941180"/>
                <a:gd name="connsiteX194" fmla="*/ 1109438 w 1942537"/>
                <a:gd name="connsiteY194" fmla="*/ 663578 h 941180"/>
                <a:gd name="connsiteX195" fmla="*/ 1203005 w 1942537"/>
                <a:gd name="connsiteY195" fmla="*/ 648081 h 941180"/>
                <a:gd name="connsiteX196" fmla="*/ 1272809 w 1942537"/>
                <a:gd name="connsiteY196" fmla="*/ 653716 h 941180"/>
                <a:gd name="connsiteX197" fmla="*/ 1303998 w 1942537"/>
                <a:gd name="connsiteY197" fmla="*/ 664987 h 941180"/>
                <a:gd name="connsiteX198" fmla="*/ 1306969 w 1942537"/>
                <a:gd name="connsiteY198" fmla="*/ 669214 h 941180"/>
                <a:gd name="connsiteX199" fmla="*/ 1311424 w 1942537"/>
                <a:gd name="connsiteY199" fmla="*/ 710071 h 941180"/>
                <a:gd name="connsiteX200" fmla="*/ 1315880 w 1942537"/>
                <a:gd name="connsiteY200" fmla="*/ 762199 h 941180"/>
                <a:gd name="connsiteX201" fmla="*/ 1308454 w 1942537"/>
                <a:gd name="connsiteY201" fmla="*/ 787559 h 941180"/>
                <a:gd name="connsiteX202" fmla="*/ 1268354 w 1942537"/>
                <a:gd name="connsiteY202" fmla="*/ 856594 h 941180"/>
                <a:gd name="connsiteX203" fmla="*/ 1253502 w 1942537"/>
                <a:gd name="connsiteY203" fmla="*/ 891816 h 941180"/>
                <a:gd name="connsiteX204" fmla="*/ 1253502 w 1942537"/>
                <a:gd name="connsiteY204" fmla="*/ 897451 h 941180"/>
                <a:gd name="connsiteX205" fmla="*/ 1240135 w 1942537"/>
                <a:gd name="connsiteY205" fmla="*/ 921402 h 941180"/>
                <a:gd name="connsiteX206" fmla="*/ 1231224 w 1942537"/>
                <a:gd name="connsiteY206" fmla="*/ 932673 h 941180"/>
                <a:gd name="connsiteX207" fmla="*/ 1260928 w 1942537"/>
                <a:gd name="connsiteY207" fmla="*/ 936900 h 941180"/>
                <a:gd name="connsiteX208" fmla="*/ 1299543 w 1942537"/>
                <a:gd name="connsiteY208" fmla="*/ 936900 h 941180"/>
                <a:gd name="connsiteX209" fmla="*/ 1326276 w 1942537"/>
                <a:gd name="connsiteY209" fmla="*/ 917175 h 941180"/>
                <a:gd name="connsiteX210" fmla="*/ 1326276 w 1942537"/>
                <a:gd name="connsiteY210" fmla="*/ 917175 h 941180"/>
                <a:gd name="connsiteX211" fmla="*/ 1332217 w 1942537"/>
                <a:gd name="connsiteY211" fmla="*/ 921402 h 941180"/>
                <a:gd name="connsiteX212" fmla="*/ 1348554 w 1942537"/>
                <a:gd name="connsiteY212" fmla="*/ 912949 h 941180"/>
                <a:gd name="connsiteX213" fmla="*/ 1350039 w 1942537"/>
                <a:gd name="connsiteY213" fmla="*/ 894633 h 941180"/>
                <a:gd name="connsiteX214" fmla="*/ 1361921 w 1942537"/>
                <a:gd name="connsiteY214" fmla="*/ 848141 h 941180"/>
                <a:gd name="connsiteX215" fmla="*/ 1410932 w 1942537"/>
                <a:gd name="connsiteY215" fmla="*/ 780515 h 941180"/>
                <a:gd name="connsiteX216" fmla="*/ 1419843 w 1942537"/>
                <a:gd name="connsiteY216" fmla="*/ 776288 h 941180"/>
                <a:gd name="connsiteX217" fmla="*/ 1436180 w 1942537"/>
                <a:gd name="connsiteY217" fmla="*/ 772062 h 941180"/>
                <a:gd name="connsiteX218" fmla="*/ 1451032 w 1942537"/>
                <a:gd name="connsiteY218" fmla="*/ 760791 h 941180"/>
                <a:gd name="connsiteX219" fmla="*/ 1458458 w 1942537"/>
                <a:gd name="connsiteY219" fmla="*/ 741066 h 941180"/>
                <a:gd name="connsiteX220" fmla="*/ 1461429 w 1942537"/>
                <a:gd name="connsiteY220" fmla="*/ 721342 h 941180"/>
                <a:gd name="connsiteX221" fmla="*/ 1482221 w 1942537"/>
                <a:gd name="connsiteY221" fmla="*/ 731204 h 941180"/>
                <a:gd name="connsiteX222" fmla="*/ 1489647 w 1942537"/>
                <a:gd name="connsiteY222" fmla="*/ 742475 h 941180"/>
                <a:gd name="connsiteX223" fmla="*/ 1501529 w 1942537"/>
                <a:gd name="connsiteY223" fmla="*/ 755155 h 941180"/>
                <a:gd name="connsiteX224" fmla="*/ 1508955 w 1942537"/>
                <a:gd name="connsiteY224" fmla="*/ 763608 h 941180"/>
                <a:gd name="connsiteX225" fmla="*/ 1517866 w 1942537"/>
                <a:gd name="connsiteY225" fmla="*/ 811510 h 941180"/>
                <a:gd name="connsiteX226" fmla="*/ 1517866 w 1942537"/>
                <a:gd name="connsiteY226" fmla="*/ 842505 h 941180"/>
                <a:gd name="connsiteX227" fmla="*/ 1519351 w 1942537"/>
                <a:gd name="connsiteY227" fmla="*/ 877727 h 941180"/>
                <a:gd name="connsiteX228" fmla="*/ 1516381 w 1942537"/>
                <a:gd name="connsiteY228" fmla="*/ 890407 h 941180"/>
                <a:gd name="connsiteX229" fmla="*/ 1501529 w 1942537"/>
                <a:gd name="connsiteY229" fmla="*/ 914358 h 941180"/>
                <a:gd name="connsiteX230" fmla="*/ 1505984 w 1942537"/>
                <a:gd name="connsiteY230" fmla="*/ 924220 h 941180"/>
                <a:gd name="connsiteX231" fmla="*/ 1562422 w 1942537"/>
                <a:gd name="connsiteY231" fmla="*/ 921402 h 941180"/>
                <a:gd name="connsiteX232" fmla="*/ 1590640 w 1942537"/>
                <a:gd name="connsiteY232" fmla="*/ 900269 h 941180"/>
                <a:gd name="connsiteX233" fmla="*/ 1598066 w 1942537"/>
                <a:gd name="connsiteY233" fmla="*/ 903087 h 941180"/>
                <a:gd name="connsiteX234" fmla="*/ 1606977 w 1942537"/>
                <a:gd name="connsiteY234" fmla="*/ 896042 h 941180"/>
                <a:gd name="connsiteX235" fmla="*/ 1604007 w 1942537"/>
                <a:gd name="connsiteY235" fmla="*/ 876318 h 941180"/>
                <a:gd name="connsiteX236" fmla="*/ 1583214 w 1942537"/>
                <a:gd name="connsiteY236" fmla="*/ 810101 h 941180"/>
                <a:gd name="connsiteX237" fmla="*/ 1586185 w 1942537"/>
                <a:gd name="connsiteY237" fmla="*/ 776288 h 941180"/>
                <a:gd name="connsiteX238" fmla="*/ 1599551 w 1942537"/>
                <a:gd name="connsiteY238" fmla="*/ 748111 h 941180"/>
                <a:gd name="connsiteX239" fmla="*/ 1604007 w 1942537"/>
                <a:gd name="connsiteY239" fmla="*/ 735431 h 941180"/>
                <a:gd name="connsiteX240" fmla="*/ 1605492 w 1942537"/>
                <a:gd name="connsiteY240" fmla="*/ 729795 h 941180"/>
                <a:gd name="connsiteX241" fmla="*/ 1611433 w 1942537"/>
                <a:gd name="connsiteY241" fmla="*/ 703027 h 941180"/>
                <a:gd name="connsiteX242" fmla="*/ 1601037 w 1942537"/>
                <a:gd name="connsiteY242" fmla="*/ 681894 h 941180"/>
                <a:gd name="connsiteX243" fmla="*/ 1586185 w 1942537"/>
                <a:gd name="connsiteY243" fmla="*/ 648081 h 941180"/>
                <a:gd name="connsiteX244" fmla="*/ 1587670 w 1942537"/>
                <a:gd name="connsiteY244" fmla="*/ 641037 h 941180"/>
                <a:gd name="connsiteX245" fmla="*/ 1626285 w 1942537"/>
                <a:gd name="connsiteY245" fmla="*/ 577637 h 941180"/>
                <a:gd name="connsiteX246" fmla="*/ 1654503 w 1942537"/>
                <a:gd name="connsiteY246" fmla="*/ 521282 h 941180"/>
                <a:gd name="connsiteX247" fmla="*/ 1672326 w 1942537"/>
                <a:gd name="connsiteY247" fmla="*/ 460701 h 941180"/>
                <a:gd name="connsiteX248" fmla="*/ 1687178 w 1942537"/>
                <a:gd name="connsiteY248" fmla="*/ 364898 h 941180"/>
                <a:gd name="connsiteX249" fmla="*/ 1709456 w 1942537"/>
                <a:gd name="connsiteY249" fmla="*/ 373351 h 941180"/>
                <a:gd name="connsiteX250" fmla="*/ 1743615 w 1942537"/>
                <a:gd name="connsiteY250" fmla="*/ 377578 h 941180"/>
                <a:gd name="connsiteX251" fmla="*/ 1749556 w 1942537"/>
                <a:gd name="connsiteY251" fmla="*/ 384622 h 941180"/>
                <a:gd name="connsiteX252" fmla="*/ 1800052 w 1942537"/>
                <a:gd name="connsiteY252" fmla="*/ 415617 h 941180"/>
                <a:gd name="connsiteX253" fmla="*/ 1909956 w 1942537"/>
                <a:gd name="connsiteY253" fmla="*/ 395893 h 941180"/>
                <a:gd name="connsiteX254" fmla="*/ 1938175 w 1942537"/>
                <a:gd name="connsiteY254" fmla="*/ 297272 h 941180"/>
                <a:gd name="connsiteX255" fmla="*/ 1914412 w 1942537"/>
                <a:gd name="connsiteY255" fmla="*/ 283183 h 94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1942537" h="941180">
                  <a:moveTo>
                    <a:pt x="1782230" y="321223"/>
                  </a:moveTo>
                  <a:cubicBezTo>
                    <a:pt x="1780745" y="322632"/>
                    <a:pt x="1777774" y="324040"/>
                    <a:pt x="1776289" y="325449"/>
                  </a:cubicBezTo>
                  <a:cubicBezTo>
                    <a:pt x="1776289" y="325449"/>
                    <a:pt x="1776289" y="325449"/>
                    <a:pt x="1776289" y="325449"/>
                  </a:cubicBezTo>
                  <a:cubicBezTo>
                    <a:pt x="1774804" y="326858"/>
                    <a:pt x="1773319" y="326858"/>
                    <a:pt x="1771834" y="328267"/>
                  </a:cubicBezTo>
                  <a:cubicBezTo>
                    <a:pt x="1768863" y="329676"/>
                    <a:pt x="1765893" y="331085"/>
                    <a:pt x="1762922" y="332494"/>
                  </a:cubicBezTo>
                  <a:cubicBezTo>
                    <a:pt x="1761437" y="332494"/>
                    <a:pt x="1761437" y="331085"/>
                    <a:pt x="1759952" y="329676"/>
                  </a:cubicBezTo>
                  <a:cubicBezTo>
                    <a:pt x="1756982" y="319814"/>
                    <a:pt x="1754011" y="311361"/>
                    <a:pt x="1752526" y="301499"/>
                  </a:cubicBezTo>
                  <a:cubicBezTo>
                    <a:pt x="1752526" y="294454"/>
                    <a:pt x="1751041" y="287410"/>
                    <a:pt x="1752526" y="278957"/>
                  </a:cubicBezTo>
                  <a:cubicBezTo>
                    <a:pt x="1754011" y="274730"/>
                    <a:pt x="1754011" y="270503"/>
                    <a:pt x="1755496" y="266277"/>
                  </a:cubicBezTo>
                  <a:cubicBezTo>
                    <a:pt x="1756982" y="264868"/>
                    <a:pt x="1758467" y="263459"/>
                    <a:pt x="1758467" y="260641"/>
                  </a:cubicBezTo>
                  <a:cubicBezTo>
                    <a:pt x="1758467" y="260641"/>
                    <a:pt x="1759952" y="260641"/>
                    <a:pt x="1759952" y="259232"/>
                  </a:cubicBezTo>
                  <a:cubicBezTo>
                    <a:pt x="1759952" y="259232"/>
                    <a:pt x="1759952" y="259232"/>
                    <a:pt x="1761437" y="257823"/>
                  </a:cubicBezTo>
                  <a:cubicBezTo>
                    <a:pt x="1761437" y="257823"/>
                    <a:pt x="1762922" y="256415"/>
                    <a:pt x="1764408" y="255006"/>
                  </a:cubicBezTo>
                  <a:cubicBezTo>
                    <a:pt x="1764408" y="255006"/>
                    <a:pt x="1765893" y="253597"/>
                    <a:pt x="1767378" y="253597"/>
                  </a:cubicBezTo>
                  <a:cubicBezTo>
                    <a:pt x="1768863" y="253597"/>
                    <a:pt x="1770348" y="252188"/>
                    <a:pt x="1771834" y="252188"/>
                  </a:cubicBezTo>
                  <a:cubicBezTo>
                    <a:pt x="1773319" y="252188"/>
                    <a:pt x="1774804" y="252188"/>
                    <a:pt x="1776289" y="252188"/>
                  </a:cubicBezTo>
                  <a:cubicBezTo>
                    <a:pt x="1779259" y="252188"/>
                    <a:pt x="1780745" y="253597"/>
                    <a:pt x="1782230" y="253597"/>
                  </a:cubicBezTo>
                  <a:cubicBezTo>
                    <a:pt x="1785200" y="255006"/>
                    <a:pt x="1786685" y="256415"/>
                    <a:pt x="1788171" y="256415"/>
                  </a:cubicBezTo>
                  <a:cubicBezTo>
                    <a:pt x="1788171" y="257823"/>
                    <a:pt x="1788171" y="257823"/>
                    <a:pt x="1789656" y="257823"/>
                  </a:cubicBezTo>
                  <a:cubicBezTo>
                    <a:pt x="1789656" y="257823"/>
                    <a:pt x="1789656" y="259232"/>
                    <a:pt x="1791141" y="259232"/>
                  </a:cubicBezTo>
                  <a:cubicBezTo>
                    <a:pt x="1792626" y="260641"/>
                    <a:pt x="1792626" y="262050"/>
                    <a:pt x="1794111" y="262050"/>
                  </a:cubicBezTo>
                  <a:cubicBezTo>
                    <a:pt x="1795597" y="264868"/>
                    <a:pt x="1795597" y="266277"/>
                    <a:pt x="1797082" y="267686"/>
                  </a:cubicBezTo>
                  <a:cubicBezTo>
                    <a:pt x="1798567" y="270503"/>
                    <a:pt x="1798567" y="273321"/>
                    <a:pt x="1800052" y="276139"/>
                  </a:cubicBezTo>
                  <a:cubicBezTo>
                    <a:pt x="1800052" y="280365"/>
                    <a:pt x="1800052" y="284592"/>
                    <a:pt x="1800052" y="287410"/>
                  </a:cubicBezTo>
                  <a:cubicBezTo>
                    <a:pt x="1798567" y="293045"/>
                    <a:pt x="1797082" y="297272"/>
                    <a:pt x="1795597" y="301499"/>
                  </a:cubicBezTo>
                  <a:cubicBezTo>
                    <a:pt x="1794111" y="305725"/>
                    <a:pt x="1791141" y="308543"/>
                    <a:pt x="1788171" y="312769"/>
                  </a:cubicBezTo>
                  <a:cubicBezTo>
                    <a:pt x="1788171" y="312769"/>
                    <a:pt x="1788171" y="314178"/>
                    <a:pt x="1788171" y="314178"/>
                  </a:cubicBezTo>
                  <a:cubicBezTo>
                    <a:pt x="1786685" y="314178"/>
                    <a:pt x="1786685" y="315587"/>
                    <a:pt x="1786685" y="315587"/>
                  </a:cubicBezTo>
                  <a:cubicBezTo>
                    <a:pt x="1785200" y="316996"/>
                    <a:pt x="1783715" y="318405"/>
                    <a:pt x="1782230" y="321223"/>
                  </a:cubicBezTo>
                  <a:close/>
                  <a:moveTo>
                    <a:pt x="1914412" y="283183"/>
                  </a:moveTo>
                  <a:lnTo>
                    <a:pt x="1914412" y="283183"/>
                  </a:lnTo>
                  <a:cubicBezTo>
                    <a:pt x="1904016" y="286001"/>
                    <a:pt x="1896590" y="297272"/>
                    <a:pt x="1899560" y="307134"/>
                  </a:cubicBezTo>
                  <a:cubicBezTo>
                    <a:pt x="1901045" y="311361"/>
                    <a:pt x="1901045" y="314178"/>
                    <a:pt x="1902530" y="316996"/>
                  </a:cubicBezTo>
                  <a:cubicBezTo>
                    <a:pt x="1902530" y="321223"/>
                    <a:pt x="1902530" y="326858"/>
                    <a:pt x="1902530" y="331085"/>
                  </a:cubicBezTo>
                  <a:cubicBezTo>
                    <a:pt x="1901045" y="336720"/>
                    <a:pt x="1899560" y="340947"/>
                    <a:pt x="1898075" y="346582"/>
                  </a:cubicBezTo>
                  <a:cubicBezTo>
                    <a:pt x="1896590" y="349400"/>
                    <a:pt x="1893619" y="353627"/>
                    <a:pt x="1892134" y="356444"/>
                  </a:cubicBezTo>
                  <a:cubicBezTo>
                    <a:pt x="1892134" y="357853"/>
                    <a:pt x="1890649" y="359262"/>
                    <a:pt x="1890649" y="359262"/>
                  </a:cubicBezTo>
                  <a:cubicBezTo>
                    <a:pt x="1889164" y="359262"/>
                    <a:pt x="1889164" y="360671"/>
                    <a:pt x="1889164" y="360671"/>
                  </a:cubicBezTo>
                  <a:cubicBezTo>
                    <a:pt x="1887679" y="362080"/>
                    <a:pt x="1886193" y="363489"/>
                    <a:pt x="1884708" y="364898"/>
                  </a:cubicBezTo>
                  <a:cubicBezTo>
                    <a:pt x="1883223" y="366307"/>
                    <a:pt x="1881738" y="367715"/>
                    <a:pt x="1880253" y="369124"/>
                  </a:cubicBezTo>
                  <a:cubicBezTo>
                    <a:pt x="1880253" y="370533"/>
                    <a:pt x="1878767" y="370533"/>
                    <a:pt x="1878767" y="370533"/>
                  </a:cubicBezTo>
                  <a:cubicBezTo>
                    <a:pt x="1878767" y="370533"/>
                    <a:pt x="1877282" y="371942"/>
                    <a:pt x="1877282" y="371942"/>
                  </a:cubicBezTo>
                  <a:cubicBezTo>
                    <a:pt x="1874312" y="374760"/>
                    <a:pt x="1869856" y="376169"/>
                    <a:pt x="1865401" y="377578"/>
                  </a:cubicBezTo>
                  <a:cubicBezTo>
                    <a:pt x="1860945" y="380395"/>
                    <a:pt x="1855004" y="381804"/>
                    <a:pt x="1849063" y="383213"/>
                  </a:cubicBezTo>
                  <a:cubicBezTo>
                    <a:pt x="1841638" y="383213"/>
                    <a:pt x="1835697" y="383213"/>
                    <a:pt x="1828271" y="383213"/>
                  </a:cubicBezTo>
                  <a:cubicBezTo>
                    <a:pt x="1820845" y="381804"/>
                    <a:pt x="1813419" y="378986"/>
                    <a:pt x="1807478" y="377578"/>
                  </a:cubicBezTo>
                  <a:cubicBezTo>
                    <a:pt x="1801537" y="374760"/>
                    <a:pt x="1795597" y="371942"/>
                    <a:pt x="1791141" y="367715"/>
                  </a:cubicBezTo>
                  <a:cubicBezTo>
                    <a:pt x="1791141" y="367715"/>
                    <a:pt x="1789656" y="367715"/>
                    <a:pt x="1789656" y="367715"/>
                  </a:cubicBezTo>
                  <a:cubicBezTo>
                    <a:pt x="1788171" y="366307"/>
                    <a:pt x="1788171" y="366307"/>
                    <a:pt x="1786685" y="364898"/>
                  </a:cubicBezTo>
                  <a:cubicBezTo>
                    <a:pt x="1788171" y="363489"/>
                    <a:pt x="1791141" y="362080"/>
                    <a:pt x="1792626" y="362080"/>
                  </a:cubicBezTo>
                  <a:cubicBezTo>
                    <a:pt x="1808963" y="350809"/>
                    <a:pt x="1823815" y="336720"/>
                    <a:pt x="1831241" y="319814"/>
                  </a:cubicBezTo>
                  <a:cubicBezTo>
                    <a:pt x="1835697" y="308543"/>
                    <a:pt x="1838667" y="297272"/>
                    <a:pt x="1840152" y="286001"/>
                  </a:cubicBezTo>
                  <a:cubicBezTo>
                    <a:pt x="1840152" y="276139"/>
                    <a:pt x="1838667" y="264868"/>
                    <a:pt x="1835697" y="256415"/>
                  </a:cubicBezTo>
                  <a:cubicBezTo>
                    <a:pt x="1831241" y="246553"/>
                    <a:pt x="1825300" y="236690"/>
                    <a:pt x="1817874" y="229646"/>
                  </a:cubicBezTo>
                  <a:cubicBezTo>
                    <a:pt x="1808963" y="224011"/>
                    <a:pt x="1800052" y="218375"/>
                    <a:pt x="1789656" y="215557"/>
                  </a:cubicBezTo>
                  <a:cubicBezTo>
                    <a:pt x="1770348" y="209922"/>
                    <a:pt x="1748071" y="215557"/>
                    <a:pt x="1733219" y="229646"/>
                  </a:cubicBezTo>
                  <a:cubicBezTo>
                    <a:pt x="1719852" y="243735"/>
                    <a:pt x="1713911" y="263459"/>
                    <a:pt x="1712426" y="281774"/>
                  </a:cubicBezTo>
                  <a:cubicBezTo>
                    <a:pt x="1710941" y="300090"/>
                    <a:pt x="1713911" y="318405"/>
                    <a:pt x="1719852" y="333903"/>
                  </a:cubicBezTo>
                  <a:cubicBezTo>
                    <a:pt x="1719852" y="335311"/>
                    <a:pt x="1719852" y="335311"/>
                    <a:pt x="1721337" y="336720"/>
                  </a:cubicBezTo>
                  <a:cubicBezTo>
                    <a:pt x="1718367" y="335311"/>
                    <a:pt x="1715396" y="335311"/>
                    <a:pt x="1712426" y="333903"/>
                  </a:cubicBezTo>
                  <a:cubicBezTo>
                    <a:pt x="1709456" y="332494"/>
                    <a:pt x="1705000" y="329676"/>
                    <a:pt x="1702030" y="328267"/>
                  </a:cubicBezTo>
                  <a:cubicBezTo>
                    <a:pt x="1700544" y="326858"/>
                    <a:pt x="1699059" y="326858"/>
                    <a:pt x="1697574" y="325449"/>
                  </a:cubicBezTo>
                  <a:cubicBezTo>
                    <a:pt x="1697574" y="325449"/>
                    <a:pt x="1694604" y="322632"/>
                    <a:pt x="1694604" y="322632"/>
                  </a:cubicBezTo>
                  <a:cubicBezTo>
                    <a:pt x="1691633" y="319814"/>
                    <a:pt x="1690148" y="318405"/>
                    <a:pt x="1688663" y="316996"/>
                  </a:cubicBezTo>
                  <a:cubicBezTo>
                    <a:pt x="1687178" y="315587"/>
                    <a:pt x="1685693" y="312769"/>
                    <a:pt x="1685693" y="312769"/>
                  </a:cubicBezTo>
                  <a:cubicBezTo>
                    <a:pt x="1684207" y="312769"/>
                    <a:pt x="1684207" y="311361"/>
                    <a:pt x="1684207" y="311361"/>
                  </a:cubicBezTo>
                  <a:cubicBezTo>
                    <a:pt x="1679752" y="302907"/>
                    <a:pt x="1678267" y="294454"/>
                    <a:pt x="1676781" y="286001"/>
                  </a:cubicBezTo>
                  <a:cubicBezTo>
                    <a:pt x="1676781" y="281774"/>
                    <a:pt x="1678267" y="281774"/>
                    <a:pt x="1681237" y="280365"/>
                  </a:cubicBezTo>
                  <a:cubicBezTo>
                    <a:pt x="1702030" y="274730"/>
                    <a:pt x="1715396" y="256415"/>
                    <a:pt x="1712426" y="235282"/>
                  </a:cubicBezTo>
                  <a:cubicBezTo>
                    <a:pt x="1709456" y="208513"/>
                    <a:pt x="1687178" y="188789"/>
                    <a:pt x="1657474" y="188789"/>
                  </a:cubicBezTo>
                  <a:cubicBezTo>
                    <a:pt x="1650048" y="188789"/>
                    <a:pt x="1641137" y="190198"/>
                    <a:pt x="1633711" y="191607"/>
                  </a:cubicBezTo>
                  <a:cubicBezTo>
                    <a:pt x="1632226" y="191607"/>
                    <a:pt x="1630740" y="191607"/>
                    <a:pt x="1630740" y="190198"/>
                  </a:cubicBezTo>
                  <a:cubicBezTo>
                    <a:pt x="1623314" y="185971"/>
                    <a:pt x="1617374" y="180336"/>
                    <a:pt x="1611433" y="177518"/>
                  </a:cubicBezTo>
                  <a:cubicBezTo>
                    <a:pt x="1587670" y="163429"/>
                    <a:pt x="1562422" y="149340"/>
                    <a:pt x="1538658" y="135252"/>
                  </a:cubicBezTo>
                  <a:cubicBezTo>
                    <a:pt x="1516381" y="121163"/>
                    <a:pt x="1495588" y="107074"/>
                    <a:pt x="1473310" y="92986"/>
                  </a:cubicBezTo>
                  <a:cubicBezTo>
                    <a:pt x="1436180" y="70444"/>
                    <a:pt x="1399051" y="52128"/>
                    <a:pt x="1357465" y="38040"/>
                  </a:cubicBezTo>
                  <a:cubicBezTo>
                    <a:pt x="1320335" y="25360"/>
                    <a:pt x="1283206" y="18315"/>
                    <a:pt x="1244591" y="15498"/>
                  </a:cubicBezTo>
                  <a:cubicBezTo>
                    <a:pt x="1222313" y="14089"/>
                    <a:pt x="1201520" y="12680"/>
                    <a:pt x="1180727" y="11271"/>
                  </a:cubicBezTo>
                  <a:cubicBezTo>
                    <a:pt x="1156964" y="9862"/>
                    <a:pt x="1134686" y="8453"/>
                    <a:pt x="1110923" y="7044"/>
                  </a:cubicBezTo>
                  <a:cubicBezTo>
                    <a:pt x="1087160" y="5635"/>
                    <a:pt x="1061912" y="5635"/>
                    <a:pt x="1038149" y="4227"/>
                  </a:cubicBezTo>
                  <a:cubicBezTo>
                    <a:pt x="1005475" y="4227"/>
                    <a:pt x="972801" y="4227"/>
                    <a:pt x="940126" y="4227"/>
                  </a:cubicBezTo>
                  <a:cubicBezTo>
                    <a:pt x="907452" y="4227"/>
                    <a:pt x="874778" y="4227"/>
                    <a:pt x="842104" y="4227"/>
                  </a:cubicBezTo>
                  <a:cubicBezTo>
                    <a:pt x="810915" y="2818"/>
                    <a:pt x="779726" y="1409"/>
                    <a:pt x="747051" y="0"/>
                  </a:cubicBezTo>
                  <a:cubicBezTo>
                    <a:pt x="745566" y="0"/>
                    <a:pt x="742596" y="0"/>
                    <a:pt x="741111" y="0"/>
                  </a:cubicBezTo>
                  <a:lnTo>
                    <a:pt x="717348" y="0"/>
                  </a:lnTo>
                  <a:cubicBezTo>
                    <a:pt x="715862" y="0"/>
                    <a:pt x="714377" y="0"/>
                    <a:pt x="712892" y="0"/>
                  </a:cubicBezTo>
                  <a:cubicBezTo>
                    <a:pt x="701010" y="1409"/>
                    <a:pt x="690614" y="1409"/>
                    <a:pt x="678733" y="2818"/>
                  </a:cubicBezTo>
                  <a:cubicBezTo>
                    <a:pt x="659425" y="4227"/>
                    <a:pt x="640118" y="8453"/>
                    <a:pt x="619325" y="12680"/>
                  </a:cubicBezTo>
                  <a:cubicBezTo>
                    <a:pt x="592591" y="19724"/>
                    <a:pt x="564373" y="29586"/>
                    <a:pt x="537639" y="39448"/>
                  </a:cubicBezTo>
                  <a:cubicBezTo>
                    <a:pt x="499024" y="54946"/>
                    <a:pt x="460409" y="73261"/>
                    <a:pt x="421794" y="91577"/>
                  </a:cubicBezTo>
                  <a:cubicBezTo>
                    <a:pt x="405457" y="100030"/>
                    <a:pt x="389120" y="108483"/>
                    <a:pt x="374268" y="115527"/>
                  </a:cubicBezTo>
                  <a:cubicBezTo>
                    <a:pt x="351990" y="125390"/>
                    <a:pt x="331198" y="135252"/>
                    <a:pt x="310405" y="145114"/>
                  </a:cubicBezTo>
                  <a:cubicBezTo>
                    <a:pt x="270305" y="163429"/>
                    <a:pt x="233175" y="184562"/>
                    <a:pt x="197530" y="209922"/>
                  </a:cubicBezTo>
                  <a:cubicBezTo>
                    <a:pt x="178223" y="222602"/>
                    <a:pt x="160401" y="236690"/>
                    <a:pt x="144064" y="250779"/>
                  </a:cubicBezTo>
                  <a:cubicBezTo>
                    <a:pt x="136638" y="257823"/>
                    <a:pt x="130697" y="264868"/>
                    <a:pt x="124756" y="270503"/>
                  </a:cubicBezTo>
                  <a:cubicBezTo>
                    <a:pt x="121786" y="271912"/>
                    <a:pt x="120301" y="274730"/>
                    <a:pt x="117330" y="273321"/>
                  </a:cubicBezTo>
                  <a:cubicBezTo>
                    <a:pt x="99508" y="269094"/>
                    <a:pt x="81686" y="264868"/>
                    <a:pt x="63863" y="257823"/>
                  </a:cubicBezTo>
                  <a:cubicBezTo>
                    <a:pt x="60893" y="256415"/>
                    <a:pt x="57922" y="253597"/>
                    <a:pt x="54952" y="250779"/>
                  </a:cubicBezTo>
                  <a:cubicBezTo>
                    <a:pt x="51982" y="247961"/>
                    <a:pt x="50497" y="245144"/>
                    <a:pt x="47526" y="242326"/>
                  </a:cubicBezTo>
                  <a:cubicBezTo>
                    <a:pt x="43071" y="238099"/>
                    <a:pt x="38615" y="235282"/>
                    <a:pt x="32674" y="232464"/>
                  </a:cubicBezTo>
                  <a:cubicBezTo>
                    <a:pt x="25248" y="228237"/>
                    <a:pt x="17822" y="232464"/>
                    <a:pt x="14852" y="239508"/>
                  </a:cubicBezTo>
                  <a:cubicBezTo>
                    <a:pt x="14852" y="242326"/>
                    <a:pt x="13367" y="246553"/>
                    <a:pt x="13367" y="249370"/>
                  </a:cubicBezTo>
                  <a:cubicBezTo>
                    <a:pt x="13367" y="253597"/>
                    <a:pt x="13367" y="257823"/>
                    <a:pt x="13367" y="263459"/>
                  </a:cubicBezTo>
                  <a:cubicBezTo>
                    <a:pt x="11882" y="263459"/>
                    <a:pt x="11882" y="263459"/>
                    <a:pt x="10396" y="263459"/>
                  </a:cubicBezTo>
                  <a:cubicBezTo>
                    <a:pt x="2970" y="263459"/>
                    <a:pt x="0" y="266277"/>
                    <a:pt x="0" y="273321"/>
                  </a:cubicBezTo>
                  <a:cubicBezTo>
                    <a:pt x="0" y="277548"/>
                    <a:pt x="1485" y="280365"/>
                    <a:pt x="2970" y="283183"/>
                  </a:cubicBezTo>
                  <a:cubicBezTo>
                    <a:pt x="5941" y="293045"/>
                    <a:pt x="11882" y="300090"/>
                    <a:pt x="17822" y="307134"/>
                  </a:cubicBezTo>
                  <a:cubicBezTo>
                    <a:pt x="29704" y="318405"/>
                    <a:pt x="38615" y="329676"/>
                    <a:pt x="47526" y="342356"/>
                  </a:cubicBezTo>
                  <a:cubicBezTo>
                    <a:pt x="49011" y="345174"/>
                    <a:pt x="53467" y="349400"/>
                    <a:pt x="56437" y="352218"/>
                  </a:cubicBezTo>
                  <a:cubicBezTo>
                    <a:pt x="66834" y="362080"/>
                    <a:pt x="78715" y="366307"/>
                    <a:pt x="92082" y="369124"/>
                  </a:cubicBezTo>
                  <a:cubicBezTo>
                    <a:pt x="98023" y="370533"/>
                    <a:pt x="103963" y="370533"/>
                    <a:pt x="106934" y="376169"/>
                  </a:cubicBezTo>
                  <a:cubicBezTo>
                    <a:pt x="106934" y="377578"/>
                    <a:pt x="106934" y="378986"/>
                    <a:pt x="106934" y="380395"/>
                  </a:cubicBezTo>
                  <a:cubicBezTo>
                    <a:pt x="106934" y="384622"/>
                    <a:pt x="106934" y="388849"/>
                    <a:pt x="106934" y="391666"/>
                  </a:cubicBezTo>
                  <a:cubicBezTo>
                    <a:pt x="108419" y="401528"/>
                    <a:pt x="109904" y="409982"/>
                    <a:pt x="111389" y="419844"/>
                  </a:cubicBezTo>
                  <a:cubicBezTo>
                    <a:pt x="115845" y="435341"/>
                    <a:pt x="120301" y="450839"/>
                    <a:pt x="120301" y="467745"/>
                  </a:cubicBezTo>
                  <a:cubicBezTo>
                    <a:pt x="120301" y="479016"/>
                    <a:pt x="118815" y="488878"/>
                    <a:pt x="111389" y="497332"/>
                  </a:cubicBezTo>
                  <a:cubicBezTo>
                    <a:pt x="108419" y="501558"/>
                    <a:pt x="105449" y="504376"/>
                    <a:pt x="99508" y="505785"/>
                  </a:cubicBezTo>
                  <a:cubicBezTo>
                    <a:pt x="90597" y="505785"/>
                    <a:pt x="84656" y="510011"/>
                    <a:pt x="84656" y="519874"/>
                  </a:cubicBezTo>
                  <a:cubicBezTo>
                    <a:pt x="83171" y="521282"/>
                    <a:pt x="81686" y="522691"/>
                    <a:pt x="80200" y="522691"/>
                  </a:cubicBezTo>
                  <a:cubicBezTo>
                    <a:pt x="74260" y="522691"/>
                    <a:pt x="69804" y="524100"/>
                    <a:pt x="65348" y="529736"/>
                  </a:cubicBezTo>
                  <a:cubicBezTo>
                    <a:pt x="63863" y="532553"/>
                    <a:pt x="59408" y="533962"/>
                    <a:pt x="56437" y="533962"/>
                  </a:cubicBezTo>
                  <a:cubicBezTo>
                    <a:pt x="51982" y="532553"/>
                    <a:pt x="46041" y="532553"/>
                    <a:pt x="41585" y="531145"/>
                  </a:cubicBezTo>
                  <a:cubicBezTo>
                    <a:pt x="31189" y="529736"/>
                    <a:pt x="29704" y="535371"/>
                    <a:pt x="31189" y="542416"/>
                  </a:cubicBezTo>
                  <a:cubicBezTo>
                    <a:pt x="34159" y="550869"/>
                    <a:pt x="37130" y="559322"/>
                    <a:pt x="40100" y="567775"/>
                  </a:cubicBezTo>
                  <a:cubicBezTo>
                    <a:pt x="40100" y="570593"/>
                    <a:pt x="40100" y="573411"/>
                    <a:pt x="40100" y="576228"/>
                  </a:cubicBezTo>
                  <a:cubicBezTo>
                    <a:pt x="40100" y="584682"/>
                    <a:pt x="40100" y="594544"/>
                    <a:pt x="40100" y="602997"/>
                  </a:cubicBezTo>
                  <a:cubicBezTo>
                    <a:pt x="43071" y="619903"/>
                    <a:pt x="51982" y="631174"/>
                    <a:pt x="71289" y="629766"/>
                  </a:cubicBezTo>
                  <a:cubicBezTo>
                    <a:pt x="75745" y="629766"/>
                    <a:pt x="78715" y="631174"/>
                    <a:pt x="83171" y="632583"/>
                  </a:cubicBezTo>
                  <a:cubicBezTo>
                    <a:pt x="89111" y="636810"/>
                    <a:pt x="93567" y="641037"/>
                    <a:pt x="98023" y="648081"/>
                  </a:cubicBezTo>
                  <a:cubicBezTo>
                    <a:pt x="95052" y="649490"/>
                    <a:pt x="92082" y="650899"/>
                    <a:pt x="90597" y="653716"/>
                  </a:cubicBezTo>
                  <a:cubicBezTo>
                    <a:pt x="86141" y="656534"/>
                    <a:pt x="86141" y="659352"/>
                    <a:pt x="89111" y="663578"/>
                  </a:cubicBezTo>
                  <a:cubicBezTo>
                    <a:pt x="98023" y="672032"/>
                    <a:pt x="108419" y="677667"/>
                    <a:pt x="120301" y="679076"/>
                  </a:cubicBezTo>
                  <a:cubicBezTo>
                    <a:pt x="130697" y="679076"/>
                    <a:pt x="139608" y="677667"/>
                    <a:pt x="148519" y="676258"/>
                  </a:cubicBezTo>
                  <a:cubicBezTo>
                    <a:pt x="163371" y="673441"/>
                    <a:pt x="179708" y="673441"/>
                    <a:pt x="194560" y="679076"/>
                  </a:cubicBezTo>
                  <a:cubicBezTo>
                    <a:pt x="221294" y="687529"/>
                    <a:pt x="249512" y="693165"/>
                    <a:pt x="277731" y="694574"/>
                  </a:cubicBezTo>
                  <a:cubicBezTo>
                    <a:pt x="292583" y="695983"/>
                    <a:pt x="305949" y="694574"/>
                    <a:pt x="320801" y="693165"/>
                  </a:cubicBezTo>
                  <a:cubicBezTo>
                    <a:pt x="340109" y="690347"/>
                    <a:pt x="357931" y="684712"/>
                    <a:pt x="375753" y="676258"/>
                  </a:cubicBezTo>
                  <a:cubicBezTo>
                    <a:pt x="384665" y="672032"/>
                    <a:pt x="395061" y="672032"/>
                    <a:pt x="403972" y="674849"/>
                  </a:cubicBezTo>
                  <a:cubicBezTo>
                    <a:pt x="412883" y="679076"/>
                    <a:pt x="420309" y="683303"/>
                    <a:pt x="427735" y="687529"/>
                  </a:cubicBezTo>
                  <a:cubicBezTo>
                    <a:pt x="438132" y="693165"/>
                    <a:pt x="447043" y="695983"/>
                    <a:pt x="458924" y="693165"/>
                  </a:cubicBezTo>
                  <a:cubicBezTo>
                    <a:pt x="464865" y="691756"/>
                    <a:pt x="467835" y="693165"/>
                    <a:pt x="472291" y="698800"/>
                  </a:cubicBezTo>
                  <a:cubicBezTo>
                    <a:pt x="479717" y="710071"/>
                    <a:pt x="482687" y="724160"/>
                    <a:pt x="482687" y="736840"/>
                  </a:cubicBezTo>
                  <a:cubicBezTo>
                    <a:pt x="482687" y="748111"/>
                    <a:pt x="482687" y="757973"/>
                    <a:pt x="482687" y="767835"/>
                  </a:cubicBezTo>
                  <a:cubicBezTo>
                    <a:pt x="482687" y="777697"/>
                    <a:pt x="484172" y="786150"/>
                    <a:pt x="485658" y="796012"/>
                  </a:cubicBezTo>
                  <a:cubicBezTo>
                    <a:pt x="485658" y="798830"/>
                    <a:pt x="485658" y="800239"/>
                    <a:pt x="485658" y="803057"/>
                  </a:cubicBezTo>
                  <a:cubicBezTo>
                    <a:pt x="481202" y="818554"/>
                    <a:pt x="476747" y="834052"/>
                    <a:pt x="472291" y="848141"/>
                  </a:cubicBezTo>
                  <a:cubicBezTo>
                    <a:pt x="467835" y="860820"/>
                    <a:pt x="461895" y="872091"/>
                    <a:pt x="451498" y="880545"/>
                  </a:cubicBezTo>
                  <a:cubicBezTo>
                    <a:pt x="447043" y="883362"/>
                    <a:pt x="444072" y="887589"/>
                    <a:pt x="441102" y="891816"/>
                  </a:cubicBezTo>
                  <a:cubicBezTo>
                    <a:pt x="439617" y="896042"/>
                    <a:pt x="438132" y="898860"/>
                    <a:pt x="436646" y="903087"/>
                  </a:cubicBezTo>
                  <a:cubicBezTo>
                    <a:pt x="430706" y="914358"/>
                    <a:pt x="423280" y="924220"/>
                    <a:pt x="414368" y="934082"/>
                  </a:cubicBezTo>
                  <a:cubicBezTo>
                    <a:pt x="418824" y="935491"/>
                    <a:pt x="421794" y="936900"/>
                    <a:pt x="424765" y="938308"/>
                  </a:cubicBezTo>
                  <a:cubicBezTo>
                    <a:pt x="447043" y="943944"/>
                    <a:pt x="469321" y="941126"/>
                    <a:pt x="490113" y="931264"/>
                  </a:cubicBezTo>
                  <a:cubicBezTo>
                    <a:pt x="496054" y="928446"/>
                    <a:pt x="500510" y="927037"/>
                    <a:pt x="507936" y="929855"/>
                  </a:cubicBezTo>
                  <a:cubicBezTo>
                    <a:pt x="512391" y="931264"/>
                    <a:pt x="516847" y="929855"/>
                    <a:pt x="519817" y="925629"/>
                  </a:cubicBezTo>
                  <a:cubicBezTo>
                    <a:pt x="521302" y="922811"/>
                    <a:pt x="522787" y="921402"/>
                    <a:pt x="522787" y="918584"/>
                  </a:cubicBezTo>
                  <a:cubicBezTo>
                    <a:pt x="525758" y="912949"/>
                    <a:pt x="527243" y="907313"/>
                    <a:pt x="528728" y="901678"/>
                  </a:cubicBezTo>
                  <a:cubicBezTo>
                    <a:pt x="531699" y="890407"/>
                    <a:pt x="533184" y="879136"/>
                    <a:pt x="536154" y="867865"/>
                  </a:cubicBezTo>
                  <a:cubicBezTo>
                    <a:pt x="539125" y="849550"/>
                    <a:pt x="543580" y="832643"/>
                    <a:pt x="553976" y="817145"/>
                  </a:cubicBezTo>
                  <a:cubicBezTo>
                    <a:pt x="558432" y="808692"/>
                    <a:pt x="564373" y="800239"/>
                    <a:pt x="565858" y="790377"/>
                  </a:cubicBezTo>
                  <a:cubicBezTo>
                    <a:pt x="567343" y="786150"/>
                    <a:pt x="567343" y="781924"/>
                    <a:pt x="568828" y="777697"/>
                  </a:cubicBezTo>
                  <a:cubicBezTo>
                    <a:pt x="568828" y="777697"/>
                    <a:pt x="568828" y="777697"/>
                    <a:pt x="570314" y="777697"/>
                  </a:cubicBezTo>
                  <a:cubicBezTo>
                    <a:pt x="577740" y="779106"/>
                    <a:pt x="583680" y="783333"/>
                    <a:pt x="585166" y="790377"/>
                  </a:cubicBezTo>
                  <a:cubicBezTo>
                    <a:pt x="588136" y="796012"/>
                    <a:pt x="589621" y="803057"/>
                    <a:pt x="591106" y="808692"/>
                  </a:cubicBezTo>
                  <a:cubicBezTo>
                    <a:pt x="594077" y="818554"/>
                    <a:pt x="598532" y="827008"/>
                    <a:pt x="607443" y="834052"/>
                  </a:cubicBezTo>
                  <a:cubicBezTo>
                    <a:pt x="610414" y="836870"/>
                    <a:pt x="614869" y="839687"/>
                    <a:pt x="617840" y="843914"/>
                  </a:cubicBezTo>
                  <a:cubicBezTo>
                    <a:pt x="629721" y="859412"/>
                    <a:pt x="643088" y="869274"/>
                    <a:pt x="662395" y="870683"/>
                  </a:cubicBezTo>
                  <a:cubicBezTo>
                    <a:pt x="663881" y="872091"/>
                    <a:pt x="663881" y="872091"/>
                    <a:pt x="665366" y="872091"/>
                  </a:cubicBezTo>
                  <a:cubicBezTo>
                    <a:pt x="668336" y="874909"/>
                    <a:pt x="669821" y="876318"/>
                    <a:pt x="672792" y="877727"/>
                  </a:cubicBezTo>
                  <a:cubicBezTo>
                    <a:pt x="683188" y="883362"/>
                    <a:pt x="693584" y="888998"/>
                    <a:pt x="705466" y="894633"/>
                  </a:cubicBezTo>
                  <a:cubicBezTo>
                    <a:pt x="705466" y="894633"/>
                    <a:pt x="706951" y="894633"/>
                    <a:pt x="708436" y="893225"/>
                  </a:cubicBezTo>
                  <a:cubicBezTo>
                    <a:pt x="709922" y="890407"/>
                    <a:pt x="711407" y="888998"/>
                    <a:pt x="712892" y="886180"/>
                  </a:cubicBezTo>
                  <a:cubicBezTo>
                    <a:pt x="718833" y="869274"/>
                    <a:pt x="715862" y="853776"/>
                    <a:pt x="705466" y="839687"/>
                  </a:cubicBezTo>
                  <a:cubicBezTo>
                    <a:pt x="702496" y="835461"/>
                    <a:pt x="698040" y="832643"/>
                    <a:pt x="693584" y="829825"/>
                  </a:cubicBezTo>
                  <a:cubicBezTo>
                    <a:pt x="695070" y="828416"/>
                    <a:pt x="696555" y="828416"/>
                    <a:pt x="698040" y="827008"/>
                  </a:cubicBezTo>
                  <a:cubicBezTo>
                    <a:pt x="701010" y="827008"/>
                    <a:pt x="705466" y="825599"/>
                    <a:pt x="708436" y="824190"/>
                  </a:cubicBezTo>
                  <a:cubicBezTo>
                    <a:pt x="712892" y="822781"/>
                    <a:pt x="714377" y="819963"/>
                    <a:pt x="712892" y="815737"/>
                  </a:cubicBezTo>
                  <a:cubicBezTo>
                    <a:pt x="709922" y="808692"/>
                    <a:pt x="703981" y="804466"/>
                    <a:pt x="696555" y="801648"/>
                  </a:cubicBezTo>
                  <a:cubicBezTo>
                    <a:pt x="690614" y="798830"/>
                    <a:pt x="686159" y="797421"/>
                    <a:pt x="681703" y="796012"/>
                  </a:cubicBezTo>
                  <a:cubicBezTo>
                    <a:pt x="680218" y="796012"/>
                    <a:pt x="678733" y="794603"/>
                    <a:pt x="678733" y="793195"/>
                  </a:cubicBezTo>
                  <a:cubicBezTo>
                    <a:pt x="675762" y="790377"/>
                    <a:pt x="672792" y="786150"/>
                    <a:pt x="669821" y="781924"/>
                  </a:cubicBezTo>
                  <a:cubicBezTo>
                    <a:pt x="665366" y="779106"/>
                    <a:pt x="660910" y="776288"/>
                    <a:pt x="656455" y="773470"/>
                  </a:cubicBezTo>
                  <a:cubicBezTo>
                    <a:pt x="653484" y="770653"/>
                    <a:pt x="651999" y="769244"/>
                    <a:pt x="651999" y="766426"/>
                  </a:cubicBezTo>
                  <a:cubicBezTo>
                    <a:pt x="650514" y="756564"/>
                    <a:pt x="654969" y="749520"/>
                    <a:pt x="662395" y="743884"/>
                  </a:cubicBezTo>
                  <a:cubicBezTo>
                    <a:pt x="666851" y="741066"/>
                    <a:pt x="672792" y="738249"/>
                    <a:pt x="677247" y="735431"/>
                  </a:cubicBezTo>
                  <a:cubicBezTo>
                    <a:pt x="689129" y="728387"/>
                    <a:pt x="699525" y="718524"/>
                    <a:pt x="706951" y="707253"/>
                  </a:cubicBezTo>
                  <a:cubicBezTo>
                    <a:pt x="709922" y="701618"/>
                    <a:pt x="712892" y="697391"/>
                    <a:pt x="718833" y="695983"/>
                  </a:cubicBezTo>
                  <a:cubicBezTo>
                    <a:pt x="738140" y="687529"/>
                    <a:pt x="752992" y="676258"/>
                    <a:pt x="767844" y="662170"/>
                  </a:cubicBezTo>
                  <a:cubicBezTo>
                    <a:pt x="770814" y="660761"/>
                    <a:pt x="772300" y="659352"/>
                    <a:pt x="775270" y="657943"/>
                  </a:cubicBezTo>
                  <a:cubicBezTo>
                    <a:pt x="781211" y="657943"/>
                    <a:pt x="785666" y="656534"/>
                    <a:pt x="791607" y="655125"/>
                  </a:cubicBezTo>
                  <a:cubicBezTo>
                    <a:pt x="810915" y="653716"/>
                    <a:pt x="830222" y="655125"/>
                    <a:pt x="849530" y="656534"/>
                  </a:cubicBezTo>
                  <a:cubicBezTo>
                    <a:pt x="864382" y="657943"/>
                    <a:pt x="879233" y="659352"/>
                    <a:pt x="894085" y="660761"/>
                  </a:cubicBezTo>
                  <a:cubicBezTo>
                    <a:pt x="911908" y="663578"/>
                    <a:pt x="931215" y="666396"/>
                    <a:pt x="950523" y="667805"/>
                  </a:cubicBezTo>
                  <a:cubicBezTo>
                    <a:pt x="966860" y="669214"/>
                    <a:pt x="983197" y="670623"/>
                    <a:pt x="999534" y="672032"/>
                  </a:cubicBezTo>
                  <a:cubicBezTo>
                    <a:pt x="1020327" y="673441"/>
                    <a:pt x="1041119" y="673441"/>
                    <a:pt x="1060427" y="672032"/>
                  </a:cubicBezTo>
                  <a:cubicBezTo>
                    <a:pt x="1076764" y="670623"/>
                    <a:pt x="1093101" y="667805"/>
                    <a:pt x="1109438" y="663578"/>
                  </a:cubicBezTo>
                  <a:cubicBezTo>
                    <a:pt x="1140627" y="656534"/>
                    <a:pt x="1171816" y="650899"/>
                    <a:pt x="1203005" y="648081"/>
                  </a:cubicBezTo>
                  <a:cubicBezTo>
                    <a:pt x="1226768" y="648081"/>
                    <a:pt x="1250531" y="648081"/>
                    <a:pt x="1272809" y="653716"/>
                  </a:cubicBezTo>
                  <a:cubicBezTo>
                    <a:pt x="1283206" y="655125"/>
                    <a:pt x="1293602" y="657943"/>
                    <a:pt x="1303998" y="664987"/>
                  </a:cubicBezTo>
                  <a:cubicBezTo>
                    <a:pt x="1305483" y="664987"/>
                    <a:pt x="1305483" y="666396"/>
                    <a:pt x="1306969" y="669214"/>
                  </a:cubicBezTo>
                  <a:cubicBezTo>
                    <a:pt x="1308454" y="683303"/>
                    <a:pt x="1309939" y="695983"/>
                    <a:pt x="1311424" y="710071"/>
                  </a:cubicBezTo>
                  <a:cubicBezTo>
                    <a:pt x="1312909" y="726978"/>
                    <a:pt x="1315880" y="745293"/>
                    <a:pt x="1315880" y="762199"/>
                  </a:cubicBezTo>
                  <a:cubicBezTo>
                    <a:pt x="1314395" y="770653"/>
                    <a:pt x="1312909" y="780515"/>
                    <a:pt x="1308454" y="787559"/>
                  </a:cubicBezTo>
                  <a:cubicBezTo>
                    <a:pt x="1295087" y="810101"/>
                    <a:pt x="1281720" y="834052"/>
                    <a:pt x="1268354" y="856594"/>
                  </a:cubicBezTo>
                  <a:cubicBezTo>
                    <a:pt x="1262413" y="867865"/>
                    <a:pt x="1256472" y="879136"/>
                    <a:pt x="1253502" y="891816"/>
                  </a:cubicBezTo>
                  <a:cubicBezTo>
                    <a:pt x="1253502" y="893225"/>
                    <a:pt x="1253502" y="894633"/>
                    <a:pt x="1253502" y="897451"/>
                  </a:cubicBezTo>
                  <a:cubicBezTo>
                    <a:pt x="1249046" y="904495"/>
                    <a:pt x="1244591" y="912949"/>
                    <a:pt x="1240135" y="921402"/>
                  </a:cubicBezTo>
                  <a:cubicBezTo>
                    <a:pt x="1237165" y="925629"/>
                    <a:pt x="1234194" y="928446"/>
                    <a:pt x="1231224" y="932673"/>
                  </a:cubicBezTo>
                  <a:cubicBezTo>
                    <a:pt x="1241620" y="934082"/>
                    <a:pt x="1252017" y="936900"/>
                    <a:pt x="1260928" y="936900"/>
                  </a:cubicBezTo>
                  <a:cubicBezTo>
                    <a:pt x="1274294" y="939717"/>
                    <a:pt x="1287661" y="939717"/>
                    <a:pt x="1299543" y="936900"/>
                  </a:cubicBezTo>
                  <a:cubicBezTo>
                    <a:pt x="1311424" y="934082"/>
                    <a:pt x="1321820" y="929855"/>
                    <a:pt x="1326276" y="917175"/>
                  </a:cubicBezTo>
                  <a:cubicBezTo>
                    <a:pt x="1326276" y="917175"/>
                    <a:pt x="1326276" y="917175"/>
                    <a:pt x="1326276" y="917175"/>
                  </a:cubicBezTo>
                  <a:cubicBezTo>
                    <a:pt x="1327761" y="918584"/>
                    <a:pt x="1330732" y="919993"/>
                    <a:pt x="1332217" y="921402"/>
                  </a:cubicBezTo>
                  <a:cubicBezTo>
                    <a:pt x="1338158" y="924220"/>
                    <a:pt x="1348554" y="921402"/>
                    <a:pt x="1348554" y="912949"/>
                  </a:cubicBezTo>
                  <a:cubicBezTo>
                    <a:pt x="1348554" y="905904"/>
                    <a:pt x="1348554" y="900269"/>
                    <a:pt x="1350039" y="894633"/>
                  </a:cubicBezTo>
                  <a:cubicBezTo>
                    <a:pt x="1351524" y="877727"/>
                    <a:pt x="1354495" y="862229"/>
                    <a:pt x="1361921" y="848141"/>
                  </a:cubicBezTo>
                  <a:cubicBezTo>
                    <a:pt x="1372317" y="821372"/>
                    <a:pt x="1390139" y="800239"/>
                    <a:pt x="1410932" y="780515"/>
                  </a:cubicBezTo>
                  <a:cubicBezTo>
                    <a:pt x="1413902" y="779106"/>
                    <a:pt x="1416873" y="777697"/>
                    <a:pt x="1419843" y="776288"/>
                  </a:cubicBezTo>
                  <a:cubicBezTo>
                    <a:pt x="1425784" y="774879"/>
                    <a:pt x="1430240" y="773470"/>
                    <a:pt x="1436180" y="772062"/>
                  </a:cubicBezTo>
                  <a:cubicBezTo>
                    <a:pt x="1442121" y="770653"/>
                    <a:pt x="1448062" y="766426"/>
                    <a:pt x="1451032" y="760791"/>
                  </a:cubicBezTo>
                  <a:cubicBezTo>
                    <a:pt x="1454003" y="753746"/>
                    <a:pt x="1455488" y="748111"/>
                    <a:pt x="1458458" y="741066"/>
                  </a:cubicBezTo>
                  <a:cubicBezTo>
                    <a:pt x="1459943" y="734022"/>
                    <a:pt x="1459943" y="728387"/>
                    <a:pt x="1461429" y="721342"/>
                  </a:cubicBezTo>
                  <a:cubicBezTo>
                    <a:pt x="1468855" y="721342"/>
                    <a:pt x="1479251" y="724160"/>
                    <a:pt x="1482221" y="731204"/>
                  </a:cubicBezTo>
                  <a:cubicBezTo>
                    <a:pt x="1485192" y="735431"/>
                    <a:pt x="1488162" y="739658"/>
                    <a:pt x="1489647" y="742475"/>
                  </a:cubicBezTo>
                  <a:cubicBezTo>
                    <a:pt x="1494103" y="746702"/>
                    <a:pt x="1497073" y="750928"/>
                    <a:pt x="1501529" y="755155"/>
                  </a:cubicBezTo>
                  <a:cubicBezTo>
                    <a:pt x="1503014" y="757973"/>
                    <a:pt x="1507469" y="760791"/>
                    <a:pt x="1508955" y="763608"/>
                  </a:cubicBezTo>
                  <a:cubicBezTo>
                    <a:pt x="1516381" y="779106"/>
                    <a:pt x="1517866" y="796012"/>
                    <a:pt x="1517866" y="811510"/>
                  </a:cubicBezTo>
                  <a:cubicBezTo>
                    <a:pt x="1519351" y="821372"/>
                    <a:pt x="1517866" y="832643"/>
                    <a:pt x="1517866" y="842505"/>
                  </a:cubicBezTo>
                  <a:cubicBezTo>
                    <a:pt x="1519351" y="853776"/>
                    <a:pt x="1519351" y="866456"/>
                    <a:pt x="1519351" y="877727"/>
                  </a:cubicBezTo>
                  <a:cubicBezTo>
                    <a:pt x="1519351" y="881954"/>
                    <a:pt x="1519351" y="886180"/>
                    <a:pt x="1516381" y="890407"/>
                  </a:cubicBezTo>
                  <a:cubicBezTo>
                    <a:pt x="1511925" y="898860"/>
                    <a:pt x="1507469" y="907313"/>
                    <a:pt x="1501529" y="914358"/>
                  </a:cubicBezTo>
                  <a:cubicBezTo>
                    <a:pt x="1498558" y="921402"/>
                    <a:pt x="1498558" y="922811"/>
                    <a:pt x="1505984" y="924220"/>
                  </a:cubicBezTo>
                  <a:cubicBezTo>
                    <a:pt x="1525292" y="927037"/>
                    <a:pt x="1544599" y="925629"/>
                    <a:pt x="1562422" y="921402"/>
                  </a:cubicBezTo>
                  <a:cubicBezTo>
                    <a:pt x="1574303" y="918584"/>
                    <a:pt x="1586185" y="912949"/>
                    <a:pt x="1590640" y="900269"/>
                  </a:cubicBezTo>
                  <a:cubicBezTo>
                    <a:pt x="1593611" y="900269"/>
                    <a:pt x="1595096" y="901678"/>
                    <a:pt x="1598066" y="903087"/>
                  </a:cubicBezTo>
                  <a:cubicBezTo>
                    <a:pt x="1602522" y="904495"/>
                    <a:pt x="1606977" y="901678"/>
                    <a:pt x="1606977" y="896042"/>
                  </a:cubicBezTo>
                  <a:cubicBezTo>
                    <a:pt x="1608462" y="888998"/>
                    <a:pt x="1606977" y="881954"/>
                    <a:pt x="1604007" y="876318"/>
                  </a:cubicBezTo>
                  <a:cubicBezTo>
                    <a:pt x="1595096" y="855185"/>
                    <a:pt x="1586185" y="832643"/>
                    <a:pt x="1583214" y="810101"/>
                  </a:cubicBezTo>
                  <a:cubicBezTo>
                    <a:pt x="1581729" y="798830"/>
                    <a:pt x="1581729" y="787559"/>
                    <a:pt x="1586185" y="776288"/>
                  </a:cubicBezTo>
                  <a:cubicBezTo>
                    <a:pt x="1587670" y="765017"/>
                    <a:pt x="1593611" y="756564"/>
                    <a:pt x="1599551" y="748111"/>
                  </a:cubicBezTo>
                  <a:cubicBezTo>
                    <a:pt x="1602522" y="743884"/>
                    <a:pt x="1605492" y="739658"/>
                    <a:pt x="1604007" y="735431"/>
                  </a:cubicBezTo>
                  <a:cubicBezTo>
                    <a:pt x="1602522" y="732613"/>
                    <a:pt x="1604007" y="731204"/>
                    <a:pt x="1605492" y="729795"/>
                  </a:cubicBezTo>
                  <a:cubicBezTo>
                    <a:pt x="1609948" y="721342"/>
                    <a:pt x="1614403" y="712889"/>
                    <a:pt x="1611433" y="703027"/>
                  </a:cubicBezTo>
                  <a:cubicBezTo>
                    <a:pt x="1608462" y="695983"/>
                    <a:pt x="1605492" y="688938"/>
                    <a:pt x="1601037" y="681894"/>
                  </a:cubicBezTo>
                  <a:cubicBezTo>
                    <a:pt x="1595096" y="672032"/>
                    <a:pt x="1589155" y="660761"/>
                    <a:pt x="1586185" y="648081"/>
                  </a:cubicBezTo>
                  <a:cubicBezTo>
                    <a:pt x="1586185" y="645263"/>
                    <a:pt x="1586185" y="643854"/>
                    <a:pt x="1587670" y="641037"/>
                  </a:cubicBezTo>
                  <a:cubicBezTo>
                    <a:pt x="1599551" y="619903"/>
                    <a:pt x="1612918" y="598770"/>
                    <a:pt x="1626285" y="577637"/>
                  </a:cubicBezTo>
                  <a:cubicBezTo>
                    <a:pt x="1638166" y="559322"/>
                    <a:pt x="1648563" y="541007"/>
                    <a:pt x="1654503" y="521282"/>
                  </a:cubicBezTo>
                  <a:cubicBezTo>
                    <a:pt x="1661929" y="500149"/>
                    <a:pt x="1666385" y="480425"/>
                    <a:pt x="1672326" y="460701"/>
                  </a:cubicBezTo>
                  <a:cubicBezTo>
                    <a:pt x="1681237" y="429706"/>
                    <a:pt x="1685693" y="397302"/>
                    <a:pt x="1687178" y="364898"/>
                  </a:cubicBezTo>
                  <a:cubicBezTo>
                    <a:pt x="1694604" y="369124"/>
                    <a:pt x="1702030" y="371942"/>
                    <a:pt x="1709456" y="373351"/>
                  </a:cubicBezTo>
                  <a:cubicBezTo>
                    <a:pt x="1721337" y="376169"/>
                    <a:pt x="1731733" y="377578"/>
                    <a:pt x="1743615" y="377578"/>
                  </a:cubicBezTo>
                  <a:cubicBezTo>
                    <a:pt x="1745100" y="378986"/>
                    <a:pt x="1748071" y="381804"/>
                    <a:pt x="1749556" y="384622"/>
                  </a:cubicBezTo>
                  <a:cubicBezTo>
                    <a:pt x="1764408" y="398711"/>
                    <a:pt x="1780745" y="409982"/>
                    <a:pt x="1800052" y="415617"/>
                  </a:cubicBezTo>
                  <a:cubicBezTo>
                    <a:pt x="1837182" y="428297"/>
                    <a:pt x="1881738" y="422661"/>
                    <a:pt x="1909956" y="395893"/>
                  </a:cubicBezTo>
                  <a:cubicBezTo>
                    <a:pt x="1936690" y="370533"/>
                    <a:pt x="1950057" y="331085"/>
                    <a:pt x="1938175" y="297272"/>
                  </a:cubicBezTo>
                  <a:cubicBezTo>
                    <a:pt x="1935205" y="287410"/>
                    <a:pt x="1924808" y="280365"/>
                    <a:pt x="1914412" y="283183"/>
                  </a:cubicBezTo>
                  <a:close/>
                </a:path>
              </a:pathLst>
            </a:custGeom>
            <a:solidFill>
              <a:srgbClr val="01B6AD"/>
            </a:solidFill>
            <a:ln w="1480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Текст 8">
              <a:extLst>
                <a:ext uri="{FF2B5EF4-FFF2-40B4-BE49-F238E27FC236}">
                  <a16:creationId xmlns="" xmlns:a16="http://schemas.microsoft.com/office/drawing/2014/main" id="{294C9425-F86C-4DF5-86FF-46B649632E9C}"/>
                </a:ext>
              </a:extLst>
            </p:cNvPr>
            <p:cNvSpPr txBox="1">
              <a:spLocks/>
            </p:cNvSpPr>
            <p:nvPr/>
          </p:nvSpPr>
          <p:spPr>
            <a:xfrm>
              <a:off x="2826197" y="4928892"/>
              <a:ext cx="4320480" cy="7330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Свиноводство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4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A2085BF-C4D4-4AEE-A772-E90607F243BC}"/>
              </a:ext>
            </a:extLst>
          </p:cNvPr>
          <p:cNvSpPr/>
          <p:nvPr/>
        </p:nvSpPr>
        <p:spPr>
          <a:xfrm>
            <a:off x="1025997" y="2582017"/>
            <a:ext cx="15409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bg2"/>
                </a:solidFill>
              </a:rPr>
              <a:t>НАШИ ПРЕИМУЩЕСТВА: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12808453" y="10402612"/>
            <a:ext cx="4248472" cy="2630997"/>
            <a:chOff x="10431829" y="7702628"/>
            <a:chExt cx="4248472" cy="2630997"/>
          </a:xfrm>
        </p:grpSpPr>
        <p:sp>
          <p:nvSpPr>
            <p:cNvPr id="61" name="Овал 60"/>
            <p:cNvSpPr/>
            <p:nvPr/>
          </p:nvSpPr>
          <p:spPr>
            <a:xfrm>
              <a:off x="11656065" y="7702628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AA36F384-BF65-45B5-B88E-55025AF79166}"/>
                </a:ext>
              </a:extLst>
            </p:cNvPr>
            <p:cNvSpPr/>
            <p:nvPr/>
          </p:nvSpPr>
          <p:spPr>
            <a:xfrm>
              <a:off x="10431829" y="9502628"/>
              <a:ext cx="42484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Участие в корпоративной жизни компании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6C344C99-B8B8-46D6-9275-74831E91A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1898940" y="8021325"/>
              <a:ext cx="1314250" cy="1162606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1386037" y="3546426"/>
            <a:ext cx="4248472" cy="3004969"/>
            <a:chOff x="11440128" y="1210123"/>
            <a:chExt cx="4248472" cy="300496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0D750D7B-0BBB-433C-9FB9-6D09077035D8}"/>
                </a:ext>
              </a:extLst>
            </p:cNvPr>
            <p:cNvSpPr/>
            <p:nvPr/>
          </p:nvSpPr>
          <p:spPr>
            <a:xfrm>
              <a:off x="11440128" y="3014763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Официальное трудоустройство, достойная оплата труда</a:t>
              </a:r>
            </a:p>
          </p:txBody>
        </p:sp>
        <p:sp>
          <p:nvSpPr>
            <p:cNvPr id="2" name="Овал 1"/>
            <p:cNvSpPr/>
            <p:nvPr/>
          </p:nvSpPr>
          <p:spPr>
            <a:xfrm>
              <a:off x="12664364" y="1210123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9FCA5D7C-CABD-4744-8C5C-41A515D08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2889364" y="1570123"/>
              <a:ext cx="1350000" cy="1080000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1444655" y="6954396"/>
            <a:ext cx="4248472" cy="3015039"/>
            <a:chOff x="11183545" y="4879530"/>
            <a:chExt cx="4248472" cy="3015039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21520AD4-0D1A-42B1-845B-42602E99A4C8}"/>
                </a:ext>
              </a:extLst>
            </p:cNvPr>
            <p:cNvSpPr/>
            <p:nvPr/>
          </p:nvSpPr>
          <p:spPr>
            <a:xfrm>
              <a:off x="11183545" y="6694240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Доставка к месту работы и обратно служебным транспортом</a:t>
              </a:r>
            </a:p>
          </p:txBody>
        </p:sp>
        <p:sp>
          <p:nvSpPr>
            <p:cNvPr id="52" name="Овал 51"/>
            <p:cNvSpPr/>
            <p:nvPr/>
          </p:nvSpPr>
          <p:spPr>
            <a:xfrm>
              <a:off x="12407781" y="4879530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9ABCCD28-88E2-4FB6-851F-8A2B30AFD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767781" y="5239530"/>
              <a:ext cx="1080000" cy="1080000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1386037" y="10398588"/>
            <a:ext cx="4248472" cy="2632660"/>
            <a:chOff x="10639014" y="4344300"/>
            <a:chExt cx="4248472" cy="263266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4A7F1558-A98D-4F9B-AF42-2FFE4D2CCAF3}"/>
                </a:ext>
              </a:extLst>
            </p:cNvPr>
            <p:cNvSpPr/>
            <p:nvPr/>
          </p:nvSpPr>
          <p:spPr>
            <a:xfrm>
              <a:off x="10639014" y="6145963"/>
              <a:ext cx="42484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Ежемесячная выдача мясной продукции</a:t>
              </a:r>
            </a:p>
          </p:txBody>
        </p:sp>
        <p:sp>
          <p:nvSpPr>
            <p:cNvPr id="54" name="Овал 53"/>
            <p:cNvSpPr/>
            <p:nvPr/>
          </p:nvSpPr>
          <p:spPr>
            <a:xfrm>
              <a:off x="11863251" y="4344300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209E4C21-0CD1-480C-9283-25EB96909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2115251" y="4704300"/>
              <a:ext cx="1295999" cy="1080000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6858745" y="3551672"/>
            <a:ext cx="4248472" cy="3036042"/>
            <a:chOff x="7614953" y="4360188"/>
            <a:chExt cx="4248472" cy="303604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BBBEA2BF-531F-439C-9D28-DFB6A8FFBBD1}"/>
                </a:ext>
              </a:extLst>
            </p:cNvPr>
            <p:cNvSpPr/>
            <p:nvPr/>
          </p:nvSpPr>
          <p:spPr>
            <a:xfrm>
              <a:off x="7614953" y="6195901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Социальные гарантии, предусмотренные трудовым кодексом РФ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8839189" y="4360188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F2E850CA-4E32-43F3-8263-D51A1310A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9199189" y="47201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6863480" y="6954396"/>
            <a:ext cx="4248472" cy="3432790"/>
            <a:chOff x="10611936" y="5173100"/>
            <a:chExt cx="4248472" cy="343279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3AC90742-AB19-42A3-A22E-F7757596F333}"/>
                </a:ext>
              </a:extLst>
            </p:cNvPr>
            <p:cNvSpPr/>
            <p:nvPr/>
          </p:nvSpPr>
          <p:spPr>
            <a:xfrm>
              <a:off x="10611936" y="7036230"/>
              <a:ext cx="42484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Компенсация аренды жилья, и выплата единовременного пособия</a:t>
              </a:r>
            </a:p>
          </p:txBody>
        </p:sp>
        <p:sp>
          <p:nvSpPr>
            <p:cNvPr id="56" name="Овал 55"/>
            <p:cNvSpPr/>
            <p:nvPr/>
          </p:nvSpPr>
          <p:spPr>
            <a:xfrm>
              <a:off x="11836173" y="5173100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5587AFD4-4205-417C-A1EA-2731612E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2102260" y="5533100"/>
              <a:ext cx="1267825" cy="1080000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6858745" y="10402612"/>
            <a:ext cx="4248472" cy="3000329"/>
            <a:chOff x="10589482" y="5396435"/>
            <a:chExt cx="4248472" cy="300032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B9C96F8D-C60B-41FA-908A-81948F8C58FF}"/>
                </a:ext>
              </a:extLst>
            </p:cNvPr>
            <p:cNvSpPr/>
            <p:nvPr/>
          </p:nvSpPr>
          <p:spPr>
            <a:xfrm>
              <a:off x="10589482" y="7196435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Оказание финансовой помощи в оплате ипотечных кредитов</a:t>
              </a:r>
            </a:p>
          </p:txBody>
        </p:sp>
        <p:sp>
          <p:nvSpPr>
            <p:cNvPr id="57" name="Овал 56"/>
            <p:cNvSpPr/>
            <p:nvPr/>
          </p:nvSpPr>
          <p:spPr>
            <a:xfrm>
              <a:off x="11818633" y="5396435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E13B2FB6-0CB6-4C4D-A196-AE20B423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2178633" y="5756435"/>
              <a:ext cx="1080000" cy="1080000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12808453" y="3551672"/>
            <a:ext cx="4248472" cy="3008009"/>
            <a:chOff x="10611936" y="5271608"/>
            <a:chExt cx="4248472" cy="300800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2563EB03-EB72-40A8-9CB2-F0B0F30C3E0F}"/>
                </a:ext>
              </a:extLst>
            </p:cNvPr>
            <p:cNvSpPr/>
            <p:nvPr/>
          </p:nvSpPr>
          <p:spPr>
            <a:xfrm>
              <a:off x="10611936" y="7079288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Подарки </a:t>
              </a:r>
              <a:b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</a:b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ко Дню рождения и юбилею</a:t>
              </a:r>
            </a:p>
          </p:txBody>
        </p:sp>
        <p:sp>
          <p:nvSpPr>
            <p:cNvPr id="59" name="Овал 58"/>
            <p:cNvSpPr/>
            <p:nvPr/>
          </p:nvSpPr>
          <p:spPr>
            <a:xfrm>
              <a:off x="11836173" y="5271608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CDEB7BE7-D733-4202-887B-93576D8A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125021" y="5560456"/>
              <a:ext cx="1222303" cy="1222303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18755838" y="3551672"/>
            <a:ext cx="4248473" cy="3397894"/>
            <a:chOff x="17636988" y="2228221"/>
            <a:chExt cx="4248473" cy="339789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2D3E7C7B-924C-49AC-B8DF-C617AB98D2A7}"/>
                </a:ext>
              </a:extLst>
            </p:cNvPr>
            <p:cNvSpPr/>
            <p:nvPr/>
          </p:nvSpPr>
          <p:spPr>
            <a:xfrm>
              <a:off x="17636988" y="4056455"/>
              <a:ext cx="424847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Возможность карьерного </a:t>
              </a:r>
              <a:r>
                <a:rPr lang="ru-RU" sz="2400" dirty="0" smtClean="0">
                  <a:solidFill>
                    <a:srgbClr val="563C2F"/>
                  </a:solidFill>
                  <a:cs typeface="Courier New" panose="02070309020205020404" pitchFamily="49" charset="0"/>
                </a:rPr>
                <a:t>роста и</a:t>
              </a: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 профессионального развития</a:t>
              </a:r>
            </a:p>
          </p:txBody>
        </p:sp>
        <p:sp>
          <p:nvSpPr>
            <p:cNvPr id="63" name="Овал 62"/>
            <p:cNvSpPr/>
            <p:nvPr/>
          </p:nvSpPr>
          <p:spPr>
            <a:xfrm>
              <a:off x="18861225" y="2228221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77B82945-FC0D-4DA8-B356-9AD631B5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9150074" y="2517070"/>
              <a:ext cx="1222302" cy="1222302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8714968" y="6948494"/>
            <a:ext cx="4248472" cy="3004967"/>
            <a:chOff x="19544744" y="2085943"/>
            <a:chExt cx="4248472" cy="300496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6ACA8714-B966-4BC7-8172-A29D53BC2C01}"/>
                </a:ext>
              </a:extLst>
            </p:cNvPr>
            <p:cNvSpPr/>
            <p:nvPr/>
          </p:nvSpPr>
          <p:spPr>
            <a:xfrm>
              <a:off x="19544744" y="3890581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Закрепление наставника за молодым специалистом</a:t>
              </a:r>
            </a:p>
          </p:txBody>
        </p:sp>
        <p:sp>
          <p:nvSpPr>
            <p:cNvPr id="65" name="Овал 64"/>
            <p:cNvSpPr/>
            <p:nvPr/>
          </p:nvSpPr>
          <p:spPr>
            <a:xfrm>
              <a:off x="20768980" y="2085943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7C13F556-ADCD-4FF8-9930-AAF74007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21016627" y="2381642"/>
              <a:ext cx="1304706" cy="1200329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18758161" y="10627217"/>
            <a:ext cx="4248472" cy="3000329"/>
            <a:chOff x="20252033" y="1394633"/>
            <a:chExt cx="4248472" cy="300032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BDBB4FA4-87A5-4E6D-9E4A-7C86F8B7DC4E}"/>
                </a:ext>
              </a:extLst>
            </p:cNvPr>
            <p:cNvSpPr/>
            <p:nvPr/>
          </p:nvSpPr>
          <p:spPr>
            <a:xfrm>
              <a:off x="20252033" y="3194633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Материальная помощь в связи с семейными обстоятельствами</a:t>
              </a:r>
            </a:p>
          </p:txBody>
        </p:sp>
        <p:sp>
          <p:nvSpPr>
            <p:cNvPr id="67" name="Овал 66"/>
            <p:cNvSpPr/>
            <p:nvPr/>
          </p:nvSpPr>
          <p:spPr>
            <a:xfrm>
              <a:off x="21476269" y="1394633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CCF35A31-C28B-4B25-A242-37BCBEBA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21578118" y="1843843"/>
              <a:ext cx="1596302" cy="1182447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12808453" y="6954396"/>
            <a:ext cx="4248472" cy="2994841"/>
            <a:chOff x="13015328" y="1530319"/>
            <a:chExt cx="4248472" cy="299484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1C23735F-3D5B-4353-9199-8E8AFC6AE24E}"/>
                </a:ext>
              </a:extLst>
            </p:cNvPr>
            <p:cNvSpPr/>
            <p:nvPr/>
          </p:nvSpPr>
          <p:spPr>
            <a:xfrm>
              <a:off x="13015328" y="3324831"/>
              <a:ext cx="4248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>
                <a:spcBef>
                  <a:spcPts val="1000"/>
                </a:spcBef>
                <a:buClr>
                  <a:schemeClr val="accent1"/>
                </a:buClr>
                <a:buSzPct val="100000"/>
              </a:pPr>
              <a:r>
                <a:rPr lang="ru-RU" sz="2400" dirty="0">
                  <a:solidFill>
                    <a:srgbClr val="563C2F"/>
                  </a:solidFill>
                  <a:cs typeface="Courier New" panose="02070309020205020404" pitchFamily="49" charset="0"/>
                </a:rPr>
                <a:t>Забота о детях: подарки, билеты, путевки в детский лагерь</a:t>
              </a:r>
            </a:p>
          </p:txBody>
        </p:sp>
        <p:sp>
          <p:nvSpPr>
            <p:cNvPr id="53" name="Овал 52"/>
            <p:cNvSpPr/>
            <p:nvPr/>
          </p:nvSpPr>
          <p:spPr>
            <a:xfrm>
              <a:off x="14239565" y="1530319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C6340BA4-F160-4A91-A9EA-DA35C71E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4499621" y="1800787"/>
              <a:ext cx="1279887" cy="1279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8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68009" y="6057900"/>
            <a:ext cx="23206466" cy="3492500"/>
            <a:chOff x="1168009" y="6057900"/>
            <a:chExt cx="23206466" cy="3492500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C07FEBE-7638-4555-8EF9-BA4498C0FCDD}"/>
                </a:ext>
              </a:extLst>
            </p:cNvPr>
            <p:cNvGrpSpPr/>
            <p:nvPr/>
          </p:nvGrpSpPr>
          <p:grpSpPr>
            <a:xfrm>
              <a:off x="1168009" y="6066706"/>
              <a:ext cx="13176641" cy="1190207"/>
              <a:chOff x="2583902" y="6066706"/>
              <a:chExt cx="12394860" cy="1190207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xmlns="" id="{13BBAF36-30E9-4718-904C-171E5FB7CA8F}"/>
                  </a:ext>
                </a:extLst>
              </p:cNvPr>
              <p:cNvSpPr/>
              <p:nvPr/>
            </p:nvSpPr>
            <p:spPr>
              <a:xfrm>
                <a:off x="3186237" y="6066706"/>
                <a:ext cx="11792525" cy="1190207"/>
              </a:xfrm>
              <a:prstGeom prst="rect">
                <a:avLst/>
              </a:prstGeom>
              <a:solidFill>
                <a:srgbClr val="65B1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1295D190-40BD-427C-8762-18E13DE369C0}"/>
                  </a:ext>
                </a:extLst>
              </p:cNvPr>
              <p:cNvSpPr/>
              <p:nvPr/>
            </p:nvSpPr>
            <p:spPr>
              <a:xfrm>
                <a:off x="2583902" y="6066706"/>
                <a:ext cx="1190207" cy="1190207"/>
              </a:xfrm>
              <a:prstGeom prst="ellipse">
                <a:avLst/>
              </a:prstGeom>
              <a:solidFill>
                <a:srgbClr val="65B1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1E892E02-EA28-4A2C-834D-338EBDE6F20F}"/>
                </a:ext>
              </a:extLst>
            </p:cNvPr>
            <p:cNvSpPr/>
            <p:nvPr/>
          </p:nvSpPr>
          <p:spPr>
            <a:xfrm>
              <a:off x="1230344" y="6121809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A4186E8C-62AC-4654-AE80-88F8754222B7}"/>
                </a:ext>
              </a:extLst>
            </p:cNvPr>
            <p:cNvGrpSpPr/>
            <p:nvPr/>
          </p:nvGrpSpPr>
          <p:grpSpPr>
            <a:xfrm>
              <a:off x="14338300" y="6057900"/>
              <a:ext cx="10036175" cy="3492500"/>
              <a:chOff x="14338300" y="6057900"/>
              <a:chExt cx="10036175" cy="3492500"/>
            </a:xfrm>
            <a:solidFill>
              <a:srgbClr val="49914C"/>
            </a:solidFill>
          </p:grpSpPr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xmlns="" id="{8509F538-3389-459D-8792-0B2141EDD59B}"/>
                  </a:ext>
                </a:extLst>
              </p:cNvPr>
              <p:cNvSpPr/>
              <p:nvPr/>
            </p:nvSpPr>
            <p:spPr>
              <a:xfrm>
                <a:off x="18307917" y="8837831"/>
                <a:ext cx="6066558" cy="703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Полилиния: фигура 80">
                <a:extLst>
                  <a:ext uri="{FF2B5EF4-FFF2-40B4-BE49-F238E27FC236}">
                    <a16:creationId xmlns:a16="http://schemas.microsoft.com/office/drawing/2014/main" xmlns="" id="{0A55FDFA-A76D-4B60-BCC3-72C2DCEA764F}"/>
                  </a:ext>
                </a:extLst>
              </p:cNvPr>
              <p:cNvSpPr/>
              <p:nvPr/>
            </p:nvSpPr>
            <p:spPr>
              <a:xfrm>
                <a:off x="14338300" y="6057900"/>
                <a:ext cx="3975100" cy="3492500"/>
              </a:xfrm>
              <a:custGeom>
                <a:avLst/>
                <a:gdLst>
                  <a:gd name="connsiteX0" fmla="*/ 0 w 3975100"/>
                  <a:gd name="connsiteY0" fmla="*/ 0 h 3492500"/>
                  <a:gd name="connsiteX1" fmla="*/ 0 w 3975100"/>
                  <a:gd name="connsiteY1" fmla="*/ 1200150 h 3492500"/>
                  <a:gd name="connsiteX2" fmla="*/ 3975100 w 3975100"/>
                  <a:gd name="connsiteY2" fmla="*/ 3492500 h 3492500"/>
                  <a:gd name="connsiteX3" fmla="*/ 3975100 w 3975100"/>
                  <a:gd name="connsiteY3" fmla="*/ 2781300 h 3492500"/>
                  <a:gd name="connsiteX4" fmla="*/ 0 w 3975100"/>
                  <a:gd name="connsiteY4" fmla="*/ 0 h 349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5100" h="3492500">
                    <a:moveTo>
                      <a:pt x="0" y="0"/>
                    </a:moveTo>
                    <a:lnTo>
                      <a:pt x="0" y="1200150"/>
                    </a:lnTo>
                    <a:lnTo>
                      <a:pt x="3975100" y="3492500"/>
                    </a:lnTo>
                    <a:lnTo>
                      <a:pt x="3975100" y="27813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8" name="AutoShape 18" descr="гарантии, надежности, безопасности, проверены, щит бесплатно ..."/>
          <p:cNvSpPr>
            <a:spLocks noChangeAspect="1" noChangeArrowheads="1"/>
          </p:cNvSpPr>
          <p:nvPr/>
        </p:nvSpPr>
        <p:spPr bwMode="auto">
          <a:xfrm>
            <a:off x="13866157" y="2101329"/>
            <a:ext cx="609362" cy="60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8597">
              <a:solidFill>
                <a:prstClr val="black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7C5B90-671D-49A9-A14B-6C4B73558066}"/>
              </a:ext>
            </a:extLst>
          </p:cNvPr>
          <p:cNvSpPr/>
          <p:nvPr/>
        </p:nvSpPr>
        <p:spPr>
          <a:xfrm>
            <a:off x="1025997" y="3056886"/>
            <a:ext cx="15409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637"/>
                </a:solidFill>
              </a:rPr>
              <a:t>СТУДЕНТАМ И МОЛОДЫМ СПЕЦИАЛИСТАМ МЫ ПРЕДЛАГАЕМ: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168009" y="11659206"/>
            <a:ext cx="23206466" cy="1193194"/>
            <a:chOff x="1168009" y="11659206"/>
            <a:chExt cx="23206466" cy="1193194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9711ED05-F90E-46A4-845E-0F68CBC40A79}"/>
                </a:ext>
              </a:extLst>
            </p:cNvPr>
            <p:cNvGrpSpPr/>
            <p:nvPr/>
          </p:nvGrpSpPr>
          <p:grpSpPr>
            <a:xfrm>
              <a:off x="1168009" y="11659206"/>
              <a:ext cx="13176641" cy="1190207"/>
              <a:chOff x="2583902" y="11659206"/>
              <a:chExt cx="13176641" cy="1190207"/>
            </a:xfrm>
          </p:grpSpPr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xmlns="" id="{5EE63D55-C404-46B5-AB44-AF5DDB0286E9}"/>
                  </a:ext>
                </a:extLst>
              </p:cNvPr>
              <p:cNvSpPr/>
              <p:nvPr/>
            </p:nvSpPr>
            <p:spPr>
              <a:xfrm>
                <a:off x="3186237" y="11659206"/>
                <a:ext cx="12574306" cy="11902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1C34005B-7700-4B06-948A-B372EB952DCE}"/>
                  </a:ext>
                </a:extLst>
              </p:cNvPr>
              <p:cNvSpPr/>
              <p:nvPr/>
            </p:nvSpPr>
            <p:spPr>
              <a:xfrm>
                <a:off x="2583902" y="11659206"/>
                <a:ext cx="1190207" cy="119020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98AFD343-6AB3-407B-A20D-ED37167F777A}"/>
                </a:ext>
              </a:extLst>
            </p:cNvPr>
            <p:cNvSpPr/>
            <p:nvPr/>
          </p:nvSpPr>
          <p:spPr>
            <a:xfrm>
              <a:off x="1230344" y="11714309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xmlns="" id="{FCE3B889-D43A-42F3-B61A-63BD6C8B522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704312" y="11924479"/>
              <a:ext cx="11161844" cy="8973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2176638">
                <a:spcBef>
                  <a:spcPts val="1000"/>
                </a:spcBef>
                <a:buClr>
                  <a:srgbClr val="F5503C"/>
                </a:buClr>
                <a:buSzPct val="100000"/>
                <a:buFont typeface="Arial" panose="020B0604020202020204" pitchFamily="34" charset="0"/>
                <a:buNone/>
              </a:pPr>
              <a:r>
                <a:rPr lang="ru-RU" sz="3400" dirty="0">
                  <a:solidFill>
                    <a:srgbClr val="004637"/>
                  </a:solidFill>
                </a:rPr>
                <a:t>ФИНАНСОВАЯ И СОЦИАЛЬНАЯ ПОДДЕРЖКА</a:t>
              </a:r>
              <a:endParaRPr lang="ru-RU" altLang="ru-RU" sz="3400" dirty="0">
                <a:solidFill>
                  <a:srgbClr val="004637"/>
                </a:solidFill>
                <a:cs typeface="Courier New" panose="02070309020205020404" pitchFamily="49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6001FA97-DF8D-41E2-B836-99A5C3C0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431252" y="11914715"/>
              <a:ext cx="731285" cy="622946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A463C8AC-1425-4F34-9E76-90F91E5D6873}"/>
                </a:ext>
              </a:extLst>
            </p:cNvPr>
            <p:cNvGrpSpPr/>
            <p:nvPr/>
          </p:nvGrpSpPr>
          <p:grpSpPr>
            <a:xfrm>
              <a:off x="14344650" y="11664950"/>
              <a:ext cx="10029825" cy="1187450"/>
              <a:chOff x="14344650" y="11664950"/>
              <a:chExt cx="10029825" cy="1187450"/>
            </a:xfrm>
            <a:solidFill>
              <a:srgbClr val="A6A6A6"/>
            </a:solidFill>
          </p:grpSpPr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xmlns="" id="{A8658F19-3E3C-450A-ABFB-0A3033C0D843}"/>
                  </a:ext>
                </a:extLst>
              </p:cNvPr>
              <p:cNvSpPr/>
              <p:nvPr/>
            </p:nvSpPr>
            <p:spPr>
              <a:xfrm>
                <a:off x="18307917" y="12145473"/>
                <a:ext cx="6066558" cy="703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xmlns="" id="{0E7808A1-6445-4AFF-8114-7A6D82E77BDA}"/>
                  </a:ext>
                </a:extLst>
              </p:cNvPr>
              <p:cNvSpPr/>
              <p:nvPr/>
            </p:nvSpPr>
            <p:spPr>
              <a:xfrm>
                <a:off x="14344650" y="11664950"/>
                <a:ext cx="3962400" cy="1187450"/>
              </a:xfrm>
              <a:custGeom>
                <a:avLst/>
                <a:gdLst>
                  <a:gd name="connsiteX0" fmla="*/ 0 w 3962400"/>
                  <a:gd name="connsiteY0" fmla="*/ 1181100 h 1187450"/>
                  <a:gd name="connsiteX1" fmla="*/ 0 w 3962400"/>
                  <a:gd name="connsiteY1" fmla="*/ 0 h 1187450"/>
                  <a:gd name="connsiteX2" fmla="*/ 3962400 w 3962400"/>
                  <a:gd name="connsiteY2" fmla="*/ 495300 h 1187450"/>
                  <a:gd name="connsiteX3" fmla="*/ 3962400 w 3962400"/>
                  <a:gd name="connsiteY3" fmla="*/ 1187450 h 1187450"/>
                  <a:gd name="connsiteX4" fmla="*/ 0 w 3962400"/>
                  <a:gd name="connsiteY4" fmla="*/ 1181100 h 1187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0" h="1187450">
                    <a:moveTo>
                      <a:pt x="0" y="1181100"/>
                    </a:moveTo>
                    <a:lnTo>
                      <a:pt x="0" y="0"/>
                    </a:lnTo>
                    <a:lnTo>
                      <a:pt x="3962400" y="495300"/>
                    </a:lnTo>
                    <a:lnTo>
                      <a:pt x="3962400" y="1187450"/>
                    </a:lnTo>
                    <a:lnTo>
                      <a:pt x="0" y="1181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1168009" y="10255250"/>
            <a:ext cx="23206466" cy="1771650"/>
            <a:chOff x="1168009" y="10255250"/>
            <a:chExt cx="23206466" cy="177165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DD75A234-5D10-43B1-A52E-D2C740F71C2A}"/>
                </a:ext>
              </a:extLst>
            </p:cNvPr>
            <p:cNvGrpSpPr/>
            <p:nvPr/>
          </p:nvGrpSpPr>
          <p:grpSpPr>
            <a:xfrm>
              <a:off x="1168009" y="10261081"/>
              <a:ext cx="13176641" cy="1190207"/>
              <a:chOff x="2583902" y="10261081"/>
              <a:chExt cx="13176641" cy="1190207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CEEFEDDB-0523-43F0-A31A-E961D70EA9FC}"/>
                  </a:ext>
                </a:extLst>
              </p:cNvPr>
              <p:cNvSpPr/>
              <p:nvPr/>
            </p:nvSpPr>
            <p:spPr>
              <a:xfrm>
                <a:off x="3186237" y="10261081"/>
                <a:ext cx="12574306" cy="1190207"/>
              </a:xfrm>
              <a:prstGeom prst="rect">
                <a:avLst/>
              </a:prstGeom>
              <a:solidFill>
                <a:srgbClr val="F77D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75C9F3FB-A709-43BE-AC09-BA28B2FB773E}"/>
                  </a:ext>
                </a:extLst>
              </p:cNvPr>
              <p:cNvSpPr/>
              <p:nvPr/>
            </p:nvSpPr>
            <p:spPr>
              <a:xfrm>
                <a:off x="2583902" y="10261081"/>
                <a:ext cx="1190207" cy="1190207"/>
              </a:xfrm>
              <a:prstGeom prst="ellipse">
                <a:avLst/>
              </a:prstGeom>
              <a:solidFill>
                <a:srgbClr val="F77D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AB87697C-0332-41D7-9EBE-FBC5694F2F20}"/>
                </a:ext>
              </a:extLst>
            </p:cNvPr>
            <p:cNvSpPr/>
            <p:nvPr/>
          </p:nvSpPr>
          <p:spPr>
            <a:xfrm>
              <a:off x="1230344" y="10316184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xmlns="" id="{A13230A4-F083-4E3D-93C9-F991C8F1D22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704312" y="10281270"/>
              <a:ext cx="9867232" cy="11351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2176638">
                <a:spcBef>
                  <a:spcPts val="1000"/>
                </a:spcBef>
                <a:buClr>
                  <a:srgbClr val="F5503C"/>
                </a:buClr>
                <a:buSzPct val="100000"/>
                <a:buFont typeface="Arial" panose="020B0604020202020204" pitchFamily="34" charset="0"/>
                <a:buNone/>
              </a:pPr>
              <a:r>
                <a:rPr lang="ru-RU" sz="3400" dirty="0">
                  <a:solidFill>
                    <a:srgbClr val="004637"/>
                  </a:solidFill>
                </a:rPr>
                <a:t>ТРУДОУСТРОЙСТВО МОЛОДЫХ СПЕЦИАЛИСТОВ БЕЗ</a:t>
              </a:r>
              <a:r>
                <a:rPr lang="en-US" sz="3400" dirty="0">
                  <a:solidFill>
                    <a:srgbClr val="004637"/>
                  </a:solidFill>
                </a:rPr>
                <a:t> </a:t>
              </a:r>
              <a:r>
                <a:rPr lang="ru-RU" sz="3400" dirty="0">
                  <a:solidFill>
                    <a:srgbClr val="004637"/>
                  </a:solidFill>
                </a:rPr>
                <a:t>ОПЫТА РАБОТЫ</a:t>
              </a:r>
              <a:endParaRPr lang="ru-RU" altLang="ru-RU" sz="3400" dirty="0">
                <a:solidFill>
                  <a:srgbClr val="004637"/>
                </a:solidFill>
                <a:cs typeface="Courier New" panose="02070309020205020404" pitchFamily="49" charset="0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xmlns="" id="{E2AE8FE9-7FE0-46EA-9F22-2F0305A38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405245" y="10525120"/>
              <a:ext cx="753016" cy="602414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C32EDCFC-8450-4251-BFAB-D236B0F4BAA6}"/>
                </a:ext>
              </a:extLst>
            </p:cNvPr>
            <p:cNvGrpSpPr/>
            <p:nvPr/>
          </p:nvGrpSpPr>
          <p:grpSpPr>
            <a:xfrm>
              <a:off x="14344650" y="10255250"/>
              <a:ext cx="10029825" cy="1771650"/>
              <a:chOff x="14344650" y="10255250"/>
              <a:chExt cx="10029825" cy="1771650"/>
            </a:xfrm>
            <a:solidFill>
              <a:srgbClr val="CE6802"/>
            </a:solidFill>
          </p:grpSpPr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D5DC1337-4AD4-428C-8C33-93186DFBF831}"/>
                  </a:ext>
                </a:extLst>
              </p:cNvPr>
              <p:cNvSpPr/>
              <p:nvPr/>
            </p:nvSpPr>
            <p:spPr>
              <a:xfrm>
                <a:off x="18307917" y="11318563"/>
                <a:ext cx="6066558" cy="703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xmlns="" id="{0DD575A0-E066-45F7-AB46-523369C6BF1C}"/>
                  </a:ext>
                </a:extLst>
              </p:cNvPr>
              <p:cNvSpPr/>
              <p:nvPr/>
            </p:nvSpPr>
            <p:spPr>
              <a:xfrm>
                <a:off x="14344650" y="10255250"/>
                <a:ext cx="3968750" cy="1771650"/>
              </a:xfrm>
              <a:custGeom>
                <a:avLst/>
                <a:gdLst>
                  <a:gd name="connsiteX0" fmla="*/ 0 w 3968750"/>
                  <a:gd name="connsiteY0" fmla="*/ 0 h 1771650"/>
                  <a:gd name="connsiteX1" fmla="*/ 0 w 3968750"/>
                  <a:gd name="connsiteY1" fmla="*/ 1187450 h 1771650"/>
                  <a:gd name="connsiteX2" fmla="*/ 3968750 w 3968750"/>
                  <a:gd name="connsiteY2" fmla="*/ 1771650 h 1771650"/>
                  <a:gd name="connsiteX3" fmla="*/ 3962400 w 3968750"/>
                  <a:gd name="connsiteY3" fmla="*/ 1066800 h 1771650"/>
                  <a:gd name="connsiteX4" fmla="*/ 0 w 3968750"/>
                  <a:gd name="connsiteY4" fmla="*/ 0 h 177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750" h="1771650">
                    <a:moveTo>
                      <a:pt x="0" y="0"/>
                    </a:moveTo>
                    <a:lnTo>
                      <a:pt x="0" y="1187450"/>
                    </a:lnTo>
                    <a:lnTo>
                      <a:pt x="3968750" y="1771650"/>
                    </a:lnTo>
                    <a:cubicBezTo>
                      <a:pt x="3966633" y="1536700"/>
                      <a:pt x="3964517" y="1301750"/>
                      <a:pt x="3962400" y="106680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1168009" y="8858250"/>
            <a:ext cx="23206466" cy="2349500"/>
            <a:chOff x="1168009" y="8858250"/>
            <a:chExt cx="23206466" cy="2349500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86832A32-32E6-4274-82EE-63FADE3EBA9D}"/>
                </a:ext>
              </a:extLst>
            </p:cNvPr>
            <p:cNvGrpSpPr/>
            <p:nvPr/>
          </p:nvGrpSpPr>
          <p:grpSpPr>
            <a:xfrm>
              <a:off x="1168009" y="8862956"/>
              <a:ext cx="13176641" cy="1190207"/>
              <a:chOff x="2583902" y="8862956"/>
              <a:chExt cx="13176641" cy="1190207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xmlns="" id="{9A15A260-27B3-4FEB-A9E8-78A3CF58D348}"/>
                  </a:ext>
                </a:extLst>
              </p:cNvPr>
              <p:cNvSpPr/>
              <p:nvPr/>
            </p:nvSpPr>
            <p:spPr>
              <a:xfrm>
                <a:off x="3186237" y="8862956"/>
                <a:ext cx="12574306" cy="1190207"/>
              </a:xfrm>
              <a:prstGeom prst="rect">
                <a:avLst/>
              </a:prstGeom>
              <a:solidFill>
                <a:srgbClr val="FF9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05E1674E-5BCA-43B5-99C2-E16489A14DF4}"/>
                  </a:ext>
                </a:extLst>
              </p:cNvPr>
              <p:cNvSpPr/>
              <p:nvPr/>
            </p:nvSpPr>
            <p:spPr>
              <a:xfrm>
                <a:off x="2583902" y="8862956"/>
                <a:ext cx="1190207" cy="1190207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76D406A1-ED11-4EB9-BD90-FAF485CE3D78}"/>
                </a:ext>
              </a:extLst>
            </p:cNvPr>
            <p:cNvSpPr/>
            <p:nvPr/>
          </p:nvSpPr>
          <p:spPr>
            <a:xfrm>
              <a:off x="1230344" y="8918059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3650C9FD-018A-4247-AFA4-D9F47CFDB5D6}"/>
                </a:ext>
              </a:extLst>
            </p:cNvPr>
            <p:cNvGrpSpPr/>
            <p:nvPr/>
          </p:nvGrpSpPr>
          <p:grpSpPr>
            <a:xfrm>
              <a:off x="14344650" y="8858250"/>
              <a:ext cx="10029825" cy="2349500"/>
              <a:chOff x="14344650" y="8858250"/>
              <a:chExt cx="10029825" cy="2349500"/>
            </a:xfrm>
            <a:solidFill>
              <a:srgbClr val="CC7E00"/>
            </a:solidFill>
          </p:grpSpPr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xmlns="" id="{51A5990E-E007-4527-BCF1-7A8E7E0C4ECC}"/>
                  </a:ext>
                </a:extLst>
              </p:cNvPr>
              <p:cNvSpPr/>
              <p:nvPr/>
            </p:nvSpPr>
            <p:spPr>
              <a:xfrm>
                <a:off x="18307917" y="10491652"/>
                <a:ext cx="6066558" cy="703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xmlns="" id="{16FA9375-8628-45B3-82B0-0D7A10B473CD}"/>
                  </a:ext>
                </a:extLst>
              </p:cNvPr>
              <p:cNvSpPr/>
              <p:nvPr/>
            </p:nvSpPr>
            <p:spPr>
              <a:xfrm>
                <a:off x="14344650" y="8858250"/>
                <a:ext cx="3962400" cy="2349500"/>
              </a:xfrm>
              <a:custGeom>
                <a:avLst/>
                <a:gdLst>
                  <a:gd name="connsiteX0" fmla="*/ 0 w 3962400"/>
                  <a:gd name="connsiteY0" fmla="*/ 0 h 2349500"/>
                  <a:gd name="connsiteX1" fmla="*/ 0 w 3962400"/>
                  <a:gd name="connsiteY1" fmla="*/ 1193800 h 2349500"/>
                  <a:gd name="connsiteX2" fmla="*/ 3962400 w 3962400"/>
                  <a:gd name="connsiteY2" fmla="*/ 2349500 h 2349500"/>
                  <a:gd name="connsiteX3" fmla="*/ 3962400 w 3962400"/>
                  <a:gd name="connsiteY3" fmla="*/ 1644650 h 2349500"/>
                  <a:gd name="connsiteX4" fmla="*/ 0 w 3962400"/>
                  <a:gd name="connsiteY4" fmla="*/ 0 h 234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0" h="2349500">
                    <a:moveTo>
                      <a:pt x="0" y="0"/>
                    </a:moveTo>
                    <a:lnTo>
                      <a:pt x="0" y="1193800"/>
                    </a:lnTo>
                    <a:lnTo>
                      <a:pt x="3962400" y="2349500"/>
                    </a:lnTo>
                    <a:lnTo>
                      <a:pt x="3962400" y="1644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1168009" y="7461250"/>
            <a:ext cx="23206466" cy="2921000"/>
            <a:chOff x="1168009" y="7461250"/>
            <a:chExt cx="23206466" cy="2921000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4DC95E23-F5F5-42E2-A33E-EAD4F0BF8DE3}"/>
                </a:ext>
              </a:extLst>
            </p:cNvPr>
            <p:cNvGrpSpPr/>
            <p:nvPr/>
          </p:nvGrpSpPr>
          <p:grpSpPr>
            <a:xfrm>
              <a:off x="1168009" y="7464831"/>
              <a:ext cx="13170291" cy="1190207"/>
              <a:chOff x="2583902" y="7464831"/>
              <a:chExt cx="13170291" cy="1190207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xmlns="" id="{FFA2C184-E882-4F78-A8B0-06C19F6A7B17}"/>
                  </a:ext>
                </a:extLst>
              </p:cNvPr>
              <p:cNvSpPr/>
              <p:nvPr/>
            </p:nvSpPr>
            <p:spPr>
              <a:xfrm>
                <a:off x="3186236" y="7464831"/>
                <a:ext cx="12567957" cy="1190207"/>
              </a:xfrm>
              <a:prstGeom prst="rect">
                <a:avLst/>
              </a:prstGeom>
              <a:solidFill>
                <a:srgbClr val="B0B4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BE824825-1C5B-43B1-BB86-D9BF69251456}"/>
                  </a:ext>
                </a:extLst>
              </p:cNvPr>
              <p:cNvSpPr/>
              <p:nvPr/>
            </p:nvSpPr>
            <p:spPr>
              <a:xfrm>
                <a:off x="2583902" y="7464831"/>
                <a:ext cx="1190207" cy="1190207"/>
              </a:xfrm>
              <a:prstGeom prst="ellipse">
                <a:avLst/>
              </a:prstGeom>
              <a:solidFill>
                <a:srgbClr val="B0B4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A8E53CE0-5B0F-45D2-8416-60EC31AA0EE1}"/>
                </a:ext>
              </a:extLst>
            </p:cNvPr>
            <p:cNvSpPr/>
            <p:nvPr/>
          </p:nvSpPr>
          <p:spPr>
            <a:xfrm>
              <a:off x="1230344" y="7519934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xmlns="" id="{8F992D78-FD38-4130-B588-CF3BC9EBCBB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704311" y="7701794"/>
              <a:ext cx="11295149" cy="944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2176638">
                <a:spcBef>
                  <a:spcPts val="1000"/>
                </a:spcBef>
                <a:buClr>
                  <a:srgbClr val="F5503C"/>
                </a:buClr>
                <a:buSzPct val="100000"/>
                <a:buFont typeface="Arial" panose="020B0604020202020204" pitchFamily="34" charset="0"/>
                <a:buNone/>
              </a:pPr>
              <a:r>
                <a:rPr lang="ru-RU" sz="3400" dirty="0">
                  <a:solidFill>
                    <a:srgbClr val="004637"/>
                  </a:solidFill>
                </a:rPr>
                <a:t>ИМЕННАЯ СТИПЕНДИЯ СИБАГРО</a:t>
              </a:r>
              <a:endParaRPr lang="ru-RU" altLang="ru-RU" sz="3400" dirty="0">
                <a:solidFill>
                  <a:srgbClr val="004637"/>
                </a:solidFill>
                <a:cs typeface="Courier New" panose="02070309020205020404" pitchFamily="49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7CC8B168-60D5-4AC3-9396-09D8A582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444452" y="7682744"/>
              <a:ext cx="639128" cy="754380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9E713A08-3FCB-40C2-97F2-42E1DC73F49C}"/>
                </a:ext>
              </a:extLst>
            </p:cNvPr>
            <p:cNvGrpSpPr/>
            <p:nvPr/>
          </p:nvGrpSpPr>
          <p:grpSpPr>
            <a:xfrm>
              <a:off x="14344650" y="7461250"/>
              <a:ext cx="10029825" cy="2921000"/>
              <a:chOff x="14344650" y="7461250"/>
              <a:chExt cx="10029825" cy="2921000"/>
            </a:xfrm>
            <a:solidFill>
              <a:srgbClr val="888B21"/>
            </a:solidFill>
          </p:grpSpPr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3279A9A3-0A1E-4DFC-87F4-AA498ACD26D0}"/>
                  </a:ext>
                </a:extLst>
              </p:cNvPr>
              <p:cNvSpPr/>
              <p:nvPr/>
            </p:nvSpPr>
            <p:spPr>
              <a:xfrm>
                <a:off x="18307917" y="9664742"/>
                <a:ext cx="6066558" cy="7039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xmlns="" id="{E8ED323D-A2E5-4F70-B516-07D1DAAB8A56}"/>
                  </a:ext>
                </a:extLst>
              </p:cNvPr>
              <p:cNvSpPr/>
              <p:nvPr/>
            </p:nvSpPr>
            <p:spPr>
              <a:xfrm>
                <a:off x="14344650" y="7461250"/>
                <a:ext cx="3968750" cy="2921000"/>
              </a:xfrm>
              <a:custGeom>
                <a:avLst/>
                <a:gdLst>
                  <a:gd name="connsiteX0" fmla="*/ 0 w 3968750"/>
                  <a:gd name="connsiteY0" fmla="*/ 0 h 2921000"/>
                  <a:gd name="connsiteX1" fmla="*/ 0 w 3968750"/>
                  <a:gd name="connsiteY1" fmla="*/ 1193800 h 2921000"/>
                  <a:gd name="connsiteX2" fmla="*/ 3968750 w 3968750"/>
                  <a:gd name="connsiteY2" fmla="*/ 2921000 h 2921000"/>
                  <a:gd name="connsiteX3" fmla="*/ 3956050 w 3968750"/>
                  <a:gd name="connsiteY3" fmla="*/ 2203450 h 2921000"/>
                  <a:gd name="connsiteX4" fmla="*/ 0 w 3968750"/>
                  <a:gd name="connsiteY4" fmla="*/ 0 h 292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750" h="2921000">
                    <a:moveTo>
                      <a:pt x="0" y="0"/>
                    </a:moveTo>
                    <a:lnTo>
                      <a:pt x="0" y="1193800"/>
                    </a:lnTo>
                    <a:lnTo>
                      <a:pt x="3968750" y="2921000"/>
                    </a:lnTo>
                    <a:lnTo>
                      <a:pt x="3956050" y="22034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1" name="Rectangle 3">
            <a:extLst>
              <a:ext uri="{FF2B5EF4-FFF2-40B4-BE49-F238E27FC236}">
                <a16:creationId xmlns:a16="http://schemas.microsoft.com/office/drawing/2014/main" xmlns="" id="{44E054ED-171D-41BF-8B0B-B7DBC9EFE10A}"/>
              </a:ext>
            </a:extLst>
          </p:cNvPr>
          <p:cNvSpPr txBox="1">
            <a:spLocks noChangeArrowheads="1"/>
          </p:cNvSpPr>
          <p:nvPr/>
        </p:nvSpPr>
        <p:spPr>
          <a:xfrm>
            <a:off x="2704311" y="9142227"/>
            <a:ext cx="11771208" cy="853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176638">
              <a:spcBef>
                <a:spcPts val="1000"/>
              </a:spcBef>
              <a:buClr>
                <a:srgbClr val="F5503C"/>
              </a:buClr>
              <a:buSzPct val="100000"/>
              <a:buFont typeface="Arial" panose="020B0604020202020204" pitchFamily="34" charset="0"/>
              <a:buNone/>
            </a:pPr>
            <a:r>
              <a:rPr lang="ru-RU" sz="3400" dirty="0">
                <a:solidFill>
                  <a:srgbClr val="004637"/>
                </a:solidFill>
              </a:rPr>
              <a:t>НАУЧНО-ПРАКТИЧЕСКИЕ КОНФЕРЕНЦИИ СИБАГРО</a:t>
            </a:r>
            <a:endParaRPr lang="ru-RU" altLang="ru-RU" sz="3400" dirty="0">
              <a:solidFill>
                <a:srgbClr val="004637"/>
              </a:solidFill>
              <a:cs typeface="Courier New" panose="02070309020205020404" pitchFamily="49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695220" y="6151221"/>
            <a:ext cx="117587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prstClr val="black"/>
                </a:solidFill>
              </a:rPr>
              <a:t>ПРОИЗВОДСТВЕННАЯ ПРАКТИКА НА ПРЕДПРИЯТИЯХ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7C13F556-ADCD-4FF8-9930-AAF740071B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409201" y="6349784"/>
            <a:ext cx="708028" cy="651385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6C344C99-B8B8-46D6-9275-74831E91A9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337507" y="9077931"/>
            <a:ext cx="851210" cy="7529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3DF3A069-9A32-4245-A207-0AEF7889088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" r="20007"/>
          <a:stretch/>
        </p:blipFill>
        <p:spPr>
          <a:xfrm>
            <a:off x="16761600" y="1961479"/>
            <a:ext cx="7594989" cy="117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AutoShape 18" descr="гарантии, надежности, безопасности, проверены, щит бесплатно ..."/>
          <p:cNvSpPr>
            <a:spLocks noChangeAspect="1" noChangeArrowheads="1"/>
          </p:cNvSpPr>
          <p:nvPr/>
        </p:nvSpPr>
        <p:spPr bwMode="auto">
          <a:xfrm>
            <a:off x="13866157" y="2101329"/>
            <a:ext cx="609362" cy="60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8597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87C5B90-671D-49A9-A14B-6C4B73558066}"/>
              </a:ext>
            </a:extLst>
          </p:cNvPr>
          <p:cNvSpPr/>
          <p:nvPr/>
        </p:nvSpPr>
        <p:spPr>
          <a:xfrm>
            <a:off x="1025997" y="2582017"/>
            <a:ext cx="15409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dirty="0" smtClean="0">
                <a:solidFill>
                  <a:schemeClr val="bg2"/>
                </a:solidFill>
              </a:rPr>
              <a:t>КОРПОРАТИВНЫЙ ЦЕНТР ОБУЧЕНИЯ</a:t>
            </a:r>
            <a:endParaRPr lang="ru-RU" sz="48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5997" y="3408936"/>
            <a:ext cx="21962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/>
                </a:solidFill>
              </a:rPr>
              <a:t>квалифицированный центр по оценке, профессиональному обучению и развитию сотрудников </a:t>
            </a:r>
          </a:p>
          <a:p>
            <a:r>
              <a:rPr lang="ru-RU" sz="2800" dirty="0">
                <a:solidFill>
                  <a:schemeClr val="bg2"/>
                </a:solidFill>
              </a:rPr>
              <a:t>под потребности компании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91872" y="11371096"/>
            <a:ext cx="4302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Наставничество 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производстве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2145936" y="5346626"/>
            <a:ext cx="1980000" cy="1800000"/>
          </a:xfrm>
          <a:prstGeom prst="hexagon">
            <a:avLst/>
          </a:prstGeom>
          <a:solidFill>
            <a:srgbClr val="004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>
            <a:off x="8242059" y="5346626"/>
            <a:ext cx="1980000" cy="1800000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2145936" y="9163049"/>
            <a:ext cx="1980000" cy="1800000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>
            <a:off x="8240974" y="9163049"/>
            <a:ext cx="1980000" cy="1800000"/>
          </a:xfrm>
          <a:prstGeom prst="hexagon">
            <a:avLst/>
          </a:prstGeom>
          <a:solidFill>
            <a:srgbClr val="004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14350685" y="5346626"/>
            <a:ext cx="1980000" cy="1800000"/>
          </a:xfrm>
          <a:prstGeom prst="hexagon">
            <a:avLst/>
          </a:prstGeom>
          <a:solidFill>
            <a:srgbClr val="004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14350685" y="9163049"/>
            <a:ext cx="1980000" cy="1800000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0453059" y="5346626"/>
            <a:ext cx="1980000" cy="1800000"/>
          </a:xfrm>
          <a:prstGeom prst="hexagon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20453059" y="9163049"/>
            <a:ext cx="1980000" cy="1800000"/>
          </a:xfrm>
          <a:prstGeom prst="hexagon">
            <a:avLst/>
          </a:prstGeom>
          <a:solidFill>
            <a:srgbClr val="004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2416" y="7554673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Экскурсионно-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профориентационные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выезды на производственные площадки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79931" y="7554673"/>
            <a:ext cx="5516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Совместное формирование учебного плана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089430" y="7554673"/>
            <a:ext cx="4502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Практическая подготовка обучающихся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33585" y="7554673"/>
            <a:ext cx="4818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Стажировка преподавателей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32416" y="11371096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Программы развития управленческого и кадрового резерва,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менторинг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коучинг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9971" y="11371096"/>
            <a:ext cx="4796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«Лидер» 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Подготовка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управленческих Кадров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400046" y="11371096"/>
            <a:ext cx="5881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Регулярное функциональное обучение руководителей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36" y="5526626"/>
            <a:ext cx="1440000" cy="144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11" y="5526626"/>
            <a:ext cx="1440000" cy="14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685" y="5526626"/>
            <a:ext cx="1440000" cy="14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059" y="5526626"/>
            <a:ext cx="1440000" cy="144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36" y="9343049"/>
            <a:ext cx="1440000" cy="14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11" y="9343049"/>
            <a:ext cx="1440000" cy="144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685" y="9343049"/>
            <a:ext cx="1440000" cy="144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059" y="934304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C265-2E6C-46E0-BE69-B8FD4AAAE49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24489" y="2777801"/>
            <a:ext cx="20179772" cy="1704729"/>
          </a:xfrm>
        </p:spPr>
        <p:txBody>
          <a:bodyPr>
            <a:noAutofit/>
          </a:bodyPr>
          <a:lstStyle/>
          <a:p>
            <a:r>
              <a:rPr lang="ru-RU" dirty="0"/>
              <a:t>Возможности и перспективы в Компании </a:t>
            </a:r>
            <a:r>
              <a:rPr lang="ru-RU" dirty="0" err="1"/>
              <a:t>Сибагро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молодых специалистов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098005" y="8484923"/>
            <a:ext cx="3240360" cy="2389217"/>
          </a:xfrm>
        </p:spPr>
        <p:txBody>
          <a:bodyPr>
            <a:noAutofit/>
          </a:bodyPr>
          <a:lstStyle/>
          <a:p>
            <a:r>
              <a:rPr lang="ru-RU" sz="2600" dirty="0"/>
              <a:t>Трудоустройство  БЕЗ опыта работы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1241425" y="4698554"/>
            <a:ext cx="15266292" cy="1080120"/>
          </a:xfrm>
        </p:spPr>
        <p:txBody>
          <a:bodyPr>
            <a:normAutofit/>
          </a:bodyPr>
          <a:lstStyle/>
          <a:p>
            <a:r>
              <a:rPr lang="ru-RU" dirty="0"/>
              <a:t>ЕСЛИ ТЫ МОЛОДОЙ СПЕЦИАЛИСТ ПРОФИЛЬНОГО ДЛЯ КОМПАНИИ НАПРАВЛЕНИЯ, ПРЕДПРИЯТИЕ ПРЕДОСТАВЛЯЕТ:</a:t>
            </a:r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xmlns="" id="{50347835-0BDA-44BC-B0A4-45805BE9A136}"/>
              </a:ext>
            </a:extLst>
          </p:cNvPr>
          <p:cNvSpPr txBox="1">
            <a:spLocks/>
          </p:cNvSpPr>
          <p:nvPr/>
        </p:nvSpPr>
        <p:spPr>
          <a:xfrm>
            <a:off x="5227375" y="8484924"/>
            <a:ext cx="2596569" cy="238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/>
              <a:t>Прикрепление наставника из числа опытных сотрудников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D796914-3B8E-47C3-A631-DE980ED77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44065" y="6396342"/>
            <a:ext cx="1542572" cy="1542572"/>
          </a:xfrm>
          <a:prstGeom prst="rect">
            <a:avLst/>
          </a:prstGeom>
        </p:spPr>
      </p:pic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2943523B-E38B-4017-97FF-5019BF059077}"/>
              </a:ext>
            </a:extLst>
          </p:cNvPr>
          <p:cNvSpPr txBox="1">
            <a:spLocks/>
          </p:cNvSpPr>
          <p:nvPr/>
        </p:nvSpPr>
        <p:spPr>
          <a:xfrm>
            <a:off x="8688042" y="8484923"/>
            <a:ext cx="10195940" cy="4185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 smtClean="0"/>
              <a:t>Прибывшим из другой местности: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 smtClean="0"/>
              <a:t>Компенсацию стоимости билета за проезд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/>
              <a:t>К</a:t>
            </a:r>
            <a:r>
              <a:rPr lang="ru-RU" sz="2600" smtClean="0"/>
              <a:t>омпенсация </a:t>
            </a:r>
            <a:r>
              <a:rPr lang="ru-RU" sz="2600" dirty="0" smtClean="0"/>
              <a:t>стоимости аренды жилья в соответствии с действующим Положением на предприятии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smtClean="0"/>
              <a:t>Единовременное </a:t>
            </a:r>
            <a:r>
              <a:rPr lang="ru-RU" sz="2600" dirty="0" smtClean="0"/>
              <a:t>денежное пособие в соответствии с действующими региональными программами социальной поддержки молодых специалистов</a:t>
            </a:r>
            <a:endParaRPr lang="ru-RU" sz="26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612697B-E24D-4087-97A9-6CBDE032C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0" b="8163"/>
          <a:stretch/>
        </p:blipFill>
        <p:spPr>
          <a:xfrm>
            <a:off x="19092121" y="2322290"/>
            <a:ext cx="5282354" cy="11395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C26D8E-CD2B-43C9-8D62-3063C319B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3300" y="6545758"/>
            <a:ext cx="1332453" cy="13324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9E4367F-75C5-4E1B-B3A8-8DCAB4E00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112367" y="6415480"/>
            <a:ext cx="1345666" cy="13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/>
      <p:bldP spid="13" grpId="0" build="p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5997" y="5116447"/>
            <a:ext cx="9217024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t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3400" dirty="0">
                <a:ea typeface="+mj-ea"/>
                <a:cs typeface="+mj-cs"/>
              </a:rPr>
              <a:t>Профессиональные праздники</a:t>
            </a:r>
          </a:p>
          <a:p>
            <a:pPr marL="571500" indent="-571500" fontAlgn="t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3400" dirty="0">
                <a:ea typeface="+mj-ea"/>
                <a:cs typeface="+mj-cs"/>
              </a:rPr>
              <a:t>Дни рождения предприятий</a:t>
            </a:r>
          </a:p>
          <a:p>
            <a:pPr marL="571500" indent="-571500" fontAlgn="t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3400" dirty="0">
                <a:ea typeface="+mj-ea"/>
                <a:cs typeface="+mj-cs"/>
              </a:rPr>
              <a:t>Спортивные мероприятия</a:t>
            </a:r>
          </a:p>
          <a:p>
            <a:pPr marL="571500" indent="-571500" fontAlgn="t">
              <a:spcAft>
                <a:spcPts val="6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ru-RU" sz="3400" dirty="0">
                <a:ea typeface="+mj-ea"/>
                <a:cs typeface="+mj-cs"/>
              </a:rPr>
              <a:t>Новый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037A282-F8BD-4848-9171-10115066A764}"/>
              </a:ext>
            </a:extLst>
          </p:cNvPr>
          <p:cNvSpPr/>
          <p:nvPr/>
        </p:nvSpPr>
        <p:spPr>
          <a:xfrm>
            <a:off x="1025997" y="2582017"/>
            <a:ext cx="11521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800" b="1" cap="all" dirty="0">
                <a:solidFill>
                  <a:schemeClr val="bg2"/>
                </a:solidFill>
              </a:rPr>
              <a:t>Корпоративная жизнь «</a:t>
            </a:r>
            <a:r>
              <a:rPr lang="ru-RU" sz="4800" b="1" cap="all" dirty="0" err="1">
                <a:solidFill>
                  <a:schemeClr val="bg2"/>
                </a:solidFill>
              </a:rPr>
              <a:t>Сибагро</a:t>
            </a:r>
            <a:r>
              <a:rPr lang="ru-RU" sz="4800" b="1" cap="all" dirty="0">
                <a:solidFill>
                  <a:schemeClr val="bg2"/>
                </a:solidFill>
              </a:rPr>
              <a:t>»</a:t>
            </a:r>
          </a:p>
        </p:txBody>
      </p:sp>
      <p:sp>
        <p:nvSpPr>
          <p:cNvPr id="3" name="Шестиугольник 2"/>
          <p:cNvSpPr/>
          <p:nvPr/>
        </p:nvSpPr>
        <p:spPr>
          <a:xfrm>
            <a:off x="14941711" y="6884349"/>
            <a:ext cx="5220000" cy="5040000"/>
          </a:xfrm>
          <a:prstGeom prst="hexagon">
            <a:avLst/>
          </a:prstGeom>
          <a:blipFill dpi="0" rotWithShape="1">
            <a:blip r:embed="rId6"/>
            <a:srcRect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10746833" y="4251018"/>
            <a:ext cx="5220000" cy="5040000"/>
          </a:xfrm>
          <a:prstGeom prst="hexagon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19136589" y="4251018"/>
            <a:ext cx="5220000" cy="5040000"/>
          </a:xfrm>
          <a:prstGeom prst="hexagon">
            <a:avLst/>
          </a:prstGeom>
          <a:blipFill dpi="0" rotWithShape="1">
            <a:blip r:embed="rId8"/>
            <a:srcRect/>
            <a:tile tx="-666750" ty="0" sx="50000" sy="5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10746833" y="9542053"/>
            <a:ext cx="5220000" cy="5040000"/>
          </a:xfrm>
          <a:prstGeom prst="hexagon">
            <a:avLst/>
          </a:prstGeom>
          <a:blipFill dpi="0" rotWithShape="1">
            <a:blip r:embed="rId9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14916622" y="12166967"/>
            <a:ext cx="5220000" cy="5040000"/>
          </a:xfrm>
          <a:prstGeom prst="hexagon">
            <a:avLst/>
          </a:prstGeom>
          <a:blipFill dpi="0" rotWithShape="1">
            <a:blip r:embed="rId10"/>
            <a:srcRect/>
            <a:tile tx="0" ty="-69850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19142905" y="9533636"/>
            <a:ext cx="5220000" cy="5040000"/>
          </a:xfrm>
          <a:prstGeom prst="hexagon">
            <a:avLst/>
          </a:prstGeom>
          <a:blipFill dpi="0" rotWithShape="1">
            <a:blip r:embed="rId11"/>
            <a:srcRect/>
            <a:tile tx="-66040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6545962" y="6887334"/>
            <a:ext cx="5220000" cy="5040000"/>
          </a:xfrm>
          <a:prstGeom prst="hexagon">
            <a:avLst/>
          </a:prstGeom>
          <a:blipFill dpi="0" rotWithShape="1">
            <a:blip r:embed="rId12"/>
            <a:srcRect/>
            <a:tile tx="0" ty="0" sx="40000" sy="4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/>
        </p:nvSpPr>
        <p:spPr>
          <a:xfrm>
            <a:off x="6545962" y="12159966"/>
            <a:ext cx="5220000" cy="5040000"/>
          </a:xfrm>
          <a:prstGeom prst="hexagon">
            <a:avLst/>
          </a:prstGeom>
          <a:blipFill dpi="0" rotWithShape="1">
            <a:blip r:embed="rId1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351407" y="9523650"/>
            <a:ext cx="5220000" cy="5040000"/>
          </a:xfrm>
          <a:prstGeom prst="hexagon">
            <a:avLst/>
          </a:prstGeom>
          <a:blipFill dpi="0" rotWithShape="1">
            <a:blip r:embed="rId14"/>
            <a:srcRect/>
            <a:tile tx="1168400" ty="-171450" sx="60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-1846467" y="12159966"/>
            <a:ext cx="5220000" cy="5040000"/>
          </a:xfrm>
          <a:prstGeom prst="hexagon">
            <a:avLst/>
          </a:prstGeom>
          <a:blipFill dpi="0" rotWithShape="1">
            <a:blip r:embed="rId15"/>
            <a:srcRect/>
            <a:tile tx="-508000" ty="-469900" sx="60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3331467" y="1593314"/>
            <a:ext cx="5220000" cy="5040000"/>
          </a:xfrm>
          <a:prstGeom prst="hexagon">
            <a:avLst/>
          </a:prstGeom>
          <a:blipFill dpi="0" rotWithShape="1">
            <a:blip r:embed="rId16"/>
            <a:srcRect/>
            <a:tile tx="0" ty="0" sx="60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>
            <a:off x="23363008" y="12296254"/>
            <a:ext cx="5220000" cy="5040000"/>
          </a:xfrm>
          <a:prstGeom prst="hexagon">
            <a:avLst/>
          </a:prstGeom>
          <a:blipFill dpi="0" rotWithShape="1">
            <a:blip r:embed="rId17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/>
          <a:srcRect t="57576"/>
          <a:stretch/>
        </p:blipFill>
        <p:spPr>
          <a:xfrm>
            <a:off x="19131864" y="1890242"/>
            <a:ext cx="5224725" cy="2138950"/>
          </a:xfrm>
          <a:prstGeom prst="rect">
            <a:avLst/>
          </a:prstGeom>
        </p:spPr>
      </p:pic>
      <p:sp>
        <p:nvSpPr>
          <p:cNvPr id="29" name="Шестиугольник 28"/>
          <p:cNvSpPr/>
          <p:nvPr/>
        </p:nvSpPr>
        <p:spPr>
          <a:xfrm>
            <a:off x="23363008" y="6880283"/>
            <a:ext cx="5220000" cy="5040000"/>
          </a:xfrm>
          <a:prstGeom prst="hexagon">
            <a:avLst/>
          </a:prstGeom>
          <a:blipFill dpi="0" rotWithShape="1">
            <a:blip r:embed="rId19"/>
            <a:srcRect/>
            <a:tile tx="-1714500" ty="-6286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/>
          <a:srcRect t="5885"/>
          <a:stretch/>
        </p:blipFill>
        <p:spPr>
          <a:xfrm>
            <a:off x="14943879" y="1890242"/>
            <a:ext cx="5218628" cy="47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98005" y="5778674"/>
            <a:ext cx="11737304" cy="42484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     </a:t>
            </a:r>
            <a:r>
              <a:rPr lang="ru-RU" sz="3600" dirty="0" smtClean="0"/>
              <a:t>Тел</a:t>
            </a:r>
            <a:r>
              <a:rPr lang="ru-RU" sz="3600" dirty="0"/>
              <a:t>: </a:t>
            </a:r>
            <a:r>
              <a:rPr lang="ru-RU" sz="3600" dirty="0" smtClean="0"/>
              <a:t>+7 (3822) 900-099</a:t>
            </a:r>
            <a:r>
              <a:rPr lang="ru-RU" sz="3600" dirty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</a:t>
            </a:r>
            <a:r>
              <a:rPr lang="ru-RU" sz="3600" dirty="0" err="1" smtClean="0"/>
              <a:t>вн</a:t>
            </a:r>
            <a:r>
              <a:rPr lang="ru-RU" sz="3600" dirty="0" smtClean="0"/>
              <a:t>.: 5757, 5123, 5758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3600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115230" y="2824855"/>
            <a:ext cx="11839500" cy="22418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2176638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3A49AC-8C5A-4694-AFF6-0D9AA0603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3540" y="6865977"/>
            <a:ext cx="802800" cy="8028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731C73D3-05BB-45E3-AA2C-FE507ADD01A2}"/>
              </a:ext>
            </a:extLst>
          </p:cNvPr>
          <p:cNvGrpSpPr/>
          <p:nvPr/>
        </p:nvGrpSpPr>
        <p:grpSpPr>
          <a:xfrm>
            <a:off x="1007297" y="10431980"/>
            <a:ext cx="10657184" cy="1087489"/>
            <a:chOff x="8586837" y="12033626"/>
            <a:chExt cx="8014545" cy="1087489"/>
          </a:xfrm>
        </p:grpSpPr>
        <p:sp>
          <p:nvSpPr>
            <p:cNvPr id="13" name="Rectangle 3">
              <a:extLst>
                <a:ext uri="{FF2B5EF4-FFF2-40B4-BE49-F238E27FC236}">
                  <a16:creationId xmlns="" xmlns:a16="http://schemas.microsoft.com/office/drawing/2014/main" id="{4BAB7DF0-5636-467C-9CBB-D3B491E6D9F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810973" y="12033626"/>
              <a:ext cx="6790409" cy="10874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ru-RU" sz="48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31ED6F7B-5BBE-4576-A0EF-A8838555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586837" y="12033626"/>
              <a:ext cx="703980" cy="801832"/>
            </a:xfrm>
            <a:prstGeom prst="rect">
              <a:avLst/>
            </a:prstGeom>
          </p:spPr>
        </p:pic>
      </p:grp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4BAB7DF0-5636-467C-9CBB-D3B491E6D9F6}"/>
              </a:ext>
            </a:extLst>
          </p:cNvPr>
          <p:cNvSpPr txBox="1">
            <a:spLocks noChangeArrowheads="1"/>
          </p:cNvSpPr>
          <p:nvPr/>
        </p:nvSpPr>
        <p:spPr>
          <a:xfrm>
            <a:off x="1115230" y="4660690"/>
            <a:ext cx="10568590" cy="141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КОРПОРАТИВНЫЙ ЦЕНТР ОБУЧЕНИЯ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4BAB7DF0-5636-467C-9CBB-D3B491E6D9F6}"/>
              </a:ext>
            </a:extLst>
          </p:cNvPr>
          <p:cNvSpPr txBox="1">
            <a:spLocks noChangeArrowheads="1"/>
          </p:cNvSpPr>
          <p:nvPr/>
        </p:nvSpPr>
        <p:spPr>
          <a:xfrm>
            <a:off x="2898205" y="8756507"/>
            <a:ext cx="10657184" cy="141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245" y="9091042"/>
            <a:ext cx="3776735" cy="37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5c8a3dbb9fbc95b1765e38eef757d5c2"/>
</p:tagLst>
</file>

<file path=ppt/theme/theme1.xml><?xml version="1.0" encoding="utf-8"?>
<a:theme xmlns:a="http://schemas.openxmlformats.org/drawingml/2006/main" name="Титульные и разделы">
  <a:themeElements>
    <a:clrScheme name="Sibagro">
      <a:dk1>
        <a:sysClr val="windowText" lastClr="000000"/>
      </a:dk1>
      <a:lt1>
        <a:sysClr val="window" lastClr="FFFFFF"/>
      </a:lt1>
      <a:dk2>
        <a:srgbClr val="F5503C"/>
      </a:dk2>
      <a:lt2>
        <a:srgbClr val="004637"/>
      </a:lt2>
      <a:accent1>
        <a:srgbClr val="F5503C"/>
      </a:accent1>
      <a:accent2>
        <a:srgbClr val="004637"/>
      </a:accent2>
      <a:accent3>
        <a:srgbClr val="959BA1"/>
      </a:accent3>
      <a:accent4>
        <a:srgbClr val="C6CAD0"/>
      </a:accent4>
      <a:accent5>
        <a:srgbClr val="F5503C"/>
      </a:accent5>
      <a:accent6>
        <a:srgbClr val="004637"/>
      </a:accent6>
      <a:hlink>
        <a:srgbClr val="0000FF"/>
      </a:hlink>
      <a:folHlink>
        <a:srgbClr val="800080"/>
      </a:folHlink>
    </a:clrScheme>
    <a:fontScheme name="Sibag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полнители">
  <a:themeElements>
    <a:clrScheme name="Sibagro">
      <a:dk1>
        <a:sysClr val="windowText" lastClr="000000"/>
      </a:dk1>
      <a:lt1>
        <a:sysClr val="window" lastClr="FFFFFF"/>
      </a:lt1>
      <a:dk2>
        <a:srgbClr val="F5503C"/>
      </a:dk2>
      <a:lt2>
        <a:srgbClr val="004637"/>
      </a:lt2>
      <a:accent1>
        <a:srgbClr val="F5503C"/>
      </a:accent1>
      <a:accent2>
        <a:srgbClr val="004637"/>
      </a:accent2>
      <a:accent3>
        <a:srgbClr val="959BA1"/>
      </a:accent3>
      <a:accent4>
        <a:srgbClr val="C6CAD0"/>
      </a:accent4>
      <a:accent5>
        <a:srgbClr val="F5503C"/>
      </a:accent5>
      <a:accent6>
        <a:srgbClr val="004637"/>
      </a:accent6>
      <a:hlink>
        <a:srgbClr val="0000FF"/>
      </a:hlink>
      <a:folHlink>
        <a:srgbClr val="800080"/>
      </a:folHlink>
    </a:clrScheme>
    <a:fontScheme name="Sibag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итульные Сибирская аграрная группа">
  <a:themeElements>
    <a:clrScheme name="Sibagro">
      <a:dk1>
        <a:sysClr val="windowText" lastClr="000000"/>
      </a:dk1>
      <a:lt1>
        <a:sysClr val="window" lastClr="FFFFFF"/>
      </a:lt1>
      <a:dk2>
        <a:srgbClr val="F5503C"/>
      </a:dk2>
      <a:lt2>
        <a:srgbClr val="004637"/>
      </a:lt2>
      <a:accent1>
        <a:srgbClr val="F5503C"/>
      </a:accent1>
      <a:accent2>
        <a:srgbClr val="004637"/>
      </a:accent2>
      <a:accent3>
        <a:srgbClr val="959BA1"/>
      </a:accent3>
      <a:accent4>
        <a:srgbClr val="C6CAD0"/>
      </a:accent4>
      <a:accent5>
        <a:srgbClr val="F5503C"/>
      </a:accent5>
      <a:accent6>
        <a:srgbClr val="004637"/>
      </a:accent6>
      <a:hlink>
        <a:srgbClr val="0000FF"/>
      </a:hlink>
      <a:folHlink>
        <a:srgbClr val="800080"/>
      </a:folHlink>
    </a:clrScheme>
    <a:fontScheme name="Sibag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19483</TotalTime>
  <Words>749</Words>
  <Application>Microsoft Office PowerPoint</Application>
  <PresentationFormat>Произвольный</PresentationFormat>
  <Paragraphs>127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Титульные и разделы</vt:lpstr>
      <vt:lpstr>Наполнители</vt:lpstr>
      <vt:lpstr>Титульные Сибирская аграрная группа</vt:lpstr>
      <vt:lpstr>Добро пожаловать в СИБАГРО! </vt:lpstr>
      <vt:lpstr>Презентация PowerPoint</vt:lpstr>
      <vt:lpstr>Направления деятельности холдинга</vt:lpstr>
      <vt:lpstr>Презентация PowerPoint</vt:lpstr>
      <vt:lpstr>Презентация PowerPoint</vt:lpstr>
      <vt:lpstr>Презентация PowerPoint</vt:lpstr>
      <vt:lpstr>Возможности и перспективы в Компании Сибагро  молодых специалистов</vt:lpstr>
      <vt:lpstr>Презентация PowerPoint</vt:lpstr>
      <vt:lpstr>               Тел: +7 (3822) 900-099              вн.: 5757, 5123, 5758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Дубовский Дмитрий</dc:creator>
  <cp:lastModifiedBy>Мисютина Ольга Владимировна</cp:lastModifiedBy>
  <cp:revision>486</cp:revision>
  <cp:lastPrinted>2021-05-19T07:48:15Z</cp:lastPrinted>
  <dcterms:created xsi:type="dcterms:W3CDTF">2020-06-02T07:46:22Z</dcterms:created>
  <dcterms:modified xsi:type="dcterms:W3CDTF">2024-04-09T11:16:18Z</dcterms:modified>
</cp:coreProperties>
</file>