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4" r:id="rId2"/>
    <p:sldId id="300" r:id="rId3"/>
    <p:sldId id="258" r:id="rId4"/>
    <p:sldId id="305" r:id="rId5"/>
    <p:sldId id="261" r:id="rId6"/>
    <p:sldId id="267" r:id="rId7"/>
    <p:sldId id="259" r:id="rId8"/>
    <p:sldId id="270" r:id="rId9"/>
    <p:sldId id="263" r:id="rId10"/>
    <p:sldId id="269" r:id="rId11"/>
    <p:sldId id="273" r:id="rId12"/>
    <p:sldId id="285" r:id="rId13"/>
    <p:sldId id="306" r:id="rId14"/>
    <p:sldId id="290" r:id="rId15"/>
    <p:sldId id="302" r:id="rId16"/>
    <p:sldId id="287" r:id="rId17"/>
    <p:sldId id="299" r:id="rId18"/>
    <p:sldId id="298" r:id="rId19"/>
    <p:sldId id="301" r:id="rId20"/>
  </p:sldIdLst>
  <p:sldSz cx="18288000" cy="10287000"/>
  <p:notesSz cx="6858000" cy="9144000"/>
  <p:embeddedFontLst>
    <p:embeddedFont>
      <p:font typeface="Montserrat Semi-Bold" panose="020B0604020202020204" charset="-52"/>
      <p:regular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 Semi-Bold Bold" panose="020B0604020202020204" charset="-52"/>
      <p:regular r:id="rId30"/>
    </p:embeddedFont>
    <p:embeddedFont>
      <p:font typeface="Montserrat Bold" panose="020B0604020202020204" charset="-5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4FF"/>
    <a:srgbClr val="7C2AE8"/>
    <a:srgbClr val="F9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22" autoAdjust="0"/>
  </p:normalViewPr>
  <p:slideViewPr>
    <p:cSldViewPr>
      <p:cViewPr>
        <p:scale>
          <a:sx n="77" d="100"/>
          <a:sy n="77" d="100"/>
        </p:scale>
        <p:origin x="-3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3.jpeg"/><Relationship Id="rId5" Type="http://schemas.openxmlformats.org/officeDocument/2006/relationships/image" Target="../media/image3.png"/><Relationship Id="rId10" Type="http://schemas.openxmlformats.org/officeDocument/2006/relationships/image" Target="../media/image42.jpeg"/><Relationship Id="rId4" Type="http://schemas.openxmlformats.org/officeDocument/2006/relationships/image" Target="../media/image4.sv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8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hyperlink" Target="https://tomsk.hh.ru/vacancy/78920575?from=vacancy_search_lis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tomsk.hh.ru/vacancy/78920575?from=vacancy_search_lis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7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CE378968-F637-41A8-A7FD-EB5BD0AD9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074" y="47794"/>
            <a:ext cx="3602368" cy="360236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108454" cy="107354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7666" y="3688654"/>
            <a:ext cx="14492228" cy="34654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217572" y="2105291"/>
            <a:ext cx="14306018" cy="143060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b="19247"/>
          <a:stretch>
            <a:fillRect/>
          </a:stretch>
        </p:blipFill>
        <p:spPr>
          <a:xfrm>
            <a:off x="2422712" y="3395785"/>
            <a:ext cx="11217088" cy="24262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53170" y="5977462"/>
            <a:ext cx="8860387" cy="791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30"/>
              </a:lnSpc>
            </a:pPr>
            <a:r>
              <a:rPr lang="ru-RU" sz="2307" dirty="0">
                <a:solidFill>
                  <a:srgbClr val="FFFFFF"/>
                </a:solidFill>
                <a:latin typeface="Montserrat"/>
              </a:rPr>
              <a:t>КОМПАНИЯ, ЗАНИМАЮЩАЯ ЛИДИРУЮЩУЮ ПОЗИЦИЮ НА </a:t>
            </a:r>
            <a:r>
              <a:rPr lang="en-US" sz="2307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ru-RU" sz="2307" dirty="0">
                <a:solidFill>
                  <a:srgbClr val="FFFFFF"/>
                </a:solidFill>
                <a:latin typeface="Montserrat"/>
              </a:rPr>
              <a:t>РОССИЙСКИХ МАРКЕТПЛЕЙСАХ</a:t>
            </a:r>
            <a:endParaRPr lang="en-US" sz="2307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6242" y="449569"/>
            <a:ext cx="7772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dirty="0">
                <a:solidFill>
                  <a:srgbClr val="FFFFFF"/>
                </a:solidFill>
                <a:latin typeface="Montserrat Semi-Bold"/>
              </a:rPr>
              <a:t>РУКОВОДИТЕЛЬ </a:t>
            </a:r>
            <a:r>
              <a:rPr lang="en-US" sz="3600" dirty="0">
                <a:solidFill>
                  <a:srgbClr val="FFFFFF"/>
                </a:solidFill>
                <a:latin typeface="Montserrat Semi-Bold"/>
              </a:rPr>
              <a:t>HR</a:t>
            </a:r>
            <a:r>
              <a:rPr lang="ru-RU" sz="3600" dirty="0">
                <a:solidFill>
                  <a:srgbClr val="FFFFFF"/>
                </a:solidFill>
                <a:latin typeface="Montserrat Semi-Bold"/>
              </a:rPr>
              <a:t>-ОТДЕЛА: </a:t>
            </a:r>
          </a:p>
          <a:p>
            <a:r>
              <a:rPr lang="ru-RU" sz="3600" dirty="0">
                <a:solidFill>
                  <a:srgbClr val="FFFFFF"/>
                </a:solidFill>
                <a:latin typeface="Montserrat Semi-Bold"/>
              </a:rPr>
              <a:t>ВЕРШИНИН ИВАН</a:t>
            </a:r>
            <a:endParaRPr lang="en-US" sz="3600" dirty="0">
              <a:solidFill>
                <a:srgbClr val="FFFFFF"/>
              </a:solidFill>
              <a:latin typeface="Montserrat Semi-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E1CF6A-F517-4BC6-9675-591A7B1544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26670" r="-3890" b="18224"/>
          <a:stretch/>
        </p:blipFill>
        <p:spPr>
          <a:xfrm>
            <a:off x="11745978" y="720322"/>
            <a:ext cx="9469912" cy="100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82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5524" b="37684"/>
          <a:stretch/>
        </p:blipFill>
        <p:spPr>
          <a:xfrm>
            <a:off x="9144001" y="2635925"/>
            <a:ext cx="9144000" cy="76510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r="11877" b="4609"/>
          <a:stretch/>
        </p:blipFill>
        <p:spPr>
          <a:xfrm>
            <a:off x="10088603" y="691671"/>
            <a:ext cx="8199397" cy="95953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1782" y="2997291"/>
            <a:ext cx="1153401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dirty="0">
                <a:solidFill>
                  <a:srgbClr val="000000"/>
                </a:solidFill>
                <a:latin typeface="Montserrat Semi-Bold Bold"/>
              </a:rPr>
              <a:t>100 НОВЫХ ТОВАРОВ</a:t>
            </a:r>
          </a:p>
          <a:p>
            <a:r>
              <a:rPr lang="ru-RU" sz="6000" dirty="0">
                <a:solidFill>
                  <a:srgbClr val="000000"/>
                </a:solidFill>
                <a:latin typeface="Montserrat Semi-Bold Bold"/>
              </a:rPr>
              <a:t>ЕЖЕМЕСЯЧНО  </a:t>
            </a:r>
            <a:endParaRPr lang="en-US" sz="60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3967" y="4915836"/>
            <a:ext cx="8099453" cy="211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24"/>
              </a:lnSpc>
            </a:pPr>
            <a:r>
              <a:rPr lang="ru-RU" sz="3017" b="1" dirty="0">
                <a:solidFill>
                  <a:srgbClr val="38B6FF"/>
                </a:solidFill>
                <a:latin typeface="Montserrat Semi-Bold"/>
              </a:rPr>
              <a:t>Каждый месяц мы расширяем ассортимент наших товаров и </a:t>
            </a:r>
          </a:p>
          <a:p>
            <a:pPr>
              <a:lnSpc>
                <a:spcPts val="4224"/>
              </a:lnSpc>
            </a:pPr>
            <a:r>
              <a:rPr lang="ru-RU" sz="3017" b="1" dirty="0">
                <a:solidFill>
                  <a:srgbClr val="38B6FF"/>
                </a:solidFill>
                <a:latin typeface="Montserrat Semi-Bold"/>
              </a:rPr>
              <a:t>закупаем более 100 новых</a:t>
            </a:r>
          </a:p>
          <a:p>
            <a:pPr>
              <a:lnSpc>
                <a:spcPts val="4224"/>
              </a:lnSpc>
            </a:pPr>
            <a:r>
              <a:rPr lang="en-US" sz="3017" b="1" dirty="0">
                <a:solidFill>
                  <a:srgbClr val="38B6FF"/>
                </a:solidFill>
                <a:latin typeface="Montserrat Semi-Bold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9418"/>
          <a:stretch/>
        </p:blipFill>
        <p:spPr>
          <a:xfrm>
            <a:off x="6577606" y="-34049"/>
            <a:ext cx="2566394" cy="12981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9893" b="50000"/>
          <a:stretch/>
        </p:blipFill>
        <p:spPr>
          <a:xfrm>
            <a:off x="0" y="9003803"/>
            <a:ext cx="1787082" cy="1283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28836" y="691670"/>
            <a:ext cx="558246" cy="5582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8286" y="8495707"/>
            <a:ext cx="558246" cy="55824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27112685-0D52-4EDB-9092-7A2862D47B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77" b="3070"/>
          <a:stretch>
            <a:fillRect/>
          </a:stretch>
        </p:blipFill>
        <p:spPr>
          <a:xfrm>
            <a:off x="10909764" y="1264079"/>
            <a:ext cx="3605586" cy="7145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79371" y="-114300"/>
            <a:ext cx="19288616" cy="108366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858000" y="4533900"/>
            <a:ext cx="15162085" cy="421678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90600" y="850025"/>
            <a:ext cx="17812474" cy="111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22"/>
              </a:lnSpc>
            </a:pPr>
            <a:r>
              <a:rPr lang="en-US" sz="8422" dirty="0">
                <a:solidFill>
                  <a:srgbClr val="FFFFFF"/>
                </a:solidFill>
                <a:latin typeface="Montserrat Semi-Bold Bold"/>
              </a:rPr>
              <a:t>КАКИЕ ОТДЕЛЫ ЕСТЬ?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4AEBD4C-E24D-423A-9B36-4589E8DA54FB}"/>
              </a:ext>
            </a:extLst>
          </p:cNvPr>
          <p:cNvSpPr/>
          <p:nvPr/>
        </p:nvSpPr>
        <p:spPr>
          <a:xfrm>
            <a:off x="8686800" y="2929014"/>
            <a:ext cx="76200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Отдел по работе с </a:t>
            </a:r>
            <a:r>
              <a:rPr lang="ru-RU" sz="4400" b="1" dirty="0" err="1">
                <a:solidFill>
                  <a:schemeClr val="bg1"/>
                </a:solidFill>
                <a:latin typeface="Montserrat" panose="020B0604020202020204" charset="-52"/>
              </a:rPr>
              <a:t>маркетплейсами</a:t>
            </a:r>
            <a:endParaRPr lang="ru-RU" sz="4400" b="1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Сервисный отдел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Отдел логистики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Склад в Москве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О</a:t>
            </a:r>
            <a:r>
              <a:rPr lang="en-US" sz="4400" b="1" dirty="0" err="1">
                <a:solidFill>
                  <a:schemeClr val="bg1"/>
                </a:solidFill>
                <a:latin typeface="Montserrat" panose="020B0604020202020204" charset="-52"/>
              </a:rPr>
              <a:t>тдел</a:t>
            </a:r>
            <a:r>
              <a:rPr lang="en-US" sz="4400" b="1" dirty="0">
                <a:solidFill>
                  <a:schemeClr val="bg1"/>
                </a:solidFill>
                <a:latin typeface="Montserrat" panose="020B0604020202020204" charset="-52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Montserrat" panose="020B0604020202020204" charset="-52"/>
              </a:rPr>
              <a:t>закупок</a:t>
            </a:r>
            <a:endParaRPr lang="ru-RU" sz="4400" b="1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Бухгалтерия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Montserrat" panose="020B0604020202020204" charset="-52"/>
              </a:rPr>
              <a:t>HR-</a:t>
            </a: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отдел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Montserrat" panose="020B0604020202020204" charset="-52"/>
              </a:rPr>
              <a:t>IT-</a:t>
            </a:r>
            <a:r>
              <a:rPr lang="ru-RU" sz="4400" b="1" dirty="0">
                <a:solidFill>
                  <a:schemeClr val="bg1"/>
                </a:solidFill>
                <a:latin typeface="Montserrat" panose="020B0604020202020204" charset="-52"/>
              </a:rPr>
              <a:t>отдел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4400" b="1" dirty="0">
              <a:solidFill>
                <a:schemeClr val="bg1"/>
              </a:solidFill>
              <a:latin typeface="Montserrat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4400" b="1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483" r="6841" b="281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126"/>
          <a:stretch/>
        </p:blipFill>
        <p:spPr>
          <a:xfrm>
            <a:off x="1" y="0"/>
            <a:ext cx="18288000" cy="106060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7138" y="3796963"/>
            <a:ext cx="15575008" cy="34654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77255" y="4283746"/>
            <a:ext cx="14434774" cy="329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0"/>
              </a:lnSpc>
            </a:pPr>
            <a:r>
              <a:rPr lang="en-US" sz="6250" dirty="0">
                <a:solidFill>
                  <a:srgbClr val="FFFFFF"/>
                </a:solidFill>
                <a:latin typeface="Montserrat Semi-Bold"/>
              </a:rPr>
              <a:t> КОРПОРАТИВНАЯ КУЛЬТУРА КОМПАНИИ</a:t>
            </a:r>
          </a:p>
          <a:p>
            <a:pPr algn="ctr">
              <a:lnSpc>
                <a:spcPts val="8750"/>
              </a:lnSpc>
            </a:pPr>
            <a:endParaRPr lang="en-US" sz="6250" dirty="0">
              <a:solidFill>
                <a:srgbClr val="FFFFFF"/>
              </a:solidFill>
              <a:latin typeface="Montserrat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717645" y="721280"/>
            <a:ext cx="12008205" cy="1974782"/>
            <a:chOff x="0" y="0"/>
            <a:chExt cx="3162655" cy="5201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2655" cy="520107"/>
            </a:xfrm>
            <a:custGeom>
              <a:avLst/>
              <a:gdLst/>
              <a:ahLst/>
              <a:cxnLst/>
              <a:rect l="l" t="t" r="r" b="b"/>
              <a:pathLst>
                <a:path w="3162655" h="520107">
                  <a:moveTo>
                    <a:pt x="32881" y="0"/>
                  </a:moveTo>
                  <a:lnTo>
                    <a:pt x="3129774" y="0"/>
                  </a:lnTo>
                  <a:cubicBezTo>
                    <a:pt x="3147934" y="0"/>
                    <a:pt x="3162655" y="14721"/>
                    <a:pt x="3162655" y="32881"/>
                  </a:cubicBezTo>
                  <a:lnTo>
                    <a:pt x="3162655" y="487227"/>
                  </a:lnTo>
                  <a:cubicBezTo>
                    <a:pt x="3162655" y="505386"/>
                    <a:pt x="3147934" y="520107"/>
                    <a:pt x="3129774" y="520107"/>
                  </a:cubicBezTo>
                  <a:lnTo>
                    <a:pt x="32881" y="520107"/>
                  </a:lnTo>
                  <a:cubicBezTo>
                    <a:pt x="14721" y="520107"/>
                    <a:pt x="0" y="505386"/>
                    <a:pt x="0" y="487227"/>
                  </a:cubicBezTo>
                  <a:lnTo>
                    <a:pt x="0" y="32881"/>
                  </a:lnTo>
                  <a:cubicBezTo>
                    <a:pt x="0" y="14721"/>
                    <a:pt x="14721" y="0"/>
                    <a:pt x="32881" y="0"/>
                  </a:cubicBezTo>
                  <a:close/>
                </a:path>
              </a:pathLst>
            </a:custGeom>
            <a:solidFill>
              <a:srgbClr val="7C2AE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372193"/>
            <a:ext cx="911354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3"/>
              </a:lnSpc>
            </a:pPr>
            <a:r>
              <a:rPr lang="ru-RU" sz="5400" spc="140" dirty="0">
                <a:solidFill>
                  <a:srgbClr val="FFFFFF"/>
                </a:solidFill>
                <a:latin typeface="Montserrat Semi-Bold"/>
              </a:rPr>
              <a:t>БЕЗ ЧЕГО МЫ НЕ МЫ?</a:t>
            </a:r>
            <a:endParaRPr lang="en-US" sz="5400" spc="140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823221" y="6737555"/>
            <a:ext cx="5411031" cy="123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Montserrat Semi-Bold Bold"/>
              </a:rPr>
              <a:t>Развитие</a:t>
            </a:r>
            <a:r>
              <a:rPr lang="en-US" sz="3600" dirty="0">
                <a:solidFill>
                  <a:srgbClr val="000000"/>
                </a:solidFill>
                <a:latin typeface="Montserrat Semi-Bold Bold"/>
              </a:rPr>
              <a:t> </a:t>
            </a:r>
            <a:endParaRPr lang="ru-RU" sz="3600" dirty="0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Montserrat Semi-Bold Bold"/>
              </a:rPr>
              <a:t>команды</a:t>
            </a:r>
            <a:endParaRPr lang="en-US" sz="36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883422" y="5143500"/>
            <a:ext cx="4556877" cy="1124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55" dirty="0" err="1">
                <a:solidFill>
                  <a:srgbClr val="000000"/>
                </a:solidFill>
                <a:latin typeface="Montserrat Semi-Bold Bold"/>
              </a:rPr>
              <a:t>Новые</a:t>
            </a:r>
            <a:endParaRPr lang="ru-RU" sz="3655" dirty="0">
              <a:solidFill>
                <a:srgbClr val="000000"/>
              </a:solidFill>
              <a:latin typeface="Montserrat Semi-Bold Bold"/>
            </a:endParaRPr>
          </a:p>
          <a:p>
            <a:pPr algn="ctr"/>
            <a:r>
              <a:rPr lang="en-US" sz="3655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3655" dirty="0" err="1">
                <a:solidFill>
                  <a:srgbClr val="000000"/>
                </a:solidFill>
                <a:latin typeface="Montserrat Semi-Bold Bold"/>
              </a:rPr>
              <a:t>горизонты</a:t>
            </a:r>
            <a:endParaRPr lang="en-US" sz="3655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76565" y="8712766"/>
            <a:ext cx="502832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Montserrat Semi-Bold Bold"/>
              </a:rPr>
              <a:t>Карьерный</a:t>
            </a:r>
            <a:r>
              <a:rPr lang="en-US" sz="3600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Semi-Bold Bold"/>
              </a:rPr>
              <a:t>рост</a:t>
            </a:r>
            <a:endParaRPr lang="en-US" sz="36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07365" y="9019471"/>
            <a:ext cx="516638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Montserrat Semi-Bold Bold"/>
              </a:rPr>
              <a:t>Забота</a:t>
            </a:r>
            <a:r>
              <a:rPr lang="en-US" sz="3600" dirty="0">
                <a:solidFill>
                  <a:srgbClr val="000000"/>
                </a:solidFill>
                <a:latin typeface="Montserrat Semi-Bold Bold"/>
              </a:rPr>
              <a:t> о </a:t>
            </a:r>
            <a:r>
              <a:rPr lang="en-US" sz="3600" dirty="0" err="1">
                <a:solidFill>
                  <a:srgbClr val="000000"/>
                </a:solidFill>
                <a:latin typeface="Montserrat Semi-Bold Bold"/>
              </a:rPr>
              <a:t>каждом</a:t>
            </a:r>
            <a:endParaRPr lang="en-US" sz="3600" dirty="0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028414-EC24-436B-98D1-C2D334197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422" y="308316"/>
            <a:ext cx="4378316" cy="437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6C6DD1-6723-43BD-AFAB-64436A6F4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62" y="4615215"/>
            <a:ext cx="4014895" cy="401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E036129-680F-494F-8027-D7AE92D6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5" y="2966802"/>
            <a:ext cx="3618415" cy="361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343C5A2-BBFD-4040-93B7-6EEA96AEF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65" y="4142493"/>
            <a:ext cx="4613379" cy="461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21051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xmlns="" id="{C66E3D1E-6C44-4947-8A62-99EB9F507940}"/>
              </a:ext>
            </a:extLst>
          </p:cNvPr>
          <p:cNvGrpSpPr/>
          <p:nvPr/>
        </p:nvGrpSpPr>
        <p:grpSpPr>
          <a:xfrm>
            <a:off x="601046" y="948559"/>
            <a:ext cx="11125200" cy="1958004"/>
            <a:chOff x="0" y="0"/>
            <a:chExt cx="1093208" cy="14891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3549148E-A3A9-42ED-AB9C-841C1EFC6165}"/>
                </a:ext>
              </a:extLst>
            </p:cNvPr>
            <p:cNvSpPr/>
            <p:nvPr/>
          </p:nvSpPr>
          <p:spPr>
            <a:xfrm>
              <a:off x="0" y="0"/>
              <a:ext cx="1093208" cy="148917"/>
            </a:xfrm>
            <a:custGeom>
              <a:avLst/>
              <a:gdLst/>
              <a:ahLst/>
              <a:cxnLst/>
              <a:rect l="l" t="t" r="r" b="b"/>
              <a:pathLst>
                <a:path w="1093208" h="148917">
                  <a:moveTo>
                    <a:pt x="74459" y="0"/>
                  </a:moveTo>
                  <a:lnTo>
                    <a:pt x="1018749" y="0"/>
                  </a:lnTo>
                  <a:cubicBezTo>
                    <a:pt x="1059872" y="0"/>
                    <a:pt x="1093208" y="33336"/>
                    <a:pt x="1093208" y="74459"/>
                  </a:cubicBezTo>
                  <a:lnTo>
                    <a:pt x="1093208" y="74459"/>
                  </a:lnTo>
                  <a:cubicBezTo>
                    <a:pt x="1093208" y="115581"/>
                    <a:pt x="1059872" y="148917"/>
                    <a:pt x="1018749" y="148917"/>
                  </a:cubicBezTo>
                  <a:lnTo>
                    <a:pt x="74459" y="148917"/>
                  </a:lnTo>
                  <a:cubicBezTo>
                    <a:pt x="33336" y="148917"/>
                    <a:pt x="0" y="115581"/>
                    <a:pt x="0" y="74459"/>
                  </a:cubicBezTo>
                  <a:lnTo>
                    <a:pt x="0" y="74459"/>
                  </a:lnTo>
                  <a:cubicBezTo>
                    <a:pt x="0" y="33336"/>
                    <a:pt x="33336" y="0"/>
                    <a:pt x="74459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xmlns="" id="{8D80B828-D477-4F01-B920-7A5374A35709}"/>
                </a:ext>
              </a:extLst>
            </p:cNvPr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4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68260" y="1908589"/>
            <a:ext cx="8503467" cy="926808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5416280"/>
            <a:ext cx="4150774" cy="565420"/>
            <a:chOff x="0" y="0"/>
            <a:chExt cx="1093208" cy="148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3208" cy="148917"/>
            </a:xfrm>
            <a:custGeom>
              <a:avLst/>
              <a:gdLst/>
              <a:ahLst/>
              <a:cxnLst/>
              <a:rect l="l" t="t" r="r" b="b"/>
              <a:pathLst>
                <a:path w="1093208" h="148917">
                  <a:moveTo>
                    <a:pt x="74459" y="0"/>
                  </a:moveTo>
                  <a:lnTo>
                    <a:pt x="1018749" y="0"/>
                  </a:lnTo>
                  <a:cubicBezTo>
                    <a:pt x="1059872" y="0"/>
                    <a:pt x="1093208" y="33336"/>
                    <a:pt x="1093208" y="74459"/>
                  </a:cubicBezTo>
                  <a:lnTo>
                    <a:pt x="1093208" y="74459"/>
                  </a:lnTo>
                  <a:cubicBezTo>
                    <a:pt x="1093208" y="115581"/>
                    <a:pt x="1059872" y="148917"/>
                    <a:pt x="1018749" y="148917"/>
                  </a:cubicBezTo>
                  <a:lnTo>
                    <a:pt x="74459" y="148917"/>
                  </a:lnTo>
                  <a:cubicBezTo>
                    <a:pt x="33336" y="148917"/>
                    <a:pt x="0" y="115581"/>
                    <a:pt x="0" y="74459"/>
                  </a:cubicBezTo>
                  <a:lnTo>
                    <a:pt x="0" y="74459"/>
                  </a:lnTo>
                  <a:cubicBezTo>
                    <a:pt x="0" y="33336"/>
                    <a:pt x="33336" y="0"/>
                    <a:pt x="74459" y="0"/>
                  </a:cubicBezTo>
                  <a:close/>
                </a:path>
              </a:pathLst>
            </a:custGeom>
            <a:solidFill>
              <a:srgbClr val="6AD3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592008"/>
            <a:ext cx="9981574" cy="4589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Ароматный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кофе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и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чай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вкусные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завтраки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сладости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и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фрукты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Большая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обеденная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зона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Комфортное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пространство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для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отдыха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с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мягкими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диванами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Частично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оплачиваем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абонемент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в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тренажерный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зал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 Bold"/>
              </a:rPr>
              <a:t>ОБУЧЕНИЕ И РАЗВИТИЕ</a:t>
            </a:r>
          </a:p>
          <a:p>
            <a:pPr>
              <a:lnSpc>
                <a:spcPts val="3037"/>
              </a:lnSpc>
            </a:pPr>
            <a:endParaRPr lang="en-US" sz="2169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Тренинги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и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курсы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Частичная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компенсация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занятий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английским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языком</a:t>
            </a:r>
            <a:r>
              <a:rPr lang="ru-RU" sz="2169" dirty="0">
                <a:solidFill>
                  <a:srgbClr val="000000"/>
                </a:solidFill>
                <a:latin typeface="Montserrat Semi-Bold"/>
              </a:rPr>
              <a:t>, консультации у психолога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•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Проводим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бесплатные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мероприятия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: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мастер-классы</a:t>
            </a:r>
            <a:r>
              <a:rPr lang="en-US" sz="2169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2169" dirty="0" err="1">
                <a:solidFill>
                  <a:srgbClr val="000000"/>
                </a:solidFill>
                <a:latin typeface="Montserrat Semi-Bold"/>
              </a:rPr>
              <a:t>тренинги</a:t>
            </a:r>
            <a:endParaRPr lang="en-US" sz="2169" dirty="0">
              <a:solidFill>
                <a:srgbClr val="000000"/>
              </a:solidFill>
              <a:latin typeface="Montserrat Semi-Bold"/>
            </a:endParaRPr>
          </a:p>
          <a:p>
            <a:pPr>
              <a:lnSpc>
                <a:spcPts val="3037"/>
              </a:lnSpc>
            </a:pPr>
            <a:endParaRPr lang="en-US" sz="2169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285517"/>
            <a:ext cx="10339560" cy="235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3"/>
              </a:lnSpc>
            </a:pPr>
            <a:r>
              <a:rPr lang="en-US" sz="4831" spc="140" dirty="0">
                <a:solidFill>
                  <a:srgbClr val="000000"/>
                </a:solidFill>
                <a:latin typeface="Montserrat Semi-Bold"/>
              </a:rPr>
              <a:t>А ТАКЖЕ МЫ НЕ ЗАБЫВАЕМ О ПРИЯТНЫХ БОНУСАХ:</a:t>
            </a:r>
          </a:p>
          <a:p>
            <a:pPr>
              <a:lnSpc>
                <a:spcPts val="6233"/>
              </a:lnSpc>
            </a:pPr>
            <a:endParaRPr lang="en-US" sz="4831" spc="140" dirty="0">
              <a:solidFill>
                <a:srgbClr val="000000"/>
              </a:solidFill>
              <a:latin typeface="Montserrat Semi-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483" r="6841" b="281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126"/>
          <a:stretch/>
        </p:blipFill>
        <p:spPr>
          <a:xfrm>
            <a:off x="1" y="0"/>
            <a:ext cx="18288000" cy="106060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05400" y="452370"/>
            <a:ext cx="8686800" cy="17868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71700" y="389638"/>
            <a:ext cx="145542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50" dirty="0">
                <a:solidFill>
                  <a:srgbClr val="FFFFFF"/>
                </a:solidFill>
                <a:latin typeface="Montserrat Semi-Bold"/>
              </a:rPr>
              <a:t> КОРПОРАТИВН</a:t>
            </a:r>
            <a:r>
              <a:rPr lang="ru-RU" sz="6250" dirty="0">
                <a:solidFill>
                  <a:srgbClr val="FFFFFF"/>
                </a:solidFill>
                <a:latin typeface="Montserrat Semi-Bold"/>
              </a:rPr>
              <a:t>ЫЕ МЕРОПРИЯТИЯ</a:t>
            </a:r>
            <a:endParaRPr lang="en-US" sz="6250" dirty="0">
              <a:solidFill>
                <a:srgbClr val="FFFFFF"/>
              </a:solidFill>
              <a:latin typeface="Montserrat Semi-Bold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CE660D-BDB1-4596-92D5-69133B860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6" y="800100"/>
            <a:ext cx="325755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3A1494-6B5C-4554-8DB1-B9B43DCFC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942" y="2465019"/>
            <a:ext cx="4825944" cy="321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0181888-0AD5-4AC0-9450-D962A18D9F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" b="1633"/>
          <a:stretch/>
        </p:blipFill>
        <p:spPr>
          <a:xfrm>
            <a:off x="850295" y="5728773"/>
            <a:ext cx="3099935" cy="41058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1377B86-584B-4198-BC96-F531AB44E9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896">
            <a:off x="9167304" y="6188738"/>
            <a:ext cx="4848157" cy="36361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AA597BD-BD6F-4CC1-8E20-88DC9BA713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06">
            <a:off x="14815897" y="6057343"/>
            <a:ext cx="2702147" cy="40548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BFFDFEE-23E3-43C1-937B-5DAB3CCD7E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608">
            <a:off x="4750189" y="3212558"/>
            <a:ext cx="3574316" cy="5361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64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2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4559" t="12584" r="-1" b="9530"/>
          <a:stretch/>
        </p:blipFill>
        <p:spPr>
          <a:xfrm>
            <a:off x="-575970" y="-1"/>
            <a:ext cx="13207716" cy="10287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356437"/>
            <a:ext cx="19818703" cy="7170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83676" y="1759796"/>
            <a:ext cx="10720647" cy="6767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36438" y="473365"/>
            <a:ext cx="2576081" cy="25728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244212" y="2761612"/>
            <a:ext cx="8154869" cy="160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en-US" sz="4669" dirty="0">
                <a:solidFill>
                  <a:srgbClr val="000000"/>
                </a:solidFill>
                <a:latin typeface="Montserrat Semi-Bold Bold"/>
              </a:rPr>
              <a:t>КАКИ</a:t>
            </a:r>
            <a:r>
              <a:rPr lang="ru-RU" sz="4669" dirty="0">
                <a:solidFill>
                  <a:srgbClr val="000000"/>
                </a:solidFill>
                <a:latin typeface="Montserrat Semi-Bold Bold"/>
              </a:rPr>
              <a:t>Е ПЛАНЫ НА БУДУЩЕЕ</a:t>
            </a:r>
            <a:r>
              <a:rPr lang="en-US" sz="4669" dirty="0">
                <a:solidFill>
                  <a:srgbClr val="000000"/>
                </a:solidFill>
                <a:latin typeface="Montserrat Semi-Bold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13865" y="4420109"/>
            <a:ext cx="10096172" cy="265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0248" lvl="1" indent="-260124">
              <a:lnSpc>
                <a:spcPts val="3373"/>
              </a:lnSpc>
              <a:buFont typeface="Arial"/>
              <a:buChar char="•"/>
            </a:pPr>
            <a:endParaRPr lang="ru-RU" sz="3600" dirty="0">
              <a:solidFill>
                <a:srgbClr val="000000"/>
              </a:solidFill>
              <a:latin typeface="Montserrat"/>
            </a:endParaRPr>
          </a:p>
          <a:p>
            <a:pPr marL="520248" lvl="1" indent="-260124">
              <a:buFont typeface="Arial"/>
              <a:buChar char="•"/>
            </a:pPr>
            <a:r>
              <a:rPr lang="ru-RU" sz="3600" dirty="0">
                <a:solidFill>
                  <a:srgbClr val="000000"/>
                </a:solidFill>
                <a:latin typeface="Montserrat"/>
              </a:rPr>
              <a:t>Выйти на зарубежные </a:t>
            </a:r>
            <a:r>
              <a:rPr lang="ru-RU" sz="3600" dirty="0" err="1">
                <a:solidFill>
                  <a:srgbClr val="000000"/>
                </a:solidFill>
                <a:latin typeface="Montserrat"/>
              </a:rPr>
              <a:t>маркетплейсы</a:t>
            </a:r>
            <a:r>
              <a:rPr lang="ru-RU" sz="36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520248" lvl="1" indent="-260124">
              <a:buFont typeface="Arial"/>
              <a:buChar char="•"/>
            </a:pPr>
            <a:r>
              <a:rPr lang="ru-RU" sz="3600" dirty="0">
                <a:solidFill>
                  <a:srgbClr val="000000"/>
                </a:solidFill>
                <a:latin typeface="Montserrat"/>
              </a:rPr>
              <a:t>Сформировать отдел развития </a:t>
            </a:r>
          </a:p>
          <a:p>
            <a:pPr marL="520248" lvl="1" indent="-260124">
              <a:buFont typeface="Arial"/>
              <a:buChar char="•"/>
            </a:pPr>
            <a:r>
              <a:rPr lang="ru-RU" sz="3600" dirty="0">
                <a:solidFill>
                  <a:srgbClr val="000000"/>
                </a:solidFill>
                <a:latin typeface="Montserrat"/>
              </a:rPr>
              <a:t>Переехать в новый офис</a:t>
            </a:r>
          </a:p>
          <a:p>
            <a:pPr marL="520248" lvl="1" indent="-260124">
              <a:buFont typeface="Arial"/>
              <a:buChar char="•"/>
            </a:pPr>
            <a:r>
              <a:rPr lang="ru-RU" sz="3600" dirty="0">
                <a:solidFill>
                  <a:srgbClr val="000000"/>
                </a:solidFill>
                <a:latin typeface="Montserrat"/>
              </a:rPr>
              <a:t>Открыть офис в Китае </a:t>
            </a: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181600" y="5057047"/>
            <a:ext cx="7315200" cy="1729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181600" y="6743700"/>
            <a:ext cx="7315200" cy="1729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4068" b="67625"/>
          <a:stretch/>
        </p:blipFill>
        <p:spPr>
          <a:xfrm>
            <a:off x="6108981" y="6557785"/>
            <a:ext cx="12179019" cy="37292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95459" y="5143500"/>
            <a:ext cx="4550435" cy="4703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49727" y="782322"/>
            <a:ext cx="12590782" cy="19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62"/>
              </a:lnSpc>
            </a:pPr>
            <a:r>
              <a:rPr lang="en-US" sz="5687" dirty="0">
                <a:solidFill>
                  <a:srgbClr val="000000"/>
                </a:solidFill>
                <a:latin typeface="Montserrat Semi-Bold Bold"/>
              </a:rPr>
              <a:t>ВОЗМОЖНОСТИ СТАЖИРОВКИ </a:t>
            </a:r>
          </a:p>
          <a:p>
            <a:pPr>
              <a:lnSpc>
                <a:spcPts val="7962"/>
              </a:lnSpc>
            </a:pPr>
            <a:r>
              <a:rPr lang="en-US" sz="5687" dirty="0">
                <a:solidFill>
                  <a:srgbClr val="000000"/>
                </a:solidFill>
                <a:latin typeface="Montserrat Semi-Bold Bold"/>
              </a:rPr>
              <a:t>(УСЛОВИЯ И Т.Д)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43200" y="4914900"/>
            <a:ext cx="8657329" cy="28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1"/>
              </a:lnSpc>
            </a:pP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Практика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2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недели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ru-RU" sz="3186" dirty="0">
                <a:solidFill>
                  <a:srgbClr val="000000"/>
                </a:solidFill>
                <a:latin typeface="Montserrat"/>
              </a:rPr>
              <a:t>график согласуется</a:t>
            </a:r>
            <a:endParaRPr lang="en-US" sz="3186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461"/>
              </a:lnSpc>
            </a:pPr>
            <a:endParaRPr lang="en-US" sz="3186" dirty="0">
              <a:solidFill>
                <a:srgbClr val="000000"/>
              </a:solidFill>
              <a:latin typeface="Montserrat"/>
              <a:hlinkClick r:id="rId7" tooltip="https://tomsk.hh.ru/vacancy/78920575?from=vacancy_search_list"/>
            </a:endParaRPr>
          </a:p>
          <a:p>
            <a:pPr>
              <a:lnSpc>
                <a:spcPts val="4461"/>
              </a:lnSpc>
            </a:pPr>
            <a:r>
              <a:rPr lang="en-US" sz="3186" dirty="0">
                <a:solidFill>
                  <a:srgbClr val="000000"/>
                </a:solidFill>
                <a:latin typeface="Montserrat"/>
              </a:rPr>
              <a:t>Возможность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устроиться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официально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после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практики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при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условии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хороших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186" dirty="0" err="1">
                <a:solidFill>
                  <a:srgbClr val="000000"/>
                </a:solidFill>
                <a:latin typeface="Montserrat"/>
              </a:rPr>
              <a:t>показателей</a:t>
            </a:r>
            <a:r>
              <a:rPr lang="en-US" sz="3186" dirty="0">
                <a:solidFill>
                  <a:srgbClr val="000000"/>
                </a:solidFill>
                <a:latin typeface="Montserrat"/>
              </a:rPr>
              <a:t> </a:t>
            </a:r>
            <a:endParaRPr lang="en-US" sz="3186" dirty="0">
              <a:solidFill>
                <a:srgbClr val="000000"/>
              </a:solidFill>
              <a:latin typeface="Montserrat"/>
              <a:hlinkClick r:id="rId7" tooltip="https://tomsk.hh.ru/vacancy/78920575?from=vacancy_search_lis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83853" y="0"/>
            <a:ext cx="19288616" cy="108366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6639" y="2551668"/>
            <a:ext cx="10513008" cy="105130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4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1655" b="22252"/>
          <a:stretch/>
        </p:blipFill>
        <p:spPr>
          <a:xfrm>
            <a:off x="9838479" y="2137229"/>
            <a:ext cx="8766284" cy="8699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76639" y="-1140318"/>
            <a:ext cx="8428124" cy="1264218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83853" y="1213827"/>
            <a:ext cx="11686770" cy="1846805"/>
            <a:chOff x="0" y="0"/>
            <a:chExt cx="3077997" cy="4864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77997" cy="486401"/>
            </a:xfrm>
            <a:custGeom>
              <a:avLst/>
              <a:gdLst/>
              <a:ahLst/>
              <a:cxnLst/>
              <a:rect l="l" t="t" r="r" b="b"/>
              <a:pathLst>
                <a:path w="3077997" h="486401">
                  <a:moveTo>
                    <a:pt x="33785" y="0"/>
                  </a:moveTo>
                  <a:lnTo>
                    <a:pt x="3044212" y="0"/>
                  </a:lnTo>
                  <a:cubicBezTo>
                    <a:pt x="3053172" y="0"/>
                    <a:pt x="3061766" y="3559"/>
                    <a:pt x="3068102" y="9895"/>
                  </a:cubicBezTo>
                  <a:cubicBezTo>
                    <a:pt x="3074438" y="16231"/>
                    <a:pt x="3077997" y="24825"/>
                    <a:pt x="3077997" y="33785"/>
                  </a:cubicBezTo>
                  <a:lnTo>
                    <a:pt x="3077997" y="452616"/>
                  </a:lnTo>
                  <a:cubicBezTo>
                    <a:pt x="3077997" y="461577"/>
                    <a:pt x="3074438" y="470170"/>
                    <a:pt x="3068102" y="476506"/>
                  </a:cubicBezTo>
                  <a:cubicBezTo>
                    <a:pt x="3061766" y="482842"/>
                    <a:pt x="3053172" y="486401"/>
                    <a:pt x="3044212" y="486401"/>
                  </a:cubicBezTo>
                  <a:lnTo>
                    <a:pt x="33785" y="486401"/>
                  </a:lnTo>
                  <a:cubicBezTo>
                    <a:pt x="24825" y="486401"/>
                    <a:pt x="16231" y="482842"/>
                    <a:pt x="9895" y="476506"/>
                  </a:cubicBezTo>
                  <a:cubicBezTo>
                    <a:pt x="3559" y="470170"/>
                    <a:pt x="0" y="461577"/>
                    <a:pt x="0" y="452616"/>
                  </a:cubicBezTo>
                  <a:lnTo>
                    <a:pt x="0" y="33785"/>
                  </a:lnTo>
                  <a:cubicBezTo>
                    <a:pt x="0" y="24825"/>
                    <a:pt x="3559" y="16231"/>
                    <a:pt x="9895" y="9895"/>
                  </a:cubicBezTo>
                  <a:cubicBezTo>
                    <a:pt x="16231" y="3559"/>
                    <a:pt x="24825" y="0"/>
                    <a:pt x="337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49728" y="1426757"/>
            <a:ext cx="9017965" cy="137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3"/>
              </a:lnSpc>
            </a:pPr>
            <a:r>
              <a:rPr lang="en-US" sz="3967">
                <a:solidFill>
                  <a:srgbClr val="000000"/>
                </a:solidFill>
                <a:latin typeface="Montserrat Semi-Bold Bold"/>
              </a:rPr>
              <a:t>КАКИЕ ВАКАНСИИ АКТУАЛЬНЫ </a:t>
            </a:r>
          </a:p>
          <a:p>
            <a:pPr>
              <a:lnSpc>
                <a:spcPts val="5553"/>
              </a:lnSpc>
            </a:pPr>
            <a:r>
              <a:rPr lang="en-US" sz="3967">
                <a:solidFill>
                  <a:srgbClr val="000000"/>
                </a:solidFill>
                <a:latin typeface="Montserrat Semi-Bold Bold"/>
              </a:rPr>
              <a:t>В КОМПАНИИ В ЦЕЛОМ?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4631" y="3546330"/>
            <a:ext cx="8668330" cy="7624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Специалист по работе с отзывами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Менеджер </a:t>
            </a:r>
            <a:r>
              <a:rPr lang="ru-RU" sz="3260" dirty="0" err="1">
                <a:solidFill>
                  <a:srgbClr val="FFFFFF"/>
                </a:solidFill>
                <a:latin typeface="Montserrat"/>
              </a:rPr>
              <a:t>маркетплейсов</a:t>
            </a:r>
            <a:endParaRPr lang="ru-RU" sz="3260" dirty="0">
              <a:solidFill>
                <a:srgbClr val="FFFFFF"/>
              </a:solidFill>
              <a:latin typeface="Montserrat"/>
            </a:endParaRP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Аналитик </a:t>
            </a:r>
            <a:r>
              <a:rPr lang="ru-RU" sz="3260" dirty="0" err="1">
                <a:solidFill>
                  <a:srgbClr val="FFFFFF"/>
                </a:solidFill>
                <a:latin typeface="Montserrat"/>
              </a:rPr>
              <a:t>маркетплейсов</a:t>
            </a:r>
            <a:endParaRPr lang="ru-RU" sz="3260" dirty="0">
              <a:solidFill>
                <a:srgbClr val="FFFFFF"/>
              </a:solidFill>
              <a:latin typeface="Montserrat"/>
            </a:endParaRP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Менеджер по закупкам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Финансовый аналитик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Контент-менеджер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HR-</a:t>
            </a:r>
            <a:r>
              <a:rPr lang="ru-RU" sz="3260" dirty="0">
                <a:solidFill>
                  <a:srgbClr val="FFFFFF"/>
                </a:solidFill>
                <a:latin typeface="Montserrat"/>
              </a:rPr>
              <a:t>менеджер 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Маркетолог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Дизайнер</a:t>
            </a:r>
          </a:p>
          <a:p>
            <a:pPr marL="703883" lvl="1" indent="-351942">
              <a:lnSpc>
                <a:spcPts val="4564"/>
              </a:lnSpc>
              <a:buFont typeface="Arial"/>
              <a:buChar char="•"/>
            </a:pPr>
            <a:r>
              <a:rPr lang="ru-RU" sz="3260" dirty="0">
                <a:solidFill>
                  <a:srgbClr val="FFFFFF"/>
                </a:solidFill>
                <a:latin typeface="Montserrat"/>
              </a:rPr>
              <a:t>Бухгалтер</a:t>
            </a:r>
          </a:p>
          <a:p>
            <a:pPr marL="351941" lvl="1">
              <a:lnSpc>
                <a:spcPts val="4564"/>
              </a:lnSpc>
            </a:pPr>
            <a:endParaRPr lang="ru-RU" sz="3260" dirty="0">
              <a:solidFill>
                <a:srgbClr val="FFFFFF"/>
              </a:solidFill>
              <a:latin typeface="Montserrat"/>
            </a:endParaRPr>
          </a:p>
          <a:p>
            <a:pPr marL="351941" lvl="1">
              <a:lnSpc>
                <a:spcPts val="4564"/>
              </a:lnSpc>
            </a:pPr>
            <a:endParaRPr lang="en-US" sz="3260" dirty="0">
              <a:solidFill>
                <a:srgbClr val="FFFFFF"/>
              </a:solidFill>
              <a:latin typeface="Montserrat"/>
              <a:hlinkClick r:id="rId7" tooltip="https://tomsk.hh.ru/vacancy/78920575?from=vacancy_search_list"/>
            </a:endParaRPr>
          </a:p>
          <a:p>
            <a:pPr>
              <a:lnSpc>
                <a:spcPts val="4564"/>
              </a:lnSpc>
            </a:pPr>
            <a:endParaRPr lang="en-US" sz="3260" dirty="0">
              <a:solidFill>
                <a:srgbClr val="FFFFFF"/>
              </a:solidFill>
              <a:latin typeface="Montserrat"/>
              <a:hlinkClick r:id="rId7" tooltip="https://tomsk.hh.ru/vacancy/78920575?from=vacancy_search_lis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90908" y="-2328783"/>
            <a:ext cx="19669817" cy="19669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21143"/>
          <a:stretch>
            <a:fillRect/>
          </a:stretch>
        </p:blipFill>
        <p:spPr>
          <a:xfrm>
            <a:off x="2449924" y="3350444"/>
            <a:ext cx="13388153" cy="2827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29900" y="1646922"/>
            <a:ext cx="7086600" cy="7086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8600" y="1938332"/>
            <a:ext cx="9250089" cy="1773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23"/>
              </a:lnSpc>
            </a:pPr>
            <a:r>
              <a:rPr lang="en-US" sz="10445" dirty="0">
                <a:solidFill>
                  <a:srgbClr val="000000"/>
                </a:solidFill>
                <a:latin typeface="Montserrat Semi-Bold Bold"/>
              </a:rPr>
              <a:t>РОЗЫГРЫШ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0189" y="4002785"/>
            <a:ext cx="9980997" cy="82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3"/>
              </a:lnSpc>
            </a:pPr>
            <a:r>
              <a:rPr lang="en-US" sz="4909">
                <a:solidFill>
                  <a:srgbClr val="7C2AE8"/>
                </a:solidFill>
                <a:latin typeface="Montserrat Semi-Bold Bold"/>
              </a:rPr>
              <a:t>Условия: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8600" y="4897935"/>
            <a:ext cx="10435200" cy="2527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5572" lvl="1" indent="-514350">
              <a:lnSpc>
                <a:spcPts val="4036"/>
              </a:lnSpc>
              <a:buFont typeface="+mj-lt"/>
              <a:buAutoNum type="arabicPeriod"/>
            </a:pPr>
            <a:r>
              <a:rPr lang="ru-RU" sz="2883" dirty="0">
                <a:solidFill>
                  <a:srgbClr val="000000"/>
                </a:solidFill>
                <a:latin typeface="Montserrat Semi-Bold Bold"/>
              </a:rPr>
              <a:t>Пройти небольшой опрос</a:t>
            </a:r>
          </a:p>
          <a:p>
            <a:pPr marL="825572" lvl="1" indent="-514350">
              <a:lnSpc>
                <a:spcPts val="4036"/>
              </a:lnSpc>
              <a:buFont typeface="+mj-lt"/>
              <a:buAutoNum type="arabicPeriod"/>
            </a:pPr>
            <a:r>
              <a:rPr lang="ru-RU" sz="2883" dirty="0">
                <a:solidFill>
                  <a:srgbClr val="000000"/>
                </a:solidFill>
                <a:latin typeface="Montserrat Semi-Bold Bold"/>
              </a:rPr>
              <a:t>Дождаться результатов по окончанию выступления </a:t>
            </a:r>
          </a:p>
          <a:p>
            <a:pPr marL="825572" lvl="1" indent="-514350">
              <a:lnSpc>
                <a:spcPts val="4036"/>
              </a:lnSpc>
              <a:buFont typeface="+mj-lt"/>
              <a:buAutoNum type="arabicPeriod"/>
            </a:pPr>
            <a:r>
              <a:rPr lang="ru-RU" sz="2883" dirty="0">
                <a:solidFill>
                  <a:srgbClr val="000000"/>
                </a:solidFill>
                <a:latin typeface="Montserrat Semi-Bold Bold"/>
              </a:rPr>
              <a:t>Выиграть </a:t>
            </a:r>
            <a:r>
              <a:rPr lang="ru-RU" sz="2883" b="1" dirty="0">
                <a:solidFill>
                  <a:srgbClr val="7C2AE8"/>
                </a:solidFill>
                <a:latin typeface="Montserrat Semi-Bold Bold"/>
              </a:rPr>
              <a:t>КРУТОЙ</a:t>
            </a:r>
            <a:r>
              <a:rPr lang="ru-RU" sz="2883" b="1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ru-RU" sz="2883" dirty="0">
                <a:solidFill>
                  <a:srgbClr val="000000"/>
                </a:solidFill>
                <a:latin typeface="Montserrat Semi-Bold Bold"/>
              </a:rPr>
              <a:t>и очень </a:t>
            </a:r>
          </a:p>
          <a:p>
            <a:pPr marL="311222" lvl="1">
              <a:lnSpc>
                <a:spcPts val="4036"/>
              </a:lnSpc>
            </a:pPr>
            <a:r>
              <a:rPr lang="ru-RU" sz="2883" dirty="0">
                <a:solidFill>
                  <a:srgbClr val="000000"/>
                </a:solidFill>
                <a:latin typeface="Montserrat Semi-Bold Bold"/>
              </a:rPr>
              <a:t>     </a:t>
            </a:r>
            <a:r>
              <a:rPr lang="ru-RU" sz="2883" b="1" dirty="0">
                <a:solidFill>
                  <a:srgbClr val="7C2AE8"/>
                </a:solidFill>
                <a:latin typeface="Montserrat Semi-Bold Bold"/>
              </a:rPr>
              <a:t>ПОЛЕЗНЫЙ ПОДАРОК!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40189" y="7598804"/>
            <a:ext cx="2666806" cy="2666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3514"/>
          <a:stretch/>
        </p:blipFill>
        <p:spPr>
          <a:xfrm>
            <a:off x="1240189" y="-68972"/>
            <a:ext cx="2666806" cy="17730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FF67C71-C8CA-4CE8-B895-05DEE0267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t="4358" r="10085" b="17972"/>
          <a:stretch/>
        </p:blipFill>
        <p:spPr>
          <a:xfrm>
            <a:off x="10287000" y="1025252"/>
            <a:ext cx="7599145" cy="7745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878097" cy="10606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7138" y="3796963"/>
            <a:ext cx="15575008" cy="3465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44601" y="4785104"/>
            <a:ext cx="12100082" cy="133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3"/>
              </a:lnSpc>
            </a:pPr>
            <a:r>
              <a:rPr lang="en-US" sz="7788" dirty="0">
                <a:solidFill>
                  <a:srgbClr val="FFFFFF"/>
                </a:solidFill>
                <a:latin typeface="Montserrat Semi-Bold"/>
              </a:rPr>
              <a:t>ИСТОРИЯ КОМПАНИИ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227" b="125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5">
            <a:alphaModFix amt="9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20874" b="2077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674442">
            <a:off x="481130" y="1569262"/>
            <a:ext cx="5746135" cy="4419300"/>
          </a:xfrm>
          <a:prstGeom prst="rect">
            <a:avLst/>
          </a:prstGeom>
        </p:spPr>
      </p:pic>
      <p:pic>
        <p:nvPicPr>
          <p:cNvPr id="11" name="IMG_4306 (3)">
            <a:hlinkClick r:id="" action="ppaction://media"/>
            <a:extLst>
              <a:ext uri="{FF2B5EF4-FFF2-40B4-BE49-F238E27FC236}">
                <a16:creationId xmlns:a16="http://schemas.microsoft.com/office/drawing/2014/main" xmlns="" id="{24537261-C54C-406D-BEE8-0A74995BA8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1" end="2353"/>
                </p14:media>
              </p:ext>
            </p:extLst>
          </p:nvPr>
        </p:nvPicPr>
        <p:blipFill rotWithShape="1">
          <a:blip r:embed="rId9">
            <a:lum contrast="20000"/>
          </a:blip>
          <a:srcRect t="19195" r="10114" b="30722"/>
          <a:stretch/>
        </p:blipFill>
        <p:spPr>
          <a:xfrm>
            <a:off x="1774992" y="3000650"/>
            <a:ext cx="5081064" cy="5249747"/>
          </a:xfrm>
          <a:prstGeom prst="round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16943" y="2880710"/>
            <a:ext cx="5259243" cy="5431746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620000" y="1562100"/>
            <a:ext cx="9345843" cy="97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Montserrat Semi-Bold Bold"/>
              </a:rPr>
              <a:t>Генеральный директор занял 5000 рублей на стартап</a:t>
            </a:r>
          </a:p>
          <a:p>
            <a:pPr marL="571500" indent="-571500">
              <a:buFontTx/>
              <a:buChar char="-"/>
            </a:pPr>
            <a:endParaRPr lang="ru-RU" sz="3200" dirty="0">
              <a:solidFill>
                <a:srgbClr val="FFFFFF"/>
              </a:solidFill>
              <a:latin typeface="Montserrat Semi-Bol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Montserrat Semi-Bold Bold"/>
              </a:rPr>
              <a:t>Все начиналось с продажи </a:t>
            </a:r>
            <a:r>
              <a:rPr lang="ru-RU" sz="3200" dirty="0" err="1">
                <a:solidFill>
                  <a:srgbClr val="FFFFFF"/>
                </a:solidFill>
                <a:latin typeface="Montserrat Semi-Bold Bold"/>
              </a:rPr>
              <a:t>микронаушников</a:t>
            </a:r>
            <a:r>
              <a:rPr lang="ru-RU" sz="3200" dirty="0">
                <a:solidFill>
                  <a:srgbClr val="FFFFFF"/>
                </a:solidFill>
                <a:latin typeface="Montserrat Semi-Bold Bold"/>
              </a:rPr>
              <a:t> и другой мелкой техники в 2015 году. Был только сайт и штат сотрудников до 5 человек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FFFFFF"/>
              </a:solidFill>
              <a:latin typeface="Montserrat Semi-Bol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Montserrat Semi-Bold Bold"/>
              </a:rPr>
              <a:t>Мы вышли на площадку </a:t>
            </a:r>
            <a:r>
              <a:rPr lang="en-US" sz="3200" dirty="0">
                <a:solidFill>
                  <a:srgbClr val="FFFFFF"/>
                </a:solidFill>
                <a:latin typeface="Montserrat Semi-Bold Bold"/>
              </a:rPr>
              <a:t>OZON</a:t>
            </a:r>
            <a:r>
              <a:rPr lang="ru-RU" sz="3200" dirty="0">
                <a:solidFill>
                  <a:srgbClr val="FFFFFF"/>
                </a:solidFill>
                <a:latin typeface="Montserrat Semi-Bold Bold"/>
              </a:rPr>
              <a:t> в конце 2020 года, взяли одного менеджера без опыта, а спустя пару месяцев выручка достигла более 2 миллионов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FFFFFF"/>
              </a:solidFill>
              <a:latin typeface="Montserrat Semi-Bol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Montserrat Semi-Bold Bold"/>
              </a:rPr>
              <a:t>За 2021 год компания выросли в 11 раз на площадке </a:t>
            </a:r>
            <a:r>
              <a:rPr lang="en-US" sz="3200" dirty="0">
                <a:solidFill>
                  <a:srgbClr val="FFFFFF"/>
                </a:solidFill>
                <a:latin typeface="Montserrat Semi-Bold Bold"/>
              </a:rPr>
              <a:t>OZON</a:t>
            </a:r>
            <a:endParaRPr lang="ru-RU" sz="3200" dirty="0">
              <a:solidFill>
                <a:srgbClr val="FFFFFF"/>
              </a:solidFill>
              <a:latin typeface="Montserrat Semi-Bold Bold"/>
            </a:endParaRPr>
          </a:p>
          <a:p>
            <a:endParaRPr lang="ru-RU" sz="3200" dirty="0">
              <a:solidFill>
                <a:srgbClr val="FFFFFF"/>
              </a:solidFill>
              <a:latin typeface="Montserrat Semi-Bold Bold"/>
            </a:endParaRPr>
          </a:p>
          <a:p>
            <a:endParaRPr lang="ru-RU" sz="3200" dirty="0">
              <a:solidFill>
                <a:srgbClr val="FFFFFF"/>
              </a:solidFill>
              <a:latin typeface="Montserrat Semi-Bold Bold"/>
            </a:endParaRPr>
          </a:p>
          <a:p>
            <a:pPr marL="1143000" indent="-1143000">
              <a:buFontTx/>
              <a:buChar char="-"/>
            </a:pPr>
            <a:endParaRPr lang="en-US" sz="9080" dirty="0">
              <a:solidFill>
                <a:srgbClr val="FFFFFF"/>
              </a:solidFill>
              <a:latin typeface="Montserrat Semi-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13457" y="5577533"/>
            <a:ext cx="9345843" cy="10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5"/>
              </a:lnSpc>
            </a:pPr>
            <a:endParaRPr dirty="0"/>
          </a:p>
          <a:p>
            <a:pPr>
              <a:lnSpc>
                <a:spcPts val="3748"/>
              </a:lnSpc>
            </a:pPr>
            <a:endParaRPr lang="en-US" sz="2677" dirty="0">
              <a:solidFill>
                <a:srgbClr val="FFFFFF"/>
              </a:solidFill>
              <a:latin typeface="Montserrat Bold"/>
            </a:endParaRPr>
          </a:p>
          <a:p>
            <a:pPr>
              <a:lnSpc>
                <a:spcPts val="3748"/>
              </a:lnSpc>
            </a:pPr>
            <a:endParaRPr lang="en-US" sz="2677" dirty="0">
              <a:solidFill>
                <a:srgbClr val="FFFFFF"/>
              </a:solidFill>
              <a:latin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3366" t="19446" b="14214"/>
          <a:stretch/>
        </p:blipFill>
        <p:spPr>
          <a:xfrm>
            <a:off x="0" y="1"/>
            <a:ext cx="8781943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9" y="1414982"/>
            <a:ext cx="7595083" cy="84389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6520761" y="4475712"/>
            <a:ext cx="1477079" cy="14770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0" y="3987117"/>
            <a:ext cx="15188211" cy="220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88"/>
              </a:lnSpc>
              <a:spcBef>
                <a:spcPct val="0"/>
              </a:spcBef>
            </a:pPr>
            <a:r>
              <a:rPr lang="en-US" sz="12849" spc="-256" dirty="0">
                <a:solidFill>
                  <a:srgbClr val="000000"/>
                </a:solidFill>
                <a:latin typeface="Garet Bold"/>
              </a:rPr>
              <a:t>ЗА </a:t>
            </a:r>
            <a:r>
              <a:rPr lang="ru-RU" sz="12849" spc="-256" dirty="0">
                <a:solidFill>
                  <a:srgbClr val="000000"/>
                </a:solidFill>
                <a:latin typeface="Garet Bold"/>
              </a:rPr>
              <a:t>8</a:t>
            </a:r>
            <a:r>
              <a:rPr lang="en-US" sz="12849" spc="-256" dirty="0">
                <a:solidFill>
                  <a:srgbClr val="000000"/>
                </a:solidFill>
                <a:latin typeface="Garet Bold"/>
              </a:rPr>
              <a:t> ЛЕТ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8662" y="6057654"/>
            <a:ext cx="4229346" cy="422934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169521" y="6458520"/>
            <a:ext cx="3427628" cy="342761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77" r="-377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93278" y="381736"/>
            <a:ext cx="3602368" cy="360236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53804" y="642267"/>
            <a:ext cx="3081317" cy="308130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401" r="-1401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44971" y="3842362"/>
            <a:ext cx="6087545" cy="608754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473686" y="4358919"/>
            <a:ext cx="5285835" cy="528581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413" r="-1413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06364" y="877935"/>
            <a:ext cx="2425297" cy="2425297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5541434" y="1113010"/>
            <a:ext cx="1955156" cy="195514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44488" y="1591955"/>
            <a:ext cx="1549048" cy="9972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86302" y="952500"/>
            <a:ext cx="9686989" cy="219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1"/>
              </a:lnSpc>
            </a:pPr>
            <a:r>
              <a:rPr lang="en-US" sz="4193" dirty="0">
                <a:solidFill>
                  <a:srgbClr val="7C2AE8"/>
                </a:solidFill>
                <a:latin typeface="Montserrat Semi-Bold Bold"/>
              </a:rPr>
              <a:t>ОСНОВНОЙ НАШ АССОРТИМЕНТ ПРЕДСТАВЛЕН В РАЗНЫХ ТЕМАТИКАХ: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1542" y="3666422"/>
            <a:ext cx="9341793" cy="484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Современная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электроника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Детские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товары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Системы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безопасности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и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видеонаблюдения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Охота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и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рыбалка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Измерительная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техника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Спортивный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инвентарь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Товары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для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дома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 marL="591382" lvl="1" indent="-295691">
              <a:lnSpc>
                <a:spcPts val="3834"/>
              </a:lnSpc>
              <a:buFont typeface="Arial"/>
              <a:buChar char="•"/>
            </a:pP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и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многое</a:t>
            </a:r>
            <a:r>
              <a:rPr lang="en-US" sz="2739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2739" dirty="0" err="1">
                <a:solidFill>
                  <a:srgbClr val="000000"/>
                </a:solidFill>
                <a:latin typeface="Montserrat Semi-Bold Bold"/>
              </a:rPr>
              <a:t>другое</a:t>
            </a: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834"/>
              </a:lnSpc>
            </a:pPr>
            <a:endParaRPr lang="en-US" sz="2739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834"/>
              </a:lnSpc>
            </a:pPr>
            <a:endParaRPr lang="en-US" sz="2739" dirty="0">
              <a:solidFill>
                <a:srgbClr val="000000"/>
              </a:solidFill>
              <a:latin typeface="Montserrat Semi-Bold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45663" y="1866900"/>
            <a:ext cx="6813637" cy="68136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5535141"/>
            <a:ext cx="8461464" cy="1030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45673"/>
          <a:stretch>
            <a:fillRect/>
          </a:stretch>
        </p:blipFill>
        <p:spPr>
          <a:xfrm>
            <a:off x="10895134" y="4317561"/>
            <a:ext cx="6353177" cy="15963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33670" y="5662456"/>
            <a:ext cx="10769309" cy="69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3"/>
              </a:lnSpc>
              <a:spcBef>
                <a:spcPct val="0"/>
              </a:spcBef>
            </a:pPr>
            <a:r>
              <a:rPr lang="en-US" sz="4138" dirty="0">
                <a:solidFill>
                  <a:srgbClr val="FFFFFF"/>
                </a:solidFill>
                <a:latin typeface="Open Sauce"/>
              </a:rPr>
              <a:t>https://maxmoll.ru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6048" y="2215814"/>
            <a:ext cx="10020300" cy="2562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5551" spc="-111" dirty="0">
                <a:solidFill>
                  <a:srgbClr val="010101"/>
                </a:solidFill>
                <a:latin typeface="Garet Bold"/>
              </a:rPr>
              <a:t>СТАЛИ ЛИДЕРАМИ НА РОССИЙСКИХ МАРКЕТПЛЕЙСАХ:</a:t>
            </a:r>
            <a:endParaRPr lang="en-US" sz="5551" spc="-111" dirty="0">
              <a:solidFill>
                <a:srgbClr val="010101"/>
              </a:solidFill>
              <a:latin typeface="Gare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6048" y="4567710"/>
            <a:ext cx="9204880" cy="903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37"/>
              </a:lnSpc>
              <a:spcBef>
                <a:spcPct val="0"/>
              </a:spcBef>
            </a:pPr>
            <a:r>
              <a:rPr lang="en-US" sz="5241" spc="-104" dirty="0">
                <a:solidFill>
                  <a:srgbClr val="2CC1F0"/>
                </a:solidFill>
                <a:latin typeface="Garet Bold"/>
              </a:rPr>
              <a:t>WB</a:t>
            </a:r>
            <a:r>
              <a:rPr lang="ru-RU" sz="5241" spc="-104" dirty="0">
                <a:solidFill>
                  <a:srgbClr val="2CC1F0"/>
                </a:solidFill>
                <a:latin typeface="Garet Bold"/>
              </a:rPr>
              <a:t>,</a:t>
            </a:r>
            <a:r>
              <a:rPr lang="en-US" sz="5241" spc="-104" dirty="0">
                <a:solidFill>
                  <a:srgbClr val="2CC1F0"/>
                </a:solidFill>
                <a:latin typeface="Garet Bold"/>
              </a:rPr>
              <a:t> OZON</a:t>
            </a:r>
            <a:r>
              <a:rPr lang="ru-RU" sz="5241" spc="-104" dirty="0">
                <a:solidFill>
                  <a:srgbClr val="2CC1F0"/>
                </a:solidFill>
                <a:latin typeface="Garet Bold"/>
              </a:rPr>
              <a:t>,</a:t>
            </a:r>
            <a:r>
              <a:rPr lang="en-US" sz="5241" spc="-104" dirty="0">
                <a:solidFill>
                  <a:srgbClr val="2CC1F0"/>
                </a:solidFill>
                <a:latin typeface="Garet Bold"/>
              </a:rPr>
              <a:t> </a:t>
            </a:r>
            <a:r>
              <a:rPr lang="ru-RU" sz="5241" spc="-104" dirty="0">
                <a:solidFill>
                  <a:srgbClr val="2CC1F0"/>
                </a:solidFill>
                <a:latin typeface="Garet Bold"/>
              </a:rPr>
              <a:t>Яндекс Маркет</a:t>
            </a:r>
            <a:endParaRPr lang="en-US" sz="5241" spc="-104" dirty="0">
              <a:solidFill>
                <a:srgbClr val="2CC1F0"/>
              </a:solidFill>
              <a:latin typeface="Garet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-296598"/>
            <a:ext cx="9883945" cy="1073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9"/>
              </a:lnSpc>
            </a:pPr>
            <a:r>
              <a:rPr lang="en-US" sz="7606" dirty="0">
                <a:solidFill>
                  <a:srgbClr val="38B6FF">
                    <a:alpha val="6667"/>
                  </a:srgbClr>
                </a:solidFill>
                <a:latin typeface="Montserrat Semi-Bold Bold"/>
              </a:rPr>
              <a:t>МАРКЕТПЛЕЙСЫ МАРКЕТПЛЕСЫ МАРКЕТПЛСЫ МАРКЕТПЛЕЙСЫ МАРЕТПЛЕЙСЫ МАРТПЛЕЙСЫ МАРКТПЛЕЙСЫ МАРКЕТПЛЕЙСЫ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4618">
            <a:off x="9450982" y="6308327"/>
            <a:ext cx="3516201" cy="36144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11886" b="11495"/>
          <a:stretch>
            <a:fillRect/>
          </a:stretch>
        </p:blipFill>
        <p:spPr>
          <a:xfrm rot="799755">
            <a:off x="10317384" y="1319614"/>
            <a:ext cx="2870660" cy="29694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27682">
            <a:off x="13238659" y="3742295"/>
            <a:ext cx="4211135" cy="41938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6857" y="2498654"/>
            <a:ext cx="8426348" cy="119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649"/>
              </a:lnSpc>
            </a:pPr>
            <a:r>
              <a:rPr lang="ru-RU" sz="5400" dirty="0">
                <a:solidFill>
                  <a:srgbClr val="00B0F0"/>
                </a:solidFill>
                <a:latin typeface="Montserrat Semi-Bold Bold"/>
              </a:rPr>
              <a:t>РЕЗУЛЬТАТЫ:</a:t>
            </a:r>
            <a:endParaRPr lang="en-US" sz="5400" dirty="0">
              <a:solidFill>
                <a:srgbClr val="00B0F0"/>
              </a:solidFill>
              <a:latin typeface="Montserrat Semi-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6896" y="4207903"/>
            <a:ext cx="8426348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9366" lvl="1" indent="-264683">
              <a:buFont typeface="Arial"/>
              <a:buChar char="•"/>
            </a:pPr>
            <a:r>
              <a:rPr lang="ru-RU" sz="2800" b="1" dirty="0">
                <a:latin typeface="Montserrat Semi-Bold"/>
              </a:rPr>
              <a:t>Входим </a:t>
            </a:r>
            <a:r>
              <a:rPr lang="ru-RU" sz="2800" b="1" dirty="0">
                <a:solidFill>
                  <a:srgbClr val="00B0F0"/>
                </a:solidFill>
                <a:latin typeface="Montserrat Semi-Bold"/>
              </a:rPr>
              <a:t>в ТОП 8% продавцов </a:t>
            </a:r>
            <a:r>
              <a:rPr lang="ru-RU" sz="2800" b="1" dirty="0">
                <a:latin typeface="Montserrat Semi-Bold"/>
              </a:rPr>
              <a:t>по обороту</a:t>
            </a:r>
          </a:p>
          <a:p>
            <a:pPr marL="264683" lvl="1"/>
            <a:endParaRPr lang="ru-RU" sz="2800" b="1" dirty="0">
              <a:latin typeface="Montserrat Semi-Bold"/>
            </a:endParaRPr>
          </a:p>
          <a:p>
            <a:pPr marL="529366" lvl="1" indent="-264683">
              <a:buFont typeface="Arial"/>
              <a:buChar char="•"/>
            </a:pPr>
            <a:r>
              <a:rPr lang="ru-RU" sz="2800" b="1" dirty="0">
                <a:latin typeface="Montserrat Semi-Bold"/>
              </a:rPr>
              <a:t>Сотрудничаем с известными аналитическими </a:t>
            </a:r>
            <a:r>
              <a:rPr lang="ru-RU" sz="2800" b="1" dirty="0">
                <a:solidFill>
                  <a:srgbClr val="00B0F0"/>
                </a:solidFill>
                <a:latin typeface="Montserrat Semi-Bold"/>
              </a:rPr>
              <a:t>платформами </a:t>
            </a:r>
            <a:r>
              <a:rPr lang="ru-RU" sz="2800" b="1" dirty="0" err="1">
                <a:solidFill>
                  <a:srgbClr val="00B0F0"/>
                </a:solidFill>
                <a:latin typeface="Montserrat Semi-Bold"/>
              </a:rPr>
              <a:t>MPStats</a:t>
            </a:r>
            <a:r>
              <a:rPr lang="ru-RU" sz="2800" b="1" dirty="0">
                <a:solidFill>
                  <a:srgbClr val="00B0F0"/>
                </a:solidFill>
                <a:latin typeface="Montserrat Semi-Bold"/>
              </a:rPr>
              <a:t>, </a:t>
            </a:r>
            <a:r>
              <a:rPr lang="ru-RU" sz="2800" b="1" dirty="0" err="1">
                <a:solidFill>
                  <a:srgbClr val="00B0F0"/>
                </a:solidFill>
                <a:latin typeface="Montserrat Semi-Bold"/>
              </a:rPr>
              <a:t>EggHeads</a:t>
            </a:r>
            <a:endParaRPr lang="ru-RU" sz="2800" b="1" dirty="0">
              <a:solidFill>
                <a:srgbClr val="00B0F0"/>
              </a:solidFill>
              <a:latin typeface="Montserrat Semi-Bold"/>
            </a:endParaRPr>
          </a:p>
          <a:p>
            <a:pPr marL="264683" lvl="1"/>
            <a:endParaRPr lang="ru-RU" sz="2800" b="1" dirty="0">
              <a:solidFill>
                <a:srgbClr val="00B0F0"/>
              </a:solidFill>
              <a:latin typeface="Montserrat Semi-Bold"/>
            </a:endParaRPr>
          </a:p>
          <a:p>
            <a:pPr marL="529366" lvl="1" indent="-264683">
              <a:buFont typeface="Arial"/>
              <a:buChar char="•"/>
            </a:pPr>
            <a:r>
              <a:rPr lang="ru-RU" sz="2800" b="1" dirty="0">
                <a:latin typeface="Montserrat Semi-Bold"/>
              </a:rPr>
              <a:t>В 2024 планируем </a:t>
            </a:r>
            <a:r>
              <a:rPr lang="ru-RU" sz="2800" b="1" dirty="0">
                <a:solidFill>
                  <a:srgbClr val="00B0F0"/>
                </a:solidFill>
                <a:latin typeface="Montserrat Semi-Bold"/>
              </a:rPr>
              <a:t>вырасти в 2,5 раза </a:t>
            </a:r>
            <a:r>
              <a:rPr lang="ru-RU" sz="2800" b="1" dirty="0">
                <a:latin typeface="Montserrat Semi-Bold"/>
              </a:rPr>
              <a:t>относительно 2023 года</a:t>
            </a:r>
          </a:p>
          <a:p>
            <a:pPr marL="264683" lvl="1"/>
            <a:endParaRPr lang="ru-RU" sz="2800" b="1" dirty="0">
              <a:latin typeface="Montserrat Semi-Bold"/>
            </a:endParaRPr>
          </a:p>
          <a:p>
            <a:pPr marL="529366" lvl="1" indent="-264683">
              <a:buFont typeface="Arial"/>
              <a:buChar char="•"/>
            </a:pPr>
            <a:r>
              <a:rPr lang="ru-RU" sz="2800" dirty="0">
                <a:latin typeface="Montserrat Semi-Bold"/>
              </a:rPr>
              <a:t>Годовой оборот компании </a:t>
            </a:r>
            <a:r>
              <a:rPr lang="ru-RU" sz="2800" dirty="0">
                <a:solidFill>
                  <a:srgbClr val="00B0F0"/>
                </a:solidFill>
                <a:latin typeface="Montserrat Semi-Bold"/>
              </a:rPr>
              <a:t>вырос в 2,8 раза </a:t>
            </a:r>
            <a:r>
              <a:rPr lang="ru-RU" sz="2800" dirty="0">
                <a:latin typeface="Montserrat Semi-Bold"/>
              </a:rPr>
              <a:t>по сравнению с 2022 годом</a:t>
            </a:r>
          </a:p>
          <a:p>
            <a:pPr marL="529366" lvl="1" indent="-264683">
              <a:buFont typeface="Arial"/>
              <a:buChar char="•"/>
            </a:pPr>
            <a:endParaRPr lang="ru-RU" sz="2800" b="1" dirty="0">
              <a:latin typeface="Montserrat Semi-Bold"/>
            </a:endParaRPr>
          </a:p>
          <a:p>
            <a:pPr marL="264683" lvl="1"/>
            <a:endParaRPr lang="ru-RU" sz="2800" dirty="0">
              <a:solidFill>
                <a:srgbClr val="00B0F0"/>
              </a:solidFill>
              <a:latin typeface="Montserrat Semi-Bold"/>
            </a:endParaRPr>
          </a:p>
          <a:p>
            <a:pPr marL="529366" lvl="1" indent="-264683">
              <a:buFont typeface="Arial"/>
              <a:buChar char="•"/>
            </a:pPr>
            <a:endParaRPr lang="ru-RU" sz="2800" dirty="0">
              <a:solidFill>
                <a:srgbClr val="00B0F0"/>
              </a:solidFill>
              <a:latin typeface="Montserrat Semi-Bold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0A522140-6659-4B30-8BE3-D9D433906678}"/>
              </a:ext>
            </a:extLst>
          </p:cNvPr>
          <p:cNvSpPr txBox="1"/>
          <p:nvPr/>
        </p:nvSpPr>
        <p:spPr>
          <a:xfrm>
            <a:off x="681054" y="588356"/>
            <a:ext cx="963493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dirty="0">
                <a:solidFill>
                  <a:srgbClr val="000000"/>
                </a:solidFill>
                <a:latin typeface="Montserrat Semi-Bold Bold"/>
              </a:rPr>
              <a:t>Более 2000 активных </a:t>
            </a:r>
            <a:r>
              <a:rPr lang="en-US" sz="7200" dirty="0">
                <a:solidFill>
                  <a:srgbClr val="000000"/>
                </a:solidFill>
                <a:latin typeface="Montserrat Semi-Bold Bold"/>
              </a:rPr>
              <a:t>SKU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422301" y="6429820"/>
            <a:ext cx="4229346" cy="422934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216488" y="6502292"/>
            <a:ext cx="3427628" cy="342761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</p:spPr>
        </p:sp>
      </p:grpSp>
      <p:sp>
        <p:nvSpPr>
          <p:cNvPr id="5" name="TextBox 5"/>
          <p:cNvSpPr txBox="1"/>
          <p:nvPr/>
        </p:nvSpPr>
        <p:spPr>
          <a:xfrm>
            <a:off x="908967" y="3184966"/>
            <a:ext cx="10634618" cy="3700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ru-RU" sz="6600" b="1" dirty="0">
                <a:solidFill>
                  <a:srgbClr val="38B6FF"/>
                </a:solidFill>
                <a:latin typeface="Montserrat Semi-Bold Bold"/>
              </a:rPr>
              <a:t>ЗА ГОД </a:t>
            </a:r>
            <a:r>
              <a:rPr lang="ru-RU" sz="6600" dirty="0">
                <a:solidFill>
                  <a:srgbClr val="38B6FF"/>
                </a:solidFill>
                <a:latin typeface="Montserrat Semi-Bold Bold"/>
              </a:rPr>
              <a:t>ШТАТ </a:t>
            </a:r>
            <a:r>
              <a:rPr lang="ru-RU" sz="6600" b="1" dirty="0">
                <a:solidFill>
                  <a:srgbClr val="38B6FF"/>
                </a:solidFill>
                <a:latin typeface="Montserrat Semi-Bold Bold"/>
              </a:rPr>
              <a:t>СОТРУДНИКОВ ВЫРОС НА 32%</a:t>
            </a:r>
            <a:endParaRPr lang="en-US" sz="6600" b="1" dirty="0">
              <a:solidFill>
                <a:srgbClr val="38B6FF"/>
              </a:solidFill>
              <a:latin typeface="Montserrat Semi-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5891"/>
          <a:stretch/>
        </p:blipFill>
        <p:spPr>
          <a:xfrm>
            <a:off x="11050776" y="0"/>
            <a:ext cx="5130000" cy="431476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644116" y="0"/>
            <a:ext cx="3943319" cy="394330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44971" y="3842362"/>
            <a:ext cx="6087545" cy="6087545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445826" y="4314765"/>
            <a:ext cx="5285835" cy="5285814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</p:spPr>
        </p:sp>
      </p:grpSp>
      <p:sp>
        <p:nvSpPr>
          <p:cNvPr id="12" name="TextBox 12"/>
          <p:cNvSpPr txBox="1"/>
          <p:nvPr/>
        </p:nvSpPr>
        <p:spPr>
          <a:xfrm>
            <a:off x="228600" y="1517901"/>
            <a:ext cx="7080417" cy="127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</a:pPr>
            <a:r>
              <a:rPr lang="en-US" sz="3647" dirty="0" err="1">
                <a:solidFill>
                  <a:srgbClr val="000000"/>
                </a:solidFill>
                <a:latin typeface="Garet Bold"/>
              </a:rPr>
              <a:t>На</a:t>
            </a:r>
            <a:r>
              <a:rPr lang="en-US" sz="3647" dirty="0">
                <a:solidFill>
                  <a:srgbClr val="000000"/>
                </a:solidFill>
                <a:latin typeface="Garet Bold"/>
              </a:rPr>
              <a:t> </a:t>
            </a:r>
            <a:r>
              <a:rPr lang="en-US" sz="3647" dirty="0" err="1">
                <a:solidFill>
                  <a:srgbClr val="000000"/>
                </a:solidFill>
                <a:latin typeface="Garet Bold"/>
              </a:rPr>
              <a:t>сегодняшний</a:t>
            </a:r>
            <a:r>
              <a:rPr lang="en-US" sz="3647" dirty="0">
                <a:solidFill>
                  <a:srgbClr val="000000"/>
                </a:solidFill>
                <a:latin typeface="Garet Bold"/>
              </a:rPr>
              <a:t> </a:t>
            </a:r>
            <a:r>
              <a:rPr lang="en-US" sz="3647" dirty="0" err="1">
                <a:solidFill>
                  <a:srgbClr val="000000"/>
                </a:solidFill>
                <a:latin typeface="Garet Bold"/>
              </a:rPr>
              <a:t>день</a:t>
            </a:r>
            <a:r>
              <a:rPr lang="en-US" sz="3647" dirty="0">
                <a:solidFill>
                  <a:srgbClr val="000000"/>
                </a:solidFill>
                <a:latin typeface="Garet Bold"/>
              </a:rPr>
              <a:t>:</a:t>
            </a:r>
          </a:p>
          <a:p>
            <a:pPr algn="ctr">
              <a:lnSpc>
                <a:spcPts val="5106"/>
              </a:lnSpc>
            </a:pPr>
            <a:endParaRPr lang="en-US" sz="3647" dirty="0">
              <a:solidFill>
                <a:srgbClr val="000000"/>
              </a:solidFill>
              <a:latin typeface="Garet Bold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41D3B10-E43E-42BB-BB3D-D4B67517D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/>
          <a:stretch/>
        </p:blipFill>
        <p:spPr>
          <a:xfrm>
            <a:off x="11685697" y="0"/>
            <a:ext cx="3943301" cy="3779533"/>
          </a:xfrm>
          <a:prstGeom prst="flowChartConnector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B6B2A2-23AD-4D1F-A2B8-B25DC0735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45" y="4431595"/>
            <a:ext cx="5052154" cy="5052154"/>
          </a:xfrm>
          <a:prstGeom prst="flowChartConnector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5E9F61E-8ADE-4E33-985E-5660B47013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647243" y="6647188"/>
            <a:ext cx="3850940" cy="3850940"/>
          </a:xfrm>
          <a:prstGeom prst="flowChartConnector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4666</TotalTime>
  <Words>420</Words>
  <Application>Microsoft Office PowerPoint</Application>
  <PresentationFormat>Произвольный</PresentationFormat>
  <Paragraphs>103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Open Sauce</vt:lpstr>
      <vt:lpstr>Montserrat Semi-Bold</vt:lpstr>
      <vt:lpstr>Montserrat</vt:lpstr>
      <vt:lpstr>Calibri</vt:lpstr>
      <vt:lpstr>Montserrat Semi-Bold Bold</vt:lpstr>
      <vt:lpstr>Montserrat Bold</vt:lpstr>
      <vt:lpstr>Garet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Modern How to Shop Video</dc:title>
  <dc:creator>admin</dc:creator>
  <cp:lastModifiedBy>Мисютина Ольга Владимировна</cp:lastModifiedBy>
  <cp:revision>68</cp:revision>
  <dcterms:created xsi:type="dcterms:W3CDTF">2006-08-16T00:00:00Z</dcterms:created>
  <dcterms:modified xsi:type="dcterms:W3CDTF">2024-04-08T08:16:51Z</dcterms:modified>
  <dc:identifier>DAFRXgofQCQ</dc:identifier>
</cp:coreProperties>
</file>