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4"/>
    <p:sldMasterId id="2147483837" r:id="rId5"/>
    <p:sldMasterId id="2147483875" r:id="rId6"/>
  </p:sldMasterIdLst>
  <p:notesMasterIdLst>
    <p:notesMasterId r:id="rId17"/>
  </p:notesMasterIdLst>
  <p:handoutMasterIdLst>
    <p:handoutMasterId r:id="rId18"/>
  </p:handoutMasterIdLst>
  <p:sldIdLst>
    <p:sldId id="2477" r:id="rId7"/>
    <p:sldId id="2472" r:id="rId8"/>
    <p:sldId id="278" r:id="rId9"/>
    <p:sldId id="2494" r:id="rId10"/>
    <p:sldId id="2474" r:id="rId11"/>
    <p:sldId id="2473" r:id="rId12"/>
    <p:sldId id="2475" r:id="rId13"/>
    <p:sldId id="459" r:id="rId14"/>
    <p:sldId id="2458" r:id="rId15"/>
    <p:sldId id="2495" r:id="rId16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1143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228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3429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5715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685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8001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A0C"/>
    <a:srgbClr val="E30611"/>
    <a:srgbClr val="C294FB"/>
    <a:srgbClr val="7030A0"/>
    <a:srgbClr val="0196FC"/>
    <a:srgbClr val="E30613"/>
    <a:srgbClr val="CCCCCC"/>
    <a:srgbClr val="ED1C24"/>
    <a:srgbClr val="EE2023"/>
    <a:srgbClr val="EC3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9"/>
  </p:normalViewPr>
  <p:slideViewPr>
    <p:cSldViewPr snapToGrid="0">
      <p:cViewPr>
        <p:scale>
          <a:sx n="118" d="100"/>
          <a:sy n="118" d="100"/>
        </p:scale>
        <p:origin x="-276" y="30"/>
      </p:cViewPr>
      <p:guideLst>
        <p:guide orient="horz" pos="40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80AAC-AE0F-AD43-8E6A-3B4B3288FBB3}" type="doc">
      <dgm:prSet loTypeId="urn:microsoft.com/office/officeart/2005/8/layout/arrow2" loCatId="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BA82AE7-163C-4225-9AB1-59ABB688CCC1}">
      <dgm:prSet phldr="0"/>
      <dgm:spPr/>
      <dgm:t>
        <a:bodyPr/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b="1" i="0" kern="1200" dirty="0">
              <a:solidFill>
                <a:schemeClr val="bg1"/>
              </a:solidFill>
              <a:latin typeface="MTS Sans Black" panose="02000000000000000000" pitchFamily="2" charset="0"/>
              <a:ea typeface="+mn-ea"/>
              <a:cs typeface="Arial"/>
            </a:rPr>
            <a:t>СТАЖЕР</a:t>
          </a:r>
          <a:endParaRPr lang="en-US" sz="1400" b="1" i="0" kern="1200" dirty="0">
            <a:solidFill>
              <a:schemeClr val="bg1"/>
            </a:solidFill>
            <a:latin typeface="MTS Sans Black" panose="02000000000000000000" pitchFamily="2" charset="0"/>
            <a:ea typeface="MTS Sans" panose="02000000000000000000" pitchFamily="50" charset="0"/>
            <a:cs typeface="Arial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MTS Sans" panose="02000000000000000000" pitchFamily="2" charset="0"/>
              <a:ea typeface="MTS Sans" panose="02000000000000000000" pitchFamily="50" charset="0"/>
              <a:cs typeface="Arial"/>
            </a:rPr>
            <a:t>1-3</a:t>
          </a:r>
          <a:r>
            <a:rPr lang="en-US" sz="1400" b="0" kern="1200" dirty="0">
              <a:solidFill>
                <a:schemeClr val="bg1"/>
              </a:solidFill>
              <a:latin typeface="MTS Sans" panose="02000000000000000000" pitchFamily="2" charset="0"/>
              <a:ea typeface="MTS Sans" panose="02000000000000000000" pitchFamily="50" charset="0"/>
              <a:cs typeface="Arial"/>
            </a:rPr>
            <a:t> </a:t>
          </a:r>
          <a:r>
            <a:rPr lang="ru-RU" sz="1400" b="0" kern="1200" dirty="0">
              <a:solidFill>
                <a:schemeClr val="bg1"/>
              </a:solidFill>
              <a:latin typeface="MTS Sans" panose="02000000000000000000" pitchFamily="2" charset="0"/>
              <a:ea typeface="MTS Sans" panose="02000000000000000000" pitchFamily="50" charset="0"/>
              <a:cs typeface="Arial"/>
            </a:rPr>
            <a:t>месяца</a:t>
          </a:r>
        </a:p>
        <a:p>
          <a:pPr marL="0"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MTS Sans" panose="02000000000000000000" pitchFamily="2" charset="0"/>
              <a:ea typeface="MTS Sans" panose="02000000000000000000" pitchFamily="50" charset="0"/>
              <a:cs typeface="Arial"/>
            </a:rPr>
            <a:t>Оплачиваемая </a:t>
          </a:r>
          <a:r>
            <a:rPr lang="ru-RU" sz="800" b="0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  <a:t>стажировка</a:t>
          </a:r>
          <a:r>
            <a:rPr lang="ru-RU" b="0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  <a:t/>
          </a:r>
          <a:br>
            <a:rPr lang="ru-RU" b="0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</a:br>
          <a:r>
            <a:rPr lang="ru-RU" b="0" kern="1200" dirty="0">
              <a:solidFill>
                <a:schemeClr val="bg1"/>
              </a:solidFill>
              <a:latin typeface="MTS Sans" panose="02000000000000000000" pitchFamily="2" charset="0"/>
            </a:rPr>
            <a:t/>
          </a:r>
          <a:br>
            <a:rPr lang="ru-RU" b="0" kern="1200" dirty="0">
              <a:solidFill>
                <a:schemeClr val="bg1"/>
              </a:solidFill>
              <a:latin typeface="MTS Sans" panose="02000000000000000000" pitchFamily="2" charset="0"/>
            </a:rPr>
          </a:br>
          <a:endParaRPr lang="ru-RU" b="0" kern="1200" dirty="0">
            <a:solidFill>
              <a:schemeClr val="bg1"/>
            </a:solidFill>
            <a:latin typeface="MTS Sans" panose="02000000000000000000" pitchFamily="2" charset="0"/>
            <a:ea typeface="+mn-ea"/>
            <a:cs typeface="Arial"/>
          </a:endParaRPr>
        </a:p>
      </dgm:t>
    </dgm:pt>
    <dgm:pt modelId="{BDD71200-0B00-4B7C-ADE0-1742700812A2}" type="parTrans" cxnId="{EEDCAD3A-C2CD-4B02-A5DF-373C71153933}">
      <dgm:prSet/>
      <dgm:spPr/>
      <dgm:t>
        <a:bodyPr/>
        <a:lstStyle/>
        <a:p>
          <a:endParaRPr lang="ru-RU">
            <a:latin typeface="MTS Sans" panose="02000000000000000000" pitchFamily="2" charset="0"/>
          </a:endParaRPr>
        </a:p>
      </dgm:t>
    </dgm:pt>
    <dgm:pt modelId="{DB5EDEDB-1383-4695-94FB-674D29B84182}" type="sibTrans" cxnId="{EEDCAD3A-C2CD-4B02-A5DF-373C71153933}">
      <dgm:prSet/>
      <dgm:spPr/>
      <dgm:t>
        <a:bodyPr/>
        <a:lstStyle/>
        <a:p>
          <a:endParaRPr lang="ru-RU">
            <a:latin typeface="MTS Sans" panose="02000000000000000000" pitchFamily="2" charset="0"/>
          </a:endParaRPr>
        </a:p>
      </dgm:t>
    </dgm:pt>
    <dgm:pt modelId="{8CE37678-33B0-419F-A102-6787D73CAD7A}">
      <dgm:prSet phldr="0" custT="1"/>
      <dgm:spPr/>
      <dgm:t>
        <a:bodyPr/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kern="1200" dirty="0">
              <a:solidFill>
                <a:schemeClr val="bg1"/>
              </a:solidFill>
              <a:latin typeface="MTS Sans Black" panose="02000000000000000000" pitchFamily="2" charset="0"/>
              <a:ea typeface="+mn-ea"/>
              <a:cs typeface="Arial"/>
            </a:rPr>
            <a:t>СПЕЦИАЛИСТ</a:t>
          </a:r>
        </a:p>
        <a:p>
          <a:pPr marL="0"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  <a:t>3 </a:t>
          </a:r>
          <a:r>
            <a:rPr lang="ru-RU" sz="1400" b="0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  <a:t>месяца</a:t>
          </a:r>
        </a:p>
        <a:p>
          <a:pPr marL="0"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  <a:t>Повышение заработной платы </a:t>
          </a:r>
          <a:r>
            <a:rPr lang="ru-RU" sz="1400" b="1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  <a:t>+15%</a:t>
          </a:r>
          <a:endParaRPr lang="en-US" sz="1400" b="1" kern="1200" dirty="0">
            <a:solidFill>
              <a:schemeClr val="bg1"/>
            </a:solidFill>
            <a:latin typeface="MTS Sans" panose="02000000000000000000" pitchFamily="2" charset="0"/>
            <a:ea typeface="+mn-ea"/>
            <a:cs typeface="Arial"/>
          </a:endParaRPr>
        </a:p>
      </dgm:t>
    </dgm:pt>
    <dgm:pt modelId="{E92E59F3-28A8-48E0-B9E6-404B0E698E77}" type="parTrans" cxnId="{F354E33E-609D-4050-BE07-C4C50E02ACE4}">
      <dgm:prSet/>
      <dgm:spPr/>
      <dgm:t>
        <a:bodyPr/>
        <a:lstStyle/>
        <a:p>
          <a:endParaRPr lang="ru-RU">
            <a:latin typeface="MTS Sans" panose="02000000000000000000" pitchFamily="2" charset="0"/>
          </a:endParaRPr>
        </a:p>
      </dgm:t>
    </dgm:pt>
    <dgm:pt modelId="{2EF40300-654E-4D9B-B68A-7AB3F8D2444E}" type="sibTrans" cxnId="{F354E33E-609D-4050-BE07-C4C50E02ACE4}">
      <dgm:prSet/>
      <dgm:spPr/>
      <dgm:t>
        <a:bodyPr/>
        <a:lstStyle/>
        <a:p>
          <a:endParaRPr lang="ru-RU">
            <a:latin typeface="MTS Sans" panose="02000000000000000000" pitchFamily="2" charset="0"/>
          </a:endParaRPr>
        </a:p>
      </dgm:t>
    </dgm:pt>
    <dgm:pt modelId="{C65A5B24-B4FD-7543-ACFB-0612D2FF7DE5}">
      <dgm:prSet phldr="0" custT="1"/>
      <dgm:spPr/>
      <dgm:t>
        <a:bodyPr/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i="0" kern="1200" dirty="0">
              <a:solidFill>
                <a:schemeClr val="bg1"/>
              </a:solidFill>
              <a:latin typeface="MTS Sans Black" panose="02000000000000000000" pitchFamily="2" charset="0"/>
              <a:ea typeface="+mn-ea"/>
              <a:cs typeface="Arial"/>
            </a:rPr>
            <a:t>СПЕЦИАЛИСТ/</a:t>
          </a:r>
        </a:p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i="0" kern="1200" dirty="0">
              <a:solidFill>
                <a:schemeClr val="bg1"/>
              </a:solidFill>
              <a:latin typeface="MTS Sans Black" panose="02000000000000000000" pitchFamily="2" charset="0"/>
              <a:ea typeface="+mn-ea"/>
              <a:cs typeface="Arial"/>
            </a:rPr>
            <a:t>ВЕДУЩИЙ СПЕЦИАЛИСТ</a:t>
          </a:r>
          <a:endParaRPr lang="en-US" sz="1500" b="1" i="0" kern="1200" dirty="0">
            <a:solidFill>
              <a:schemeClr val="bg1"/>
            </a:solidFill>
            <a:latin typeface="MTS Sans Black" panose="02000000000000000000" pitchFamily="2" charset="0"/>
            <a:ea typeface="+mn-ea"/>
            <a:cs typeface="Arial"/>
          </a:endParaRPr>
        </a:p>
        <a:p>
          <a:pPr marL="0"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  <a:t>Повышение заработной платы </a:t>
          </a:r>
          <a:r>
            <a:rPr lang="ru-RU" sz="1400" b="1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  <a:t>+15%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 dirty="0">
            <a:solidFill>
              <a:schemeClr val="bg1"/>
            </a:solidFill>
            <a:latin typeface="MTS Sans" panose="02000000000000000000" pitchFamily="2" charset="0"/>
            <a:ea typeface="+mn-ea"/>
            <a:cs typeface="Arial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b="0" kern="1200" dirty="0">
            <a:solidFill>
              <a:schemeClr val="bg1"/>
            </a:solidFill>
            <a:latin typeface="MTS Sans" panose="02000000000000000000" pitchFamily="2" charset="0"/>
            <a:ea typeface="+mn-ea"/>
            <a:cs typeface="Arial"/>
          </a:endParaRPr>
        </a:p>
      </dgm:t>
    </dgm:pt>
    <dgm:pt modelId="{0A0DCD28-4F4C-0A4F-8D41-CC3943BAD4CE}" type="parTrans" cxnId="{155AE9E4-6D02-3849-8876-7E21D5D38EF7}">
      <dgm:prSet/>
      <dgm:spPr/>
      <dgm:t>
        <a:bodyPr/>
        <a:lstStyle/>
        <a:p>
          <a:endParaRPr lang="ru-RU">
            <a:latin typeface="MTS Sans" panose="02000000000000000000" pitchFamily="2" charset="0"/>
          </a:endParaRPr>
        </a:p>
      </dgm:t>
    </dgm:pt>
    <dgm:pt modelId="{86F4167F-443F-EB4C-AD26-237191B41796}" type="sibTrans" cxnId="{155AE9E4-6D02-3849-8876-7E21D5D38EF7}">
      <dgm:prSet/>
      <dgm:spPr/>
      <dgm:t>
        <a:bodyPr/>
        <a:lstStyle/>
        <a:p>
          <a:endParaRPr lang="ru-RU">
            <a:latin typeface="MTS Sans" panose="02000000000000000000" pitchFamily="2" charset="0"/>
          </a:endParaRPr>
        </a:p>
      </dgm:t>
    </dgm:pt>
    <dgm:pt modelId="{85D6CBB9-F014-4746-9BAF-D4F8F12748EA}" type="pres">
      <dgm:prSet presAssocID="{80780AAC-AE0F-AD43-8E6A-3B4B3288FBB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DA974B-94AF-DC4C-A510-B6DC35433B1D}" type="pres">
      <dgm:prSet presAssocID="{80780AAC-AE0F-AD43-8E6A-3B4B3288FBB3}" presName="arrow" presStyleLbl="bgShp" presStyleIdx="0" presStyleCnt="1" custScaleX="113958" custScaleY="99600" custLinFactNeighborX="4328" custLinFactNeighborY="300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0800000" scaled="1"/>
          <a:tileRect/>
        </a:gradFill>
      </dgm:spPr>
    </dgm:pt>
    <dgm:pt modelId="{5C29967B-71D8-6D46-9DB6-97AD28949305}" type="pres">
      <dgm:prSet presAssocID="{80780AAC-AE0F-AD43-8E6A-3B4B3288FBB3}" presName="arrowDiagram3" presStyleCnt="0"/>
      <dgm:spPr/>
    </dgm:pt>
    <dgm:pt modelId="{66773239-F9B3-8C4D-9B55-AE169374D177}" type="pres">
      <dgm:prSet presAssocID="{4BA82AE7-163C-4225-9AB1-59ABB688CCC1}" presName="bullet3a" presStyleLbl="node1" presStyleIdx="0" presStyleCnt="3"/>
      <dgm:spPr>
        <a:ln>
          <a:solidFill>
            <a:schemeClr val="accent1"/>
          </a:solidFill>
        </a:ln>
      </dgm:spPr>
    </dgm:pt>
    <dgm:pt modelId="{A6F9734B-4E54-F644-945B-687C5A6CF738}" type="pres">
      <dgm:prSet presAssocID="{4BA82AE7-163C-4225-9AB1-59ABB688CCC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20612-C1F2-D341-8C1E-4D2964B064EA}" type="pres">
      <dgm:prSet presAssocID="{8CE37678-33B0-419F-A102-6787D73CAD7A}" presName="bullet3b" presStyleLbl="node1" presStyleIdx="1" presStyleCnt="3"/>
      <dgm:spPr>
        <a:ln>
          <a:solidFill>
            <a:schemeClr val="accent1"/>
          </a:solidFill>
        </a:ln>
      </dgm:spPr>
    </dgm:pt>
    <dgm:pt modelId="{60B1D171-98A1-6646-8B17-ADAE64DBA134}" type="pres">
      <dgm:prSet presAssocID="{8CE37678-33B0-419F-A102-6787D73CAD7A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0F67B-2C64-E34F-85D3-AD63AA40CFAE}" type="pres">
      <dgm:prSet presAssocID="{C65A5B24-B4FD-7543-ACFB-0612D2FF7DE5}" presName="bullet3c" presStyleLbl="node1" presStyleIdx="2" presStyleCnt="3"/>
      <dgm:spPr>
        <a:ln>
          <a:solidFill>
            <a:schemeClr val="accent1"/>
          </a:solidFill>
        </a:ln>
      </dgm:spPr>
    </dgm:pt>
    <dgm:pt modelId="{3993F439-2288-E24B-A64D-BAB712B95ECD}" type="pres">
      <dgm:prSet presAssocID="{C65A5B24-B4FD-7543-ACFB-0612D2FF7DE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4E33E-609D-4050-BE07-C4C50E02ACE4}" srcId="{80780AAC-AE0F-AD43-8E6A-3B4B3288FBB3}" destId="{8CE37678-33B0-419F-A102-6787D73CAD7A}" srcOrd="1" destOrd="0" parTransId="{E92E59F3-28A8-48E0-B9E6-404B0E698E77}" sibTransId="{2EF40300-654E-4D9B-B68A-7AB3F8D2444E}"/>
    <dgm:cxn modelId="{C2D8CBB3-533B-C34B-81BB-88A3EB984669}" type="presOf" srcId="{4BA82AE7-163C-4225-9AB1-59ABB688CCC1}" destId="{A6F9734B-4E54-F644-945B-687C5A6CF738}" srcOrd="0" destOrd="0" presId="urn:microsoft.com/office/officeart/2005/8/layout/arrow2"/>
    <dgm:cxn modelId="{176A5D3A-48D0-9641-86D4-5E8B2BDEA3CE}" type="presOf" srcId="{80780AAC-AE0F-AD43-8E6A-3B4B3288FBB3}" destId="{85D6CBB9-F014-4746-9BAF-D4F8F12748EA}" srcOrd="0" destOrd="0" presId="urn:microsoft.com/office/officeart/2005/8/layout/arrow2"/>
    <dgm:cxn modelId="{221035EC-EF22-B644-A998-B817F883F772}" type="presOf" srcId="{8CE37678-33B0-419F-A102-6787D73CAD7A}" destId="{60B1D171-98A1-6646-8B17-ADAE64DBA134}" srcOrd="0" destOrd="0" presId="urn:microsoft.com/office/officeart/2005/8/layout/arrow2"/>
    <dgm:cxn modelId="{4AE53930-2EE6-6F49-8720-7FB162C16C92}" type="presOf" srcId="{C65A5B24-B4FD-7543-ACFB-0612D2FF7DE5}" destId="{3993F439-2288-E24B-A64D-BAB712B95ECD}" srcOrd="0" destOrd="0" presId="urn:microsoft.com/office/officeart/2005/8/layout/arrow2"/>
    <dgm:cxn modelId="{155AE9E4-6D02-3849-8876-7E21D5D38EF7}" srcId="{80780AAC-AE0F-AD43-8E6A-3B4B3288FBB3}" destId="{C65A5B24-B4FD-7543-ACFB-0612D2FF7DE5}" srcOrd="2" destOrd="0" parTransId="{0A0DCD28-4F4C-0A4F-8D41-CC3943BAD4CE}" sibTransId="{86F4167F-443F-EB4C-AD26-237191B41796}"/>
    <dgm:cxn modelId="{EEDCAD3A-C2CD-4B02-A5DF-373C71153933}" srcId="{80780AAC-AE0F-AD43-8E6A-3B4B3288FBB3}" destId="{4BA82AE7-163C-4225-9AB1-59ABB688CCC1}" srcOrd="0" destOrd="0" parTransId="{BDD71200-0B00-4B7C-ADE0-1742700812A2}" sibTransId="{DB5EDEDB-1383-4695-94FB-674D29B84182}"/>
    <dgm:cxn modelId="{0B7CFDAC-1439-471F-AC9F-05CE26C763A8}" type="presParOf" srcId="{85D6CBB9-F014-4746-9BAF-D4F8F12748EA}" destId="{44DA974B-94AF-DC4C-A510-B6DC35433B1D}" srcOrd="0" destOrd="0" presId="urn:microsoft.com/office/officeart/2005/8/layout/arrow2"/>
    <dgm:cxn modelId="{BF1B2472-8BF6-374A-AA28-6B2D1B8B5149}" type="presParOf" srcId="{85D6CBB9-F014-4746-9BAF-D4F8F12748EA}" destId="{5C29967B-71D8-6D46-9DB6-97AD28949305}" srcOrd="1" destOrd="0" presId="urn:microsoft.com/office/officeart/2005/8/layout/arrow2"/>
    <dgm:cxn modelId="{B3E73791-6C4C-1D42-B2C3-B6D1EB480E74}" type="presParOf" srcId="{5C29967B-71D8-6D46-9DB6-97AD28949305}" destId="{66773239-F9B3-8C4D-9B55-AE169374D177}" srcOrd="0" destOrd="0" presId="urn:microsoft.com/office/officeart/2005/8/layout/arrow2"/>
    <dgm:cxn modelId="{27D5C18D-B624-4148-B50B-463B9F58CFD8}" type="presParOf" srcId="{5C29967B-71D8-6D46-9DB6-97AD28949305}" destId="{A6F9734B-4E54-F644-945B-687C5A6CF738}" srcOrd="1" destOrd="0" presId="urn:microsoft.com/office/officeart/2005/8/layout/arrow2"/>
    <dgm:cxn modelId="{12DB1690-F1A3-D248-A209-F114F552FF3E}" type="presParOf" srcId="{5C29967B-71D8-6D46-9DB6-97AD28949305}" destId="{68D20612-C1F2-D341-8C1E-4D2964B064EA}" srcOrd="2" destOrd="0" presId="urn:microsoft.com/office/officeart/2005/8/layout/arrow2"/>
    <dgm:cxn modelId="{E85BEAEB-0B7F-D641-B7CB-F9096D5B3059}" type="presParOf" srcId="{5C29967B-71D8-6D46-9DB6-97AD28949305}" destId="{60B1D171-98A1-6646-8B17-ADAE64DBA134}" srcOrd="3" destOrd="0" presId="urn:microsoft.com/office/officeart/2005/8/layout/arrow2"/>
    <dgm:cxn modelId="{2EBC9AA6-7D53-0B4C-849B-9DB6D21F1AC0}" type="presParOf" srcId="{5C29967B-71D8-6D46-9DB6-97AD28949305}" destId="{1310F67B-2C64-E34F-85D3-AD63AA40CFAE}" srcOrd="4" destOrd="0" presId="urn:microsoft.com/office/officeart/2005/8/layout/arrow2"/>
    <dgm:cxn modelId="{0489C6ED-832A-F843-925E-E9461F3660AB}" type="presParOf" srcId="{5C29967B-71D8-6D46-9DB6-97AD28949305}" destId="{3993F439-2288-E24B-A64D-BAB712B95ECD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A974B-94AF-DC4C-A510-B6DC35433B1D}">
      <dsp:nvSpPr>
        <dsp:cNvPr id="0" name=""/>
        <dsp:cNvSpPr/>
      </dsp:nvSpPr>
      <dsp:spPr>
        <a:xfrm>
          <a:off x="468249" y="23240"/>
          <a:ext cx="10593969" cy="5786997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73239-F9B3-8C4D-9B55-AE169374D177}">
      <dsp:nvSpPr>
        <dsp:cNvPr id="0" name=""/>
        <dsp:cNvSpPr/>
      </dsp:nvSpPr>
      <dsp:spPr>
        <a:xfrm>
          <a:off x="2063559" y="4004416"/>
          <a:ext cx="241705" cy="2417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9734B-4E54-F644-945B-687C5A6CF738}">
      <dsp:nvSpPr>
        <dsp:cNvPr id="0" name=""/>
        <dsp:cNvSpPr/>
      </dsp:nvSpPr>
      <dsp:spPr>
        <a:xfrm>
          <a:off x="2184412" y="4125268"/>
          <a:ext cx="2166056" cy="167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75" tIns="0" rIns="0" bIns="0" numCol="1" spcCol="1270" anchor="t" anchorCtr="0">
          <a:noAutofit/>
        </a:bodyPr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chemeClr val="bg1"/>
              </a:solidFill>
              <a:latin typeface="MTS Sans Black" panose="02000000000000000000" pitchFamily="2" charset="0"/>
              <a:ea typeface="+mn-ea"/>
              <a:cs typeface="Arial"/>
            </a:rPr>
            <a:t>СТАЖЕР</a:t>
          </a:r>
          <a:endParaRPr lang="en-US" sz="1800" b="1" i="0" kern="1200" dirty="0">
            <a:solidFill>
              <a:schemeClr val="bg1"/>
            </a:solidFill>
            <a:latin typeface="MTS Sans Black" panose="02000000000000000000" pitchFamily="2" charset="0"/>
            <a:ea typeface="MTS Sans" panose="02000000000000000000" pitchFamily="50" charset="0"/>
            <a:cs typeface="Arial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bg1"/>
              </a:solidFill>
              <a:latin typeface="MTS Sans" panose="02000000000000000000" pitchFamily="2" charset="0"/>
              <a:ea typeface="MTS Sans" panose="02000000000000000000" pitchFamily="50" charset="0"/>
              <a:cs typeface="Arial"/>
            </a:rPr>
            <a:t>1-3</a:t>
          </a:r>
          <a:r>
            <a:rPr lang="en-US" sz="1800" b="0" kern="1200" dirty="0">
              <a:solidFill>
                <a:schemeClr val="bg1"/>
              </a:solidFill>
              <a:latin typeface="MTS Sans" panose="02000000000000000000" pitchFamily="2" charset="0"/>
              <a:ea typeface="MTS Sans" panose="02000000000000000000" pitchFamily="50" charset="0"/>
              <a:cs typeface="Arial"/>
            </a:rPr>
            <a:t> </a:t>
          </a:r>
          <a:r>
            <a:rPr lang="ru-RU" sz="1800" b="0" kern="1200" dirty="0">
              <a:solidFill>
                <a:schemeClr val="bg1"/>
              </a:solidFill>
              <a:latin typeface="MTS Sans" panose="02000000000000000000" pitchFamily="2" charset="0"/>
              <a:ea typeface="MTS Sans" panose="02000000000000000000" pitchFamily="50" charset="0"/>
              <a:cs typeface="Arial"/>
            </a:rPr>
            <a:t>месяца</a:t>
          </a:r>
        </a:p>
        <a:p>
          <a:pPr marL="0"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bg1"/>
              </a:solidFill>
              <a:latin typeface="MTS Sans" panose="02000000000000000000" pitchFamily="2" charset="0"/>
              <a:ea typeface="MTS Sans" panose="02000000000000000000" pitchFamily="50" charset="0"/>
              <a:cs typeface="Arial"/>
            </a:rPr>
            <a:t>Оплачиваемая </a:t>
          </a:r>
          <a:r>
            <a:rPr lang="ru-RU" sz="1800" b="0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  <a:t>стажировка</a:t>
          </a:r>
          <a:br>
            <a:rPr lang="ru-RU" sz="1800" b="0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</a:br>
          <a:r>
            <a:rPr lang="ru-RU" sz="1800" b="0" kern="1200" dirty="0">
              <a:solidFill>
                <a:schemeClr val="bg1"/>
              </a:solidFill>
              <a:latin typeface="MTS Sans" panose="02000000000000000000" pitchFamily="2" charset="0"/>
            </a:rPr>
            <a:t/>
          </a:r>
          <a:br>
            <a:rPr lang="ru-RU" sz="1800" b="0" kern="1200" dirty="0">
              <a:solidFill>
                <a:schemeClr val="bg1"/>
              </a:solidFill>
              <a:latin typeface="MTS Sans" panose="02000000000000000000" pitchFamily="2" charset="0"/>
            </a:rPr>
          </a:br>
          <a:endParaRPr lang="ru-RU" sz="1800" b="0" kern="1200" dirty="0">
            <a:solidFill>
              <a:schemeClr val="bg1"/>
            </a:solidFill>
            <a:latin typeface="MTS Sans" panose="02000000000000000000" pitchFamily="2" charset="0"/>
            <a:ea typeface="+mn-ea"/>
            <a:cs typeface="Arial"/>
          </a:endParaRPr>
        </a:p>
      </dsp:txBody>
      <dsp:txXfrm>
        <a:off x="2184412" y="4125268"/>
        <a:ext cx="2166056" cy="1679158"/>
      </dsp:txXfrm>
    </dsp:sp>
    <dsp:sp modelId="{68D20612-C1F2-D341-8C1E-4D2964B064EA}">
      <dsp:nvSpPr>
        <dsp:cNvPr id="0" name=""/>
        <dsp:cNvSpPr/>
      </dsp:nvSpPr>
      <dsp:spPr>
        <a:xfrm>
          <a:off x="4197078" y="2425193"/>
          <a:ext cx="436929" cy="436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1D171-98A1-6646-8B17-ADAE64DBA134}">
      <dsp:nvSpPr>
        <dsp:cNvPr id="0" name=""/>
        <dsp:cNvSpPr/>
      </dsp:nvSpPr>
      <dsp:spPr>
        <a:xfrm>
          <a:off x="4415543" y="2643658"/>
          <a:ext cx="2231131" cy="316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520" tIns="0" rIns="0" bIns="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kern="1200" dirty="0">
              <a:solidFill>
                <a:schemeClr val="bg1"/>
              </a:solidFill>
              <a:latin typeface="MTS Sans Black" panose="02000000000000000000" pitchFamily="2" charset="0"/>
              <a:ea typeface="+mn-ea"/>
              <a:cs typeface="Arial"/>
            </a:rPr>
            <a:t>СПЕЦИАЛИСТ</a:t>
          </a:r>
        </a:p>
        <a:p>
          <a:pPr marL="0"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  <a:t>3 </a:t>
          </a:r>
          <a:r>
            <a:rPr lang="ru-RU" sz="1400" b="0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  <a:t>месяца</a:t>
          </a:r>
        </a:p>
        <a:p>
          <a:pPr marL="0"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  <a:t>Повышение заработной платы </a:t>
          </a:r>
          <a:r>
            <a:rPr lang="ru-RU" sz="1400" b="1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  <a:t>+15%</a:t>
          </a:r>
          <a:endParaRPr lang="en-US" sz="1400" b="1" kern="1200" dirty="0">
            <a:solidFill>
              <a:schemeClr val="bg1"/>
            </a:solidFill>
            <a:latin typeface="MTS Sans" panose="02000000000000000000" pitchFamily="2" charset="0"/>
            <a:ea typeface="+mn-ea"/>
            <a:cs typeface="Arial"/>
          </a:endParaRPr>
        </a:p>
      </dsp:txBody>
      <dsp:txXfrm>
        <a:off x="4415543" y="2643658"/>
        <a:ext cx="2231131" cy="3160769"/>
      </dsp:txXfrm>
    </dsp:sp>
    <dsp:sp modelId="{1310F67B-2C64-E34F-85D3-AD63AA40CFAE}">
      <dsp:nvSpPr>
        <dsp:cNvPr id="0" name=""/>
        <dsp:cNvSpPr/>
      </dsp:nvSpPr>
      <dsp:spPr>
        <a:xfrm>
          <a:off x="6762879" y="1464179"/>
          <a:ext cx="604264" cy="604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3F439-2288-E24B-A64D-BAB712B95ECD}">
      <dsp:nvSpPr>
        <dsp:cNvPr id="0" name=""/>
        <dsp:cNvSpPr/>
      </dsp:nvSpPr>
      <dsp:spPr>
        <a:xfrm>
          <a:off x="7065012" y="1766312"/>
          <a:ext cx="2231131" cy="403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187" tIns="0" rIns="0" bIns="0" numCol="1" spcCol="1270" anchor="t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i="0" kern="1200" dirty="0">
              <a:solidFill>
                <a:schemeClr val="bg1"/>
              </a:solidFill>
              <a:latin typeface="MTS Sans Black" panose="02000000000000000000" pitchFamily="2" charset="0"/>
              <a:ea typeface="+mn-ea"/>
              <a:cs typeface="Arial"/>
            </a:rPr>
            <a:t>СПЕЦИАЛИСТ/</a:t>
          </a:r>
        </a:p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i="0" kern="1200" dirty="0">
              <a:solidFill>
                <a:schemeClr val="bg1"/>
              </a:solidFill>
              <a:latin typeface="MTS Sans Black" panose="02000000000000000000" pitchFamily="2" charset="0"/>
              <a:ea typeface="+mn-ea"/>
              <a:cs typeface="Arial"/>
            </a:rPr>
            <a:t>ВЕДУЩИЙ СПЕЦИАЛИСТ</a:t>
          </a:r>
          <a:endParaRPr lang="en-US" sz="1500" b="1" i="0" kern="1200" dirty="0">
            <a:solidFill>
              <a:schemeClr val="bg1"/>
            </a:solidFill>
            <a:latin typeface="MTS Sans Black" panose="02000000000000000000" pitchFamily="2" charset="0"/>
            <a:ea typeface="+mn-ea"/>
            <a:cs typeface="Arial"/>
          </a:endParaRPr>
        </a:p>
        <a:p>
          <a:pPr marL="0"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  <a:t>Повышение заработной платы </a:t>
          </a:r>
          <a:r>
            <a:rPr lang="ru-RU" sz="1400" b="1" kern="1200" dirty="0">
              <a:solidFill>
                <a:schemeClr val="bg1"/>
              </a:solidFill>
              <a:latin typeface="MTS Sans" panose="02000000000000000000" pitchFamily="2" charset="0"/>
              <a:ea typeface="+mn-ea"/>
              <a:cs typeface="Arial"/>
            </a:rPr>
            <a:t>+15%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 dirty="0">
            <a:solidFill>
              <a:schemeClr val="bg1"/>
            </a:solidFill>
            <a:latin typeface="MTS Sans" panose="02000000000000000000" pitchFamily="2" charset="0"/>
            <a:ea typeface="+mn-ea"/>
            <a:cs typeface="Arial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b="0" kern="1200" dirty="0">
            <a:solidFill>
              <a:schemeClr val="bg1"/>
            </a:solidFill>
            <a:latin typeface="MTS Sans" panose="02000000000000000000" pitchFamily="2" charset="0"/>
            <a:ea typeface="+mn-ea"/>
            <a:cs typeface="Arial"/>
          </a:endParaRPr>
        </a:p>
      </dsp:txBody>
      <dsp:txXfrm>
        <a:off x="7065012" y="1766312"/>
        <a:ext cx="2231131" cy="4038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CB52AB-E89C-A34F-8AF0-9AFBAE9420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4C845B-ECCD-BE4F-A969-B334EA1993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06F12-0AA2-1F43-BEFC-119D6BBB6D9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5BE0033F-6172-AD43-890D-6172027BC8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7456E-80C1-CB43-8B0B-ABBA900CE706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xmlns="" id="{F74DF7A7-DFD2-4445-AD1A-A327D90843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83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70564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1pPr>
    <a:lvl2pPr indent="114300"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2pPr>
    <a:lvl3pPr indent="228600"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3pPr>
    <a:lvl4pPr indent="342900"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4pPr>
    <a:lvl5pPr indent="457200"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5pPr>
    <a:lvl6pPr indent="571500"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6pPr>
    <a:lvl7pPr indent="685800"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7pPr>
    <a:lvl8pPr indent="800100"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8pPr>
    <a:lvl9pPr indent="914400" defTabSz="228600" latinLnBrk="0">
      <a:lnSpc>
        <a:spcPct val="117999"/>
      </a:lnSpc>
      <a:defRPr sz="11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503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Оставляю свои контактный данные, а также подписывайся на нашу группу в контакте или оставляй заявку по </a:t>
            </a:r>
            <a:r>
              <a:rPr lang="en-US" dirty="0"/>
              <a:t>QR </a:t>
            </a:r>
            <a:r>
              <a:rPr lang="ru-RU" dirty="0"/>
              <a:t>коду.</a:t>
            </a:r>
          </a:p>
        </p:txBody>
      </p:sp>
    </p:spTree>
    <p:extLst>
      <p:ext uri="{BB962C8B-B14F-4D97-AF65-F5344CB8AC3E}">
        <p14:creationId xmlns:p14="http://schemas.microsoft.com/office/powerpoint/2010/main" val="303454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22" marR="551646" defTabSz="1038393">
              <a:spcBef>
                <a:spcPts val="625"/>
              </a:spcBef>
              <a:defRPr/>
            </a:pPr>
            <a:r>
              <a:rPr lang="ru-RU" sz="1100" dirty="0">
                <a:effectLst/>
                <a:latin typeface="+mj-lt"/>
                <a:ea typeface="+mj-ea"/>
                <a:cs typeface="+mj-cs"/>
                <a:sym typeface="Helvetica Neue"/>
              </a:rPr>
              <a:t>МТС </a:t>
            </a:r>
            <a:r>
              <a:rPr lang="ru-RU" sz="1100" dirty="0" err="1">
                <a:effectLst/>
                <a:latin typeface="+mj-lt"/>
                <a:ea typeface="+mj-ea"/>
                <a:cs typeface="+mj-cs"/>
                <a:sym typeface="Helvetica Neue"/>
              </a:rPr>
              <a:t>Финтех</a:t>
            </a:r>
            <a:r>
              <a:rPr lang="ru-RU" sz="1100" dirty="0">
                <a:effectLst/>
                <a:latin typeface="+mj-lt"/>
                <a:ea typeface="+mj-ea"/>
                <a:cs typeface="+mj-cs"/>
                <a:sym typeface="Helvetica Neue"/>
              </a:rPr>
              <a:t> – одно из ключевых направлений развитий группы МТС. Мы развиваем цифровые финансовые сервисы нового поколения. Благодаря уникальной синергии банкинга и телекома мы создаем цифровое будущее здесь и сейчас.</a:t>
            </a:r>
            <a:r>
              <a:rPr lang="ru-RU" sz="1100" b="1" dirty="0">
                <a:effectLst/>
                <a:latin typeface="+mj-lt"/>
                <a:ea typeface="+mj-ea"/>
                <a:cs typeface="+mj-cs"/>
                <a:sym typeface="Helvetica Neue"/>
              </a:rPr>
              <a:t> Сегодня МТС</a:t>
            </a:r>
            <a:r>
              <a:rPr lang="ru-RU" sz="1100" dirty="0">
                <a:effectLst/>
                <a:latin typeface="+mj-lt"/>
                <a:ea typeface="+mj-ea"/>
                <a:cs typeface="+mj-cs"/>
                <a:sym typeface="Helvetica Neue"/>
              </a:rPr>
              <a:t> – это не просто оператор сотовой связи, а целая продуктовая экосистема, которая охватывает все наши потребности от финансовых услуг до развлечений. В продукты </a:t>
            </a:r>
            <a:r>
              <a:rPr lang="ru-RU" sz="1100" dirty="0" err="1">
                <a:effectLst/>
                <a:latin typeface="+mj-lt"/>
                <a:ea typeface="+mj-ea"/>
                <a:cs typeface="+mj-cs"/>
                <a:sym typeface="Helvetica Neue"/>
              </a:rPr>
              <a:t>Финтех</a:t>
            </a:r>
            <a:r>
              <a:rPr lang="ru-RU" sz="1100" dirty="0">
                <a:effectLst/>
                <a:latin typeface="+mj-lt"/>
                <a:ea typeface="+mj-ea"/>
                <a:cs typeface="+mj-cs"/>
                <a:sym typeface="Helvetica Neue"/>
              </a:rPr>
              <a:t> входит: МТС Банк –надёжный цифровой банк с фокусом на мобильное приложение и финансовые сервисы нового поколения. МТС </a:t>
            </a:r>
            <a:r>
              <a:rPr lang="ru-RU" sz="1100" dirty="0" err="1">
                <a:effectLst/>
                <a:latin typeface="+mj-lt"/>
                <a:ea typeface="+mj-ea"/>
                <a:cs typeface="+mj-cs"/>
                <a:sym typeface="Helvetica Neue"/>
              </a:rPr>
              <a:t>кэшбэк</a:t>
            </a:r>
            <a:r>
              <a:rPr lang="ru-RU" sz="1100" dirty="0">
                <a:effectLst/>
                <a:latin typeface="+mj-lt"/>
                <a:ea typeface="+mj-ea"/>
                <a:cs typeface="+mj-cs"/>
                <a:sym typeface="Helvetica Neue"/>
              </a:rPr>
              <a:t>, МТС инвестиции, МТС страхование и другие цифровые сервисы. Эко система МТС это Ведущий стриминговый видеосервис и поставщик развлекательного контента (такие как </a:t>
            </a:r>
            <a:r>
              <a:rPr lang="ru-RU" sz="1100" dirty="0">
                <a:solidFill>
                  <a:srgbClr val="000000"/>
                </a:solidFill>
                <a:latin typeface="MTS Sans"/>
                <a:cs typeface="MTS Sans"/>
              </a:rPr>
              <a:t>МТС ТВ </a:t>
            </a:r>
            <a:r>
              <a:rPr lang="en-US" sz="1100" dirty="0">
                <a:solidFill>
                  <a:srgbClr val="000000"/>
                </a:solidFill>
                <a:latin typeface="MTS Sans"/>
                <a:cs typeface="MTS Sans"/>
              </a:rPr>
              <a:t>KION</a:t>
            </a:r>
            <a:r>
              <a:rPr lang="ru-RU" sz="1100" dirty="0">
                <a:solidFill>
                  <a:srgbClr val="000000"/>
                </a:solidFill>
                <a:latin typeface="MTS Sans"/>
                <a:cs typeface="MTS Sans"/>
              </a:rPr>
              <a:t>, </a:t>
            </a:r>
            <a:r>
              <a:rPr lang="ru-RU" sz="1100" spc="-11" dirty="0">
                <a:solidFill>
                  <a:srgbClr val="000000"/>
                </a:solidFill>
                <a:latin typeface="MTS Sans"/>
                <a:cs typeface="MTS Sans"/>
              </a:rPr>
              <a:t>МТС</a:t>
            </a:r>
            <a:r>
              <a:rPr lang="ru-RU" sz="1100" spc="-45" dirty="0">
                <a:solidFill>
                  <a:srgbClr val="000000"/>
                </a:solidFill>
                <a:latin typeface="MTS Sans"/>
                <a:cs typeface="MTS Sans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MTS Sans"/>
                <a:cs typeface="MTS Sans"/>
              </a:rPr>
              <a:t>Music</a:t>
            </a:r>
            <a:r>
              <a:rPr lang="ru-RU" sz="1100" dirty="0">
                <a:solidFill>
                  <a:srgbClr val="000000"/>
                </a:solidFill>
                <a:latin typeface="MTS Sans"/>
                <a:cs typeface="MTS Sans"/>
              </a:rPr>
              <a:t>, М</a:t>
            </a:r>
            <a:r>
              <a:rPr lang="ru-RU" sz="1100" spc="-23" dirty="0">
                <a:solidFill>
                  <a:srgbClr val="000000"/>
                </a:solidFill>
                <a:latin typeface="MTS Sans"/>
                <a:cs typeface="MTS Sans"/>
              </a:rPr>
              <a:t>Т</a:t>
            </a:r>
            <a:r>
              <a:rPr lang="ru-RU" sz="1100" dirty="0">
                <a:solidFill>
                  <a:srgbClr val="000000"/>
                </a:solidFill>
                <a:latin typeface="MTS Sans"/>
                <a:cs typeface="MTS Sans"/>
              </a:rPr>
              <a:t>С</a:t>
            </a:r>
            <a:r>
              <a:rPr lang="ru-RU" sz="1100" spc="-57" dirty="0">
                <a:solidFill>
                  <a:srgbClr val="000000"/>
                </a:solidFill>
                <a:latin typeface="MTS Sans"/>
                <a:cs typeface="MTS Sans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MTS Sans"/>
                <a:cs typeface="MTS Sans"/>
              </a:rPr>
              <a:t>Би</a:t>
            </a:r>
            <a:r>
              <a:rPr lang="ru-RU" sz="1100" spc="-11" dirty="0" err="1">
                <a:solidFill>
                  <a:srgbClr val="000000"/>
                </a:solidFill>
                <a:latin typeface="MTS Sans"/>
                <a:cs typeface="MTS Sans"/>
              </a:rPr>
              <a:t>б</a:t>
            </a:r>
            <a:r>
              <a:rPr lang="ru-RU" sz="1100" dirty="0" err="1">
                <a:solidFill>
                  <a:srgbClr val="000000"/>
                </a:solidFill>
                <a:latin typeface="MTS Sans"/>
                <a:cs typeface="MTS Sans"/>
              </a:rPr>
              <a:t>ли</a:t>
            </a:r>
            <a:r>
              <a:rPr lang="ru-RU" sz="1100" spc="-11" dirty="0" err="1">
                <a:solidFill>
                  <a:srgbClr val="000000"/>
                </a:solidFill>
                <a:latin typeface="MTS Sans"/>
                <a:cs typeface="MTS Sans"/>
              </a:rPr>
              <a:t>о</a:t>
            </a:r>
            <a:r>
              <a:rPr lang="ru-RU" sz="1100" dirty="0" err="1">
                <a:solidFill>
                  <a:srgbClr val="000000"/>
                </a:solidFill>
                <a:latin typeface="MTS Sans"/>
                <a:cs typeface="MTS Sans"/>
              </a:rPr>
              <a:t>те</a:t>
            </a:r>
            <a:r>
              <a:rPr lang="ru-RU" sz="1100" spc="-6" dirty="0" err="1">
                <a:solidFill>
                  <a:srgbClr val="000000"/>
                </a:solidFill>
                <a:latin typeface="MTS Sans"/>
                <a:cs typeface="MTS Sans"/>
              </a:rPr>
              <a:t>к</a:t>
            </a:r>
            <a:r>
              <a:rPr lang="ru-RU" sz="1100" dirty="0" err="1">
                <a:solidFill>
                  <a:srgbClr val="000000"/>
                </a:solidFill>
                <a:latin typeface="MTS Sans"/>
                <a:cs typeface="MTS Sans"/>
              </a:rPr>
              <a:t>а,</a:t>
            </a:r>
            <a:r>
              <a:rPr lang="ru-RU" sz="1100" spc="-11" dirty="0" err="1">
                <a:solidFill>
                  <a:srgbClr val="000000"/>
                </a:solidFill>
                <a:latin typeface="MTS Sans"/>
                <a:cs typeface="MTS Sans"/>
              </a:rPr>
              <a:t>МТС</a:t>
            </a:r>
            <a:r>
              <a:rPr lang="ru-RU" sz="1100" spc="-6" dirty="0">
                <a:solidFill>
                  <a:srgbClr val="000000"/>
                </a:solidFill>
                <a:latin typeface="MTS Sans"/>
                <a:cs typeface="MTS Sans"/>
              </a:rPr>
              <a:t> </a:t>
            </a:r>
            <a:r>
              <a:rPr lang="en-US" sz="1100" spc="-6" dirty="0">
                <a:solidFill>
                  <a:srgbClr val="000000"/>
                </a:solidFill>
                <a:latin typeface="MTS Sans"/>
                <a:cs typeface="MTS Sans"/>
              </a:rPr>
              <a:t>Live</a:t>
            </a:r>
            <a:r>
              <a:rPr lang="ru-RU" sz="1100" spc="0" dirty="0">
                <a:solidFill>
                  <a:srgbClr val="000000"/>
                </a:solidFill>
                <a:latin typeface="MTS Sans"/>
                <a:cs typeface="MTS Sans"/>
              </a:rPr>
              <a:t>,</a:t>
            </a:r>
            <a:r>
              <a:rPr lang="ru-RU" sz="1100" spc="-11" dirty="0">
                <a:solidFill>
                  <a:srgbClr val="000000"/>
                </a:solidFill>
                <a:latin typeface="MTS Sans"/>
                <a:cs typeface="MTS Sans"/>
              </a:rPr>
              <a:t>МТС</a:t>
            </a:r>
            <a:r>
              <a:rPr lang="ru-RU" sz="1100" spc="-28" dirty="0">
                <a:solidFill>
                  <a:srgbClr val="000000"/>
                </a:solidFill>
                <a:latin typeface="MTS Sans"/>
                <a:cs typeface="MTS Sans"/>
              </a:rPr>
              <a:t> </a:t>
            </a:r>
            <a:r>
              <a:rPr lang="en-US" sz="1100" spc="-6" dirty="0" err="1">
                <a:solidFill>
                  <a:srgbClr val="000000"/>
                </a:solidFill>
                <a:latin typeface="MTS Sans"/>
                <a:cs typeface="MTS Sans"/>
              </a:rPr>
              <a:t>Ticketland</a:t>
            </a:r>
            <a:r>
              <a:rPr lang="ru-RU" sz="1100" spc="-6" dirty="0">
                <a:solidFill>
                  <a:srgbClr val="000000"/>
                </a:solidFill>
                <a:latin typeface="MTS Sans"/>
                <a:cs typeface="MTS Sans"/>
              </a:rPr>
              <a:t>) Это крупнейший мобильный оператор России, Ведущая розничная сеть по продаже электроники и смарт устройств.</a:t>
            </a:r>
            <a:endParaRPr lang="en-US" sz="1100" dirty="0">
              <a:solidFill>
                <a:srgbClr val="000000"/>
              </a:solidFill>
              <a:latin typeface="MTS Sans"/>
              <a:cs typeface="MTS Sans"/>
            </a:endParaRPr>
          </a:p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dirty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4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04" algn="l">
              <a:spcBef>
                <a:spcPts val="58"/>
              </a:spcBef>
            </a:pPr>
            <a:r>
              <a:rPr lang="ru-RU" sz="1100" dirty="0">
                <a:effectLst/>
                <a:latin typeface="+mj-lt"/>
                <a:ea typeface="+mj-ea"/>
                <a:cs typeface="+mj-cs"/>
                <a:sym typeface="Helvetica Neue"/>
              </a:rPr>
              <a:t> МТС Банк – динамично развивающийся цифровой банк. МТС банк первый по выдаче </a:t>
            </a:r>
            <a:r>
              <a:rPr lang="en-US" sz="1100" dirty="0">
                <a:effectLst/>
                <a:latin typeface="+mj-lt"/>
                <a:ea typeface="+mj-ea"/>
                <a:cs typeface="+mj-cs"/>
                <a:sym typeface="Helvetica Neue"/>
              </a:rPr>
              <a:t>POS-</a:t>
            </a:r>
            <a:r>
              <a:rPr lang="ru-RU" sz="1100" dirty="0">
                <a:effectLst/>
                <a:latin typeface="+mj-lt"/>
                <a:ea typeface="+mj-ea"/>
                <a:cs typeface="+mj-cs"/>
                <a:sym typeface="Helvetica Neue"/>
              </a:rPr>
              <a:t>кредитов в 2021 году согласно исследованиям </a:t>
            </a:r>
            <a:r>
              <a:rPr lang="en-US" sz="1100" b="0" dirty="0">
                <a:solidFill>
                  <a:schemeClr val="bg1"/>
                </a:solidFill>
                <a:latin typeface="MTS Sans"/>
                <a:cs typeface="MTS Sans"/>
              </a:rPr>
              <a:t>Frank</a:t>
            </a:r>
            <a:r>
              <a:rPr lang="en-US" sz="1100" b="0" spc="-27" dirty="0">
                <a:solidFill>
                  <a:schemeClr val="bg1"/>
                </a:solidFill>
                <a:latin typeface="MTS Sans"/>
                <a:cs typeface="MTS Sans"/>
              </a:rPr>
              <a:t> </a:t>
            </a:r>
            <a:r>
              <a:rPr lang="en-US" sz="1100" b="0" spc="-15" dirty="0">
                <a:solidFill>
                  <a:schemeClr val="bg1"/>
                </a:solidFill>
                <a:latin typeface="MTS Sans"/>
                <a:cs typeface="MTS Sans"/>
              </a:rPr>
              <a:t>RG</a:t>
            </a:r>
            <a:r>
              <a:rPr lang="ru-RU" sz="1100" b="0" spc="-15" dirty="0">
                <a:solidFill>
                  <a:schemeClr val="bg1"/>
                </a:solidFill>
                <a:latin typeface="MTS Sans"/>
                <a:cs typeface="MTS Sans"/>
              </a:rPr>
              <a:t>. </a:t>
            </a:r>
            <a:endParaRPr lang="ru-RU" sz="1400" b="0" dirty="0">
              <a:latin typeface="MTSSans-UltraWide"/>
              <a:cs typeface="MTSSans-UltraWide"/>
            </a:endParaRPr>
          </a:p>
          <a:p>
            <a:pPr marL="23104" marR="18483" algn="l">
              <a:lnSpc>
                <a:spcPct val="100800"/>
              </a:lnSpc>
              <a:spcBef>
                <a:spcPts val="967"/>
              </a:spcBef>
            </a:pPr>
            <a:r>
              <a:rPr lang="ru-RU" sz="1100" b="0" dirty="0">
                <a:solidFill>
                  <a:srgbClr val="FFFFFF"/>
                </a:solidFill>
                <a:latin typeface="MTS Sans"/>
                <a:cs typeface="MTS Sans"/>
              </a:rPr>
              <a:t>Третий лучший </a:t>
            </a:r>
            <a:r>
              <a:rPr lang="ru-RU" sz="1100" b="0" spc="-6" dirty="0" err="1">
                <a:solidFill>
                  <a:srgbClr val="FFFFFF"/>
                </a:solidFill>
                <a:latin typeface="MTS Sans"/>
                <a:cs typeface="MTS Sans"/>
              </a:rPr>
              <a:t>экосистемный</a:t>
            </a:r>
            <a:r>
              <a:rPr lang="ru-RU" sz="1100" b="0" spc="-6" dirty="0">
                <a:solidFill>
                  <a:srgbClr val="FFFFFF"/>
                </a:solidFill>
                <a:latin typeface="MTS Sans"/>
                <a:cs typeface="MTS Sans"/>
              </a:rPr>
              <a:t> </a:t>
            </a:r>
            <a:r>
              <a:rPr lang="ru-RU" sz="1100" b="0" dirty="0">
                <a:solidFill>
                  <a:srgbClr val="FFFFFF"/>
                </a:solidFill>
                <a:latin typeface="MTS Sans"/>
                <a:cs typeface="MTS Sans"/>
              </a:rPr>
              <a:t>мобильный</a:t>
            </a:r>
            <a:r>
              <a:rPr lang="ru-RU" sz="1100" b="0" spc="-3" dirty="0">
                <a:solidFill>
                  <a:srgbClr val="FFFFFF"/>
                </a:solidFill>
                <a:latin typeface="MTS Sans"/>
                <a:cs typeface="MTS Sans"/>
              </a:rPr>
              <a:t> </a:t>
            </a:r>
            <a:r>
              <a:rPr lang="ru-RU" sz="1100" b="0" dirty="0">
                <a:solidFill>
                  <a:srgbClr val="FFFFFF"/>
                </a:solidFill>
                <a:latin typeface="MTS Sans"/>
                <a:cs typeface="MTS Sans"/>
              </a:rPr>
              <a:t>банк</a:t>
            </a:r>
            <a:r>
              <a:rPr lang="ru-RU" sz="1100" b="0" spc="3" dirty="0">
                <a:solidFill>
                  <a:srgbClr val="FFFFFF"/>
                </a:solidFill>
                <a:latin typeface="MTS Sans"/>
                <a:cs typeface="MTS Sans"/>
              </a:rPr>
              <a:t> </a:t>
            </a:r>
            <a:r>
              <a:rPr lang="ru-RU" sz="1100" b="0" dirty="0">
                <a:solidFill>
                  <a:srgbClr val="FFFFFF"/>
                </a:solidFill>
                <a:latin typeface="MTS Sans"/>
                <a:cs typeface="MTS Sans"/>
              </a:rPr>
              <a:t>в</a:t>
            </a:r>
            <a:r>
              <a:rPr lang="ru-RU" sz="1100" b="0" spc="3" dirty="0">
                <a:solidFill>
                  <a:srgbClr val="FFFFFF"/>
                </a:solidFill>
                <a:latin typeface="MTS Sans"/>
                <a:cs typeface="MTS Sans"/>
              </a:rPr>
              <a:t> </a:t>
            </a:r>
            <a:r>
              <a:rPr lang="ru-RU" sz="1100" b="0" spc="-12" dirty="0">
                <a:solidFill>
                  <a:srgbClr val="FFFFFF"/>
                </a:solidFill>
                <a:latin typeface="MTS Sans"/>
                <a:cs typeface="MTS Sans"/>
              </a:rPr>
              <a:t>2021 </a:t>
            </a:r>
            <a:r>
              <a:rPr lang="ru-RU" sz="1100" b="0" dirty="0">
                <a:solidFill>
                  <a:srgbClr val="FFFFFF"/>
                </a:solidFill>
                <a:latin typeface="MTS Sans"/>
                <a:cs typeface="MTS Sans"/>
              </a:rPr>
              <a:t>согласно</a:t>
            </a:r>
            <a:r>
              <a:rPr lang="ru-RU" sz="1100" b="0" spc="-24" dirty="0">
                <a:solidFill>
                  <a:srgbClr val="FFFFFF"/>
                </a:solidFill>
                <a:latin typeface="MTS Sans"/>
                <a:cs typeface="MTS Sans"/>
              </a:rPr>
              <a:t> </a:t>
            </a:r>
            <a:r>
              <a:rPr lang="ru-RU" sz="1100" b="0" spc="-6" dirty="0" err="1">
                <a:solidFill>
                  <a:srgbClr val="FFFFFF"/>
                </a:solidFill>
                <a:latin typeface="MTS Sans"/>
                <a:cs typeface="MTS Sans"/>
              </a:rPr>
              <a:t>Markswebb</a:t>
            </a:r>
            <a:r>
              <a:rPr lang="ru-RU" sz="1100" b="0" spc="-6" dirty="0">
                <a:solidFill>
                  <a:srgbClr val="FFFFFF"/>
                </a:solidFill>
                <a:latin typeface="MTS Sans"/>
                <a:cs typeface="MTS Sans"/>
              </a:rPr>
              <a:t>.  70% продаж потребительских кредитов в цифровых каналах.</a:t>
            </a:r>
            <a:endParaRPr lang="ru-RU" sz="1100" b="0" dirty="0">
              <a:latin typeface="MTS Sans"/>
              <a:cs typeface="MTS Sans"/>
            </a:endParaRPr>
          </a:p>
          <a:p>
            <a:r>
              <a:rPr lang="ru-RU" sz="1100" dirty="0">
                <a:effectLst/>
                <a:latin typeface="+mj-lt"/>
                <a:ea typeface="+mj-ea"/>
                <a:cs typeface="+mj-cs"/>
                <a:sym typeface="Helvetica Neue"/>
              </a:rPr>
              <a:t>У команды </a:t>
            </a:r>
            <a:r>
              <a:rPr lang="ru-RU" sz="1100" dirty="0" err="1">
                <a:effectLst/>
                <a:latin typeface="+mj-lt"/>
                <a:ea typeface="+mj-ea"/>
                <a:cs typeface="+mj-cs"/>
                <a:sym typeface="Helvetica Neue"/>
              </a:rPr>
              <a:t>Финтех</a:t>
            </a:r>
            <a:r>
              <a:rPr lang="ru-RU" sz="1100" dirty="0">
                <a:effectLst/>
                <a:latin typeface="+mj-lt"/>
                <a:ea typeface="+mj-ea"/>
                <a:cs typeface="+mj-cs"/>
                <a:sym typeface="Helvetica Neue"/>
              </a:rPr>
              <a:t> есть миссия – «</a:t>
            </a:r>
            <a:r>
              <a:rPr lang="ru-RU" sz="1100" dirty="0">
                <a:latin typeface="MTS Sans Medium" charset="0"/>
                <a:ea typeface="MTS Sans Medium" charset="0"/>
                <a:cs typeface="MTS Sans Medium" charset="0"/>
              </a:rPr>
              <a:t>Быть лучшим цифровым банком в России для жизни и бизнеса, предлагать мобильность и свободу выбора каждому клиенту»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35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99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effectLst/>
                <a:latin typeface="+mj-lt"/>
                <a:ea typeface="+mj-ea"/>
                <a:cs typeface="+mj-cs"/>
                <a:sym typeface="Helvetica Neue"/>
              </a:rPr>
              <a:t>Мы строим компанию с сильной корпоративной культурой. Нам важно, какие люди работают в команде и как они проявляют себя во взаимодействии с коллегами, партнерами и клиентами.</a:t>
            </a:r>
          </a:p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effectLst/>
                <a:latin typeface="+mj-lt"/>
                <a:ea typeface="+mj-ea"/>
                <a:cs typeface="+mj-cs"/>
                <a:sym typeface="Helvetica Neue"/>
              </a:rPr>
              <a:t>У нас есть свои ценности! И для нас действительно важно: смелость быть первым, команда, свобода действовать, скорость и доверие клиента.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872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286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effectLst/>
                <a:latin typeface="+mj-lt"/>
                <a:ea typeface="+mj-ea"/>
                <a:cs typeface="+mj-cs"/>
                <a:sym typeface="Helvetica Neue"/>
              </a:rPr>
              <a:t>Одна из наших ценностей –это «смелость быть первым» </a:t>
            </a:r>
            <a:r>
              <a:rPr lang="ru-RU" sz="1100" b="0" dirty="0">
                <a:effectLst/>
                <a:latin typeface="+mj-lt"/>
                <a:ea typeface="+mj-ea"/>
                <a:cs typeface="+mj-cs"/>
                <a:sym typeface="Helvetica Neue"/>
              </a:rPr>
              <a:t>Мы</a:t>
            </a:r>
            <a:r>
              <a:rPr lang="ru-RU" sz="1100" b="1" dirty="0">
                <a:effectLst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ru-RU" sz="800" spc="6" dirty="0">
                <a:latin typeface="MTS Sans"/>
                <a:cs typeface="MTS Sans"/>
              </a:rPr>
              <a:t>Создаем </a:t>
            </a:r>
            <a:r>
              <a:rPr lang="ru-RU" sz="800" dirty="0">
                <a:latin typeface="MTS Sans"/>
                <a:cs typeface="MTS Sans"/>
              </a:rPr>
              <a:t>культуру </a:t>
            </a:r>
            <a:r>
              <a:rPr lang="ru-RU" sz="800" spc="6" dirty="0">
                <a:latin typeface="MTS Sans"/>
                <a:cs typeface="MTS Sans"/>
              </a:rPr>
              <a:t>творчества и </a:t>
            </a:r>
            <a:r>
              <a:rPr lang="ru-RU" sz="800" spc="3" dirty="0">
                <a:latin typeface="MTS Sans"/>
                <a:cs typeface="MTS Sans"/>
              </a:rPr>
              <a:t>экспериментов, </a:t>
            </a:r>
            <a:r>
              <a:rPr lang="ru-RU" sz="800" spc="6" dirty="0">
                <a:latin typeface="MTS Sans"/>
                <a:cs typeface="MTS Sans"/>
              </a:rPr>
              <a:t>ищем новые </a:t>
            </a:r>
            <a:r>
              <a:rPr lang="ru-RU" sz="800" spc="-188" dirty="0">
                <a:latin typeface="MTS Sans"/>
                <a:cs typeface="MTS Sans"/>
              </a:rPr>
              <a:t> </a:t>
            </a:r>
            <a:r>
              <a:rPr lang="ru-RU" sz="800" spc="6" dirty="0">
                <a:latin typeface="MTS Sans"/>
                <a:cs typeface="MTS Sans"/>
              </a:rPr>
              <a:t>решения,</a:t>
            </a:r>
            <a:r>
              <a:rPr lang="ru-RU" sz="800" spc="-3" dirty="0">
                <a:latin typeface="MTS Sans"/>
                <a:cs typeface="MTS Sans"/>
              </a:rPr>
              <a:t> </a:t>
            </a:r>
            <a:r>
              <a:rPr lang="ru-RU" sz="800" spc="3" dirty="0">
                <a:latin typeface="MTS Sans"/>
                <a:cs typeface="MTS Sans"/>
              </a:rPr>
              <a:t>запускаем</a:t>
            </a:r>
            <a:r>
              <a:rPr lang="ru-RU" sz="800" spc="-3" dirty="0">
                <a:latin typeface="MTS Sans"/>
                <a:cs typeface="MTS Sans"/>
              </a:rPr>
              <a:t> </a:t>
            </a:r>
            <a:r>
              <a:rPr lang="ru-RU" sz="800" spc="6" dirty="0">
                <a:latin typeface="MTS Sans"/>
                <a:cs typeface="MTS Sans"/>
              </a:rPr>
              <a:t>тренды</a:t>
            </a:r>
            <a:r>
              <a:rPr lang="ru-RU" sz="800" dirty="0">
                <a:latin typeface="MTS Sans"/>
                <a:cs typeface="MTS Sans"/>
              </a:rPr>
              <a:t> </a:t>
            </a:r>
            <a:r>
              <a:rPr lang="ru-RU" sz="800" spc="6" dirty="0">
                <a:latin typeface="MTS Sans"/>
                <a:cs typeface="MTS Sans"/>
              </a:rPr>
              <a:t>и</a:t>
            </a:r>
            <a:r>
              <a:rPr lang="ru-RU" sz="800" spc="-3" dirty="0">
                <a:latin typeface="MTS Sans"/>
                <a:cs typeface="MTS Sans"/>
              </a:rPr>
              <a:t> </a:t>
            </a:r>
            <a:r>
              <a:rPr lang="ru-RU" sz="800" spc="6" dirty="0">
                <a:latin typeface="MTS Sans"/>
                <a:cs typeface="MTS Sans"/>
              </a:rPr>
              <a:t>не</a:t>
            </a:r>
            <a:r>
              <a:rPr lang="ru-RU" sz="800" dirty="0">
                <a:latin typeface="MTS Sans"/>
                <a:cs typeface="MTS Sans"/>
              </a:rPr>
              <a:t> </a:t>
            </a:r>
            <a:r>
              <a:rPr lang="ru-RU" sz="800" spc="6" dirty="0">
                <a:latin typeface="MTS Sans"/>
                <a:cs typeface="MTS Sans"/>
              </a:rPr>
              <a:t>боимся</a:t>
            </a:r>
            <a:r>
              <a:rPr lang="ru-RU" sz="800" spc="-3" dirty="0">
                <a:latin typeface="MTS Sans"/>
                <a:cs typeface="MTS Sans"/>
              </a:rPr>
              <a:t> </a:t>
            </a:r>
            <a:r>
              <a:rPr lang="ru-RU" sz="800" spc="6" dirty="0">
                <a:latin typeface="MTS Sans"/>
                <a:cs typeface="MTS Sans"/>
              </a:rPr>
              <a:t>быть</a:t>
            </a:r>
            <a:r>
              <a:rPr lang="ru-RU" sz="800" dirty="0">
                <a:latin typeface="MTS Sans"/>
                <a:cs typeface="MTS Sans"/>
              </a:rPr>
              <a:t> </a:t>
            </a:r>
            <a:r>
              <a:rPr lang="ru-RU" sz="800" spc="3" dirty="0">
                <a:latin typeface="MTS Sans"/>
                <a:cs typeface="MTS Sans"/>
              </a:rPr>
              <a:t>непохожими.</a:t>
            </a:r>
            <a:endParaRPr lang="ru-RU" sz="800" dirty="0">
              <a:latin typeface="MTS Sans"/>
              <a:cs typeface="MTS Sans"/>
            </a:endParaRPr>
          </a:p>
          <a:p>
            <a:r>
              <a:rPr lang="ru-RU" sz="1100" b="1" dirty="0">
                <a:effectLst/>
                <a:latin typeface="+mj-lt"/>
                <a:ea typeface="+mj-ea"/>
                <a:cs typeface="+mj-cs"/>
                <a:sym typeface="Helvetica Neue"/>
              </a:rPr>
              <a:t> </a:t>
            </a:r>
            <a:endParaRPr lang="ru-RU" sz="1100" dirty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r>
              <a:rPr lang="ru-RU" sz="1100" b="1" dirty="0">
                <a:effectLst/>
                <a:latin typeface="+mj-lt"/>
                <a:ea typeface="+mj-ea"/>
                <a:cs typeface="+mj-cs"/>
                <a:sym typeface="Helvetica Neue"/>
              </a:rPr>
              <a:t>Это пространство для развития молодых специалистов, которые хотят раскрыть свой потенциал и динамично развиваться.</a:t>
            </a:r>
            <a:endParaRPr lang="ru-RU" sz="1100" dirty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532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современном мире каждый год появляются новые профессии и часто этим профессиям не обучают в Университетах в полной мере, но дают базовые, фундаментальные знания, которых достаточно для старта. В настоящее время в МТС </a:t>
            </a:r>
            <a:r>
              <a:rPr lang="ru-RU" dirty="0" err="1"/>
              <a:t>Финтех</a:t>
            </a:r>
            <a:r>
              <a:rPr lang="ru-RU" dirty="0"/>
              <a:t> активно развивается стажерская программа, которая не предполагает наличия опыта, важны знания и навыки. Мы предлагаем молодым специалистам, студентам свыше 10 направлений для начала карьерного роста в рамках стажерской программы. Для этого необходимо выбрать направление в котором ты хотел бы начать развиваться, откликнуться на вакансию….</a:t>
            </a:r>
          </a:p>
        </p:txBody>
      </p:sp>
    </p:spTree>
    <p:extLst>
      <p:ext uri="{BB962C8B-B14F-4D97-AF65-F5344CB8AC3E}">
        <p14:creationId xmlns:p14="http://schemas.microsoft.com/office/powerpoint/2010/main" val="367562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943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65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25591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54921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xmlns="" id="{55064C05-E44F-FD42-8F6C-5EE59B896BD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49300" y="2277269"/>
            <a:ext cx="6103144" cy="38163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>
                    <a:alpha val="50000"/>
                  </a:schemeClr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en-US"/>
              <a:t>Chart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7387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xmlns="" id="{E9269D78-5C09-9F41-A835-32E36F011CF7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49300" y="2277269"/>
            <a:ext cx="10706100" cy="38163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>
                    <a:alpha val="51000"/>
                  </a:schemeClr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r>
              <a:rPr lang="en-US"/>
              <a:t>Table</a:t>
            </a:r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0A2E27-7E18-AC4F-9371-B72A757A04D1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004810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F685A7D-55FA-1F40-AA6D-E96F6CE54F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>
                    <a:alpha val="50000"/>
                  </a:schemeClr>
                </a:solidFill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8578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46016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273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2507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90105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xmlns="" id="{64E4D4CB-1300-134C-8543-5FC129510DB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49300" y="2277269"/>
            <a:ext cx="10693400" cy="2286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5" y="6278113"/>
            <a:ext cx="1782425" cy="2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00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xmlns="" id="{64E4D4CB-1300-134C-8543-5FC129510DB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49300" y="2277269"/>
            <a:ext cx="6858794" cy="38163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A127C7-A035-4541-98FB-F82D349DC202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646A7C22-501C-B84C-BFB3-C891C57C2C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0" y="2277269"/>
            <a:ext cx="3060700" cy="381635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200" b="1">
                <a:latin typeface="MTS Sans" panose="02000000000000000000" pitchFamily="2" charset="0"/>
                <a:ea typeface="MTS Sans" panose="02000000000000000000" pitchFamily="2" charset="0"/>
                <a:cs typeface="Arial" panose="020B0604020202020204" pitchFamily="34" charset="0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5" y="6278113"/>
            <a:ext cx="1782425" cy="2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80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xmlns="" id="{D1BCA763-FD75-6049-B7F8-A5ADAB15B67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49300" y="2277269"/>
            <a:ext cx="10693400" cy="38163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638DC0-7D48-524C-B249-82C683A68A46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5" y="6278113"/>
            <a:ext cx="1782425" cy="2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1532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xmlns="" id="{CE539725-06A8-F14F-95E3-C78D46209C2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49300" y="2277269"/>
            <a:ext cx="10693400" cy="23034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0A0BD0B-F23A-B042-AE9A-12238BAB7DF8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518967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xmlns="" id="{DDBCAFBD-2662-B64C-ABF3-3BCF09B6C6C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49300" y="2277269"/>
            <a:ext cx="6858794" cy="38163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latin typeface="MTS Sans" panose="02000000000000000000" pitchFamily="2" charset="0"/>
                <a:ea typeface="MTS Sans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F7C1B0-6DC5-2548-A259-FB5CED71F980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3211588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" y="5357495"/>
            <a:ext cx="11442777" cy="745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8979C2-8B62-484B-A61A-F1C200EE7863}"/>
              </a:ext>
            </a:extLst>
          </p:cNvPr>
          <p:cNvSpPr txBox="1"/>
          <p:nvPr userDrawn="1"/>
        </p:nvSpPr>
        <p:spPr>
          <a:xfrm>
            <a:off x="11442700" y="6353546"/>
            <a:ext cx="74930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F282590-B7F3-0047-9363-60EA2FDD950E}" type="slidenum">
              <a:rPr kumimoji="0" lang="ru-RU" sz="1400" b="1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TS Sans" panose="02000000000000000000" pitchFamily="2" charset="0"/>
                <a:ea typeface="MTS Sans" panose="02000000000000000000" pitchFamily="2" charset="0"/>
                <a:cs typeface="+mj-cs"/>
                <a:sym typeface="Helvetica Neue"/>
              </a:rPr>
              <a:t>‹#›</a:t>
            </a:fld>
            <a:endParaRPr kumimoji="0" lang="ru-RU" sz="1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TS Sans" panose="02000000000000000000" pitchFamily="2" charset="0"/>
              <a:ea typeface="MTS Sans" panose="02000000000000000000" pitchFamily="2" charset="0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806597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" y="5357495"/>
            <a:ext cx="11442777" cy="7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0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ransition spd="med"/>
  <p:hf hdr="0" ftr="0" dt="0"/>
  <p:txStyles>
    <p:titleStyle>
      <a:lvl1pPr marL="0" marR="0" indent="0" algn="l" defTabSz="412750" rtl="0" latinLnBrk="0">
        <a:lnSpc>
          <a:spcPts val="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chemeClr val="tx1"/>
          </a:solidFill>
          <a:uFillTx/>
          <a:latin typeface="MTS Sans" panose="02000000000000000000" pitchFamily="2" charset="0"/>
          <a:ea typeface="MTS Sans" panose="02000000000000000000" pitchFamily="2" charset="0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bg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5pPr>
      <a:lvl6pPr marL="0" marR="0" indent="177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533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328">
          <p15:clr>
            <a:srgbClr val="A4A3A4"/>
          </p15:clr>
        </p15:guide>
        <p15:guide id="4" pos="4793">
          <p15:clr>
            <a:srgbClr val="A4A3A4"/>
          </p15:clr>
        </p15:guide>
        <p15:guide id="6" pos="5768">
          <p15:clr>
            <a:srgbClr val="A4A3A4"/>
          </p15:clr>
        </p15:guide>
        <p15:guide id="7" pos="6244">
          <p15:clr>
            <a:srgbClr val="A4A3A4"/>
          </p15:clr>
        </p15:guide>
        <p15:guide id="8" pos="6721">
          <p15:clr>
            <a:srgbClr val="A4A3A4"/>
          </p15:clr>
        </p15:guide>
        <p15:guide id="9" pos="7208">
          <p15:clr>
            <a:srgbClr val="F26B43"/>
          </p15:clr>
        </p15:guide>
        <p15:guide id="10" pos="5280">
          <p15:clr>
            <a:srgbClr val="A4A3A4"/>
          </p15:clr>
        </p15:guide>
        <p15:guide id="11" pos="3364">
          <p15:clr>
            <a:srgbClr val="A4A3A4"/>
          </p15:clr>
        </p15:guide>
        <p15:guide id="12" pos="2876">
          <p15:clr>
            <a:srgbClr val="A4A3A4"/>
          </p15:clr>
        </p15:guide>
        <p15:guide id="13" pos="2389">
          <p15:clr>
            <a:srgbClr val="A4A3A4"/>
          </p15:clr>
        </p15:guide>
        <p15:guide id="14" pos="1912">
          <p15:clr>
            <a:srgbClr val="A4A3A4"/>
          </p15:clr>
        </p15:guide>
        <p15:guide id="15" pos="1436">
          <p15:clr>
            <a:srgbClr val="A4A3A4"/>
          </p15:clr>
        </p15:guide>
        <p15:guide id="16" pos="949">
          <p15:clr>
            <a:srgbClr val="A4A3A4"/>
          </p15:clr>
        </p15:guide>
        <p15:guide id="18" pos="472">
          <p15:clr>
            <a:srgbClr val="F26B43"/>
          </p15:clr>
        </p15:guide>
        <p15:guide id="19">
          <p15:clr>
            <a:srgbClr val="F26B43"/>
          </p15:clr>
        </p15:guide>
        <p15:guide id="20" orient="horz" pos="1922">
          <p15:clr>
            <a:srgbClr val="A4A3A4"/>
          </p15:clr>
        </p15:guide>
        <p15:guide id="21" orient="horz" pos="1435">
          <p15:clr>
            <a:srgbClr val="A4A3A4"/>
          </p15:clr>
        </p15:guide>
        <p15:guide id="22" orient="horz" pos="958">
          <p15:clr>
            <a:srgbClr val="A4A3A4"/>
          </p15:clr>
        </p15:guide>
        <p15:guide id="24" orient="horz" pos="482">
          <p15:clr>
            <a:srgbClr val="F26B43"/>
          </p15:clr>
        </p15:guide>
        <p15:guide id="25" orient="horz" pos="2398">
          <p15:clr>
            <a:srgbClr val="A4A3A4"/>
          </p15:clr>
        </p15:guide>
        <p15:guide id="26" orient="horz" pos="2875">
          <p15:clr>
            <a:srgbClr val="A4A3A4"/>
          </p15:clr>
        </p15:guide>
        <p15:guide id="27" orient="horz" pos="3362">
          <p15:clr>
            <a:srgbClr val="A4A3A4"/>
          </p15:clr>
        </p15:guide>
        <p15:guide id="29" orient="horz" pos="4320">
          <p15:clr>
            <a:srgbClr val="F26B43"/>
          </p15:clr>
        </p15:guide>
        <p15:guide id="30" pos="76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42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4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transition spd="med"/>
  <p:hf hdr="0" ftr="0" dt="0"/>
  <p:txStyles>
    <p:titleStyle>
      <a:lvl1pPr marL="0" marR="0" indent="0" algn="l" defTabSz="412750" rtl="0" latinLnBrk="0">
        <a:lnSpc>
          <a:spcPts val="9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chemeClr val="tx1"/>
          </a:solidFill>
          <a:uFillTx/>
          <a:latin typeface="MTS Sans" panose="02000000000000000000" pitchFamily="2" charset="0"/>
          <a:ea typeface="MTS Sans" panose="02000000000000000000" pitchFamily="2" charset="0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MTS Sans" panose="02000000000000000000" pitchFamily="2" charset="0"/>
          <a:ea typeface="MTS Sans" panose="02000000000000000000" pitchFamily="2" charset="0"/>
          <a:cs typeface="Arial" panose="020B0604020202020204" pitchFamily="34" charset="0"/>
          <a:sym typeface="Helvetica Neu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 Neue"/>
        </a:defRPr>
      </a:lvl5pPr>
      <a:lvl6pPr marL="0" marR="0" indent="177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355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533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711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328">
          <p15:clr>
            <a:srgbClr val="A4A3A4"/>
          </p15:clr>
        </p15:guide>
        <p15:guide id="4" pos="4793">
          <p15:clr>
            <a:srgbClr val="A4A3A4"/>
          </p15:clr>
        </p15:guide>
        <p15:guide id="6" pos="5768">
          <p15:clr>
            <a:srgbClr val="A4A3A4"/>
          </p15:clr>
        </p15:guide>
        <p15:guide id="7" pos="6244">
          <p15:clr>
            <a:srgbClr val="A4A3A4"/>
          </p15:clr>
        </p15:guide>
        <p15:guide id="8" pos="6721">
          <p15:clr>
            <a:srgbClr val="A4A3A4"/>
          </p15:clr>
        </p15:guide>
        <p15:guide id="9" pos="7208">
          <p15:clr>
            <a:srgbClr val="F26B43"/>
          </p15:clr>
        </p15:guide>
        <p15:guide id="10" pos="5280">
          <p15:clr>
            <a:srgbClr val="A4A3A4"/>
          </p15:clr>
        </p15:guide>
        <p15:guide id="11" pos="3364">
          <p15:clr>
            <a:srgbClr val="A4A3A4"/>
          </p15:clr>
        </p15:guide>
        <p15:guide id="12" pos="2876">
          <p15:clr>
            <a:srgbClr val="A4A3A4"/>
          </p15:clr>
        </p15:guide>
        <p15:guide id="13" pos="2411">
          <p15:clr>
            <a:srgbClr val="A4A3A4"/>
          </p15:clr>
        </p15:guide>
        <p15:guide id="14" pos="1912">
          <p15:clr>
            <a:srgbClr val="A4A3A4"/>
          </p15:clr>
        </p15:guide>
        <p15:guide id="15" pos="1436">
          <p15:clr>
            <a:srgbClr val="A4A3A4"/>
          </p15:clr>
        </p15:guide>
        <p15:guide id="16" pos="949">
          <p15:clr>
            <a:srgbClr val="A4A3A4"/>
          </p15:clr>
        </p15:guide>
        <p15:guide id="18" pos="472">
          <p15:clr>
            <a:srgbClr val="F26B43"/>
          </p15:clr>
        </p15:guide>
        <p15:guide id="19">
          <p15:clr>
            <a:srgbClr val="F26B43"/>
          </p15:clr>
        </p15:guide>
        <p15:guide id="20" orient="horz" pos="1922">
          <p15:clr>
            <a:srgbClr val="A4A3A4"/>
          </p15:clr>
        </p15:guide>
        <p15:guide id="21" orient="horz" pos="1435">
          <p15:clr>
            <a:srgbClr val="A4A3A4"/>
          </p15:clr>
        </p15:guide>
        <p15:guide id="22" orient="horz" pos="958">
          <p15:clr>
            <a:srgbClr val="A4A3A4"/>
          </p15:clr>
        </p15:guide>
        <p15:guide id="23" orient="horz" pos="550">
          <p15:clr>
            <a:srgbClr val="F26B43"/>
          </p15:clr>
        </p15:guide>
        <p15:guide id="24" orient="horz">
          <p15:clr>
            <a:srgbClr val="F26B43"/>
          </p15:clr>
        </p15:guide>
        <p15:guide id="25" orient="horz" pos="2398">
          <p15:clr>
            <a:srgbClr val="A4A3A4"/>
          </p15:clr>
        </p15:guide>
        <p15:guide id="26" orient="horz" pos="2875">
          <p15:clr>
            <a:srgbClr val="A4A3A4"/>
          </p15:clr>
        </p15:guide>
        <p15:guide id="27" orient="horz" pos="3362">
          <p15:clr>
            <a:srgbClr val="A4A3A4"/>
          </p15:clr>
        </p15:guide>
        <p15:guide id="28" orient="horz" pos="3839">
          <p15:clr>
            <a:srgbClr val="F26B43"/>
          </p15:clr>
        </p15:guide>
        <p15:guide id="29" orient="horz" pos="4320">
          <p15:clr>
            <a:srgbClr val="F26B43"/>
          </p15:clr>
        </p15:guide>
        <p15:guide id="30" pos="76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25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ru-RU" sz="2200" kern="1200" dirty="0">
          <a:solidFill>
            <a:srgbClr val="A80000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>
          <a:solidFill>
            <a:srgbClr val="A800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lang="ru-RU" sz="1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DBerezina@mtsbank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E4E60D-6D7C-BB72-099F-F1E8C7D3F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332957"/>
            <a:ext cx="3483429" cy="568259"/>
          </a:xfrm>
          <a:prstGeom prst="rect">
            <a:avLst/>
          </a:prstGeom>
        </p:spPr>
      </p:pic>
      <p:sp>
        <p:nvSpPr>
          <p:cNvPr id="5" name="object 9">
            <a:extLst>
              <a:ext uri="{FF2B5EF4-FFF2-40B4-BE49-F238E27FC236}">
                <a16:creationId xmlns:a16="http://schemas.microsoft.com/office/drawing/2014/main" xmlns="" id="{E2A2BF51-B25E-DA90-F86D-88E1E548EA48}"/>
              </a:ext>
            </a:extLst>
          </p:cNvPr>
          <p:cNvSpPr txBox="1"/>
          <p:nvPr/>
        </p:nvSpPr>
        <p:spPr>
          <a:xfrm>
            <a:off x="319314" y="2999395"/>
            <a:ext cx="11410345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5500" b="1" dirty="0">
                <a:solidFill>
                  <a:schemeClr val="bg1"/>
                </a:solidFill>
                <a:latin typeface="MTS Sans UltraWide" panose="02000000000000000000" pitchFamily="50" charset="0"/>
                <a:cs typeface="Verdana"/>
              </a:rPr>
              <a:t>#</a:t>
            </a:r>
            <a:r>
              <a:rPr lang="ru-RU" sz="5500" b="1" dirty="0">
                <a:solidFill>
                  <a:schemeClr val="bg1"/>
                </a:solidFill>
                <a:latin typeface="MTS Sans UltraWide" panose="02000000000000000000" pitchFamily="50" charset="0"/>
                <a:cs typeface="Verdana"/>
              </a:rPr>
              <a:t>МОЙСТАРТ С ФИНТЕХ</a:t>
            </a:r>
            <a:endParaRPr sz="5500" b="1" dirty="0">
              <a:solidFill>
                <a:schemeClr val="bg1"/>
              </a:solidFill>
              <a:latin typeface="MTS Sans UltraWide" panose="02000000000000000000" pitchFamily="50" charset="0"/>
              <a:cs typeface="Verdana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xmlns="" id="{992F8E1D-03D1-DA72-F59A-F127A66393FD}"/>
              </a:ext>
            </a:extLst>
          </p:cNvPr>
          <p:cNvSpPr txBox="1"/>
          <p:nvPr/>
        </p:nvSpPr>
        <p:spPr>
          <a:xfrm>
            <a:off x="319313" y="3858605"/>
            <a:ext cx="1141034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2500" b="0" dirty="0">
                <a:solidFill>
                  <a:schemeClr val="bg1"/>
                </a:solidFill>
                <a:latin typeface="MTS Sans" panose="02000000000000000000" pitchFamily="2" charset="0"/>
                <a:cs typeface="Verdana"/>
              </a:rPr>
              <a:t>Программы стажировок</a:t>
            </a:r>
            <a:endParaRPr sz="2500" b="0" dirty="0">
              <a:solidFill>
                <a:schemeClr val="bg1"/>
              </a:solidFill>
              <a:latin typeface="MTS Sans" panose="02000000000000000000" pitchFamily="2" charset="0"/>
              <a:cs typeface="Verdan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68296EB-7897-85E8-7C4B-E22C0F559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18" y="5212851"/>
            <a:ext cx="1452040" cy="14520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1667F63-9082-8661-74CE-5F583DCD5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91" y="5026027"/>
            <a:ext cx="1680719" cy="16807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67479C0-B172-8E42-4B6F-6B9FD005FF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44" y="1371548"/>
            <a:ext cx="1328810" cy="13288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6170C48-C36F-9547-5E62-869A560121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38" y="1487749"/>
            <a:ext cx="1423905" cy="1406107"/>
          </a:xfrm>
          <a:prstGeom prst="rect">
            <a:avLst/>
          </a:prstGeom>
        </p:spPr>
      </p:pic>
      <p:sp>
        <p:nvSpPr>
          <p:cNvPr id="15" name="Скругленная прямоугольная выноска 14">
            <a:extLst>
              <a:ext uri="{FF2B5EF4-FFF2-40B4-BE49-F238E27FC236}">
                <a16:creationId xmlns:a16="http://schemas.microsoft.com/office/drawing/2014/main" xmlns="" id="{E02F246C-0029-F19C-1844-973807A3332A}"/>
              </a:ext>
            </a:extLst>
          </p:cNvPr>
          <p:cNvSpPr/>
          <p:nvPr/>
        </p:nvSpPr>
        <p:spPr>
          <a:xfrm>
            <a:off x="5371204" y="4443617"/>
            <a:ext cx="2015017" cy="835607"/>
          </a:xfrm>
          <a:prstGeom prst="wedgeRoundRectCallout">
            <a:avLst>
              <a:gd name="adj1" fmla="val -44109"/>
              <a:gd name="adj2" fmla="val 85685"/>
              <a:gd name="adj3" fmla="val 16667"/>
            </a:avLst>
          </a:prstGeom>
          <a:solidFill>
            <a:srgbClr val="C294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TS Sans" panose="02000000000000000000" pitchFamily="2" charset="0"/>
                <a:ea typeface="+mn-ea"/>
                <a:cs typeface="+mn-cs"/>
                <a:sym typeface="Helvetica Neue Medium"/>
              </a:rPr>
              <a:t>Научился всему у наставника</a:t>
            </a:r>
          </a:p>
        </p:txBody>
      </p:sp>
      <p:sp>
        <p:nvSpPr>
          <p:cNvPr id="18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F05AA210-A185-0595-EB78-8AA4E0B50FF8}"/>
              </a:ext>
            </a:extLst>
          </p:cNvPr>
          <p:cNvSpPr/>
          <p:nvPr/>
        </p:nvSpPr>
        <p:spPr>
          <a:xfrm>
            <a:off x="470517" y="1189703"/>
            <a:ext cx="2126585" cy="803361"/>
          </a:xfrm>
          <a:prstGeom prst="wedgeRoundRectCallout">
            <a:avLst>
              <a:gd name="adj1" fmla="val 39081"/>
              <a:gd name="adj2" fmla="val 83109"/>
              <a:gd name="adj3" fmla="val 16667"/>
            </a:avLst>
          </a:prstGeom>
          <a:solidFill>
            <a:srgbClr val="0196F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0" dirty="0">
                <a:solidFill>
                  <a:srgbClr val="FFFFFF"/>
                </a:solidFill>
                <a:latin typeface="MTS Sans" panose="02000000000000000000" pitchFamily="2" charset="0"/>
                <a:ea typeface="+mn-ea"/>
                <a:cs typeface="+mn-cs"/>
                <a:sym typeface="Helvetica Neue Medium"/>
              </a:rPr>
              <a:t>Стала ведущим специалистом за полгода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2" charset="0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Скругленная прямоугольная выноска 18">
            <a:extLst>
              <a:ext uri="{FF2B5EF4-FFF2-40B4-BE49-F238E27FC236}">
                <a16:creationId xmlns:a16="http://schemas.microsoft.com/office/drawing/2014/main" xmlns="" id="{DB103F5F-BD76-4715-BB1E-7A70387E6796}"/>
              </a:ext>
            </a:extLst>
          </p:cNvPr>
          <p:cNvSpPr/>
          <p:nvPr/>
        </p:nvSpPr>
        <p:spPr>
          <a:xfrm>
            <a:off x="8040914" y="5039505"/>
            <a:ext cx="2496880" cy="718370"/>
          </a:xfrm>
          <a:prstGeom prst="wedgeRoundRectCallout">
            <a:avLst>
              <a:gd name="adj1" fmla="val 48994"/>
              <a:gd name="adj2" fmla="val 90837"/>
              <a:gd name="adj3" fmla="val 16667"/>
            </a:avLst>
          </a:prstGeom>
          <a:solidFill>
            <a:srgbClr val="0196F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TS Sans" panose="02000000000000000000" pitchFamily="2" charset="0"/>
                <a:ea typeface="+mn-ea"/>
                <a:cs typeface="+mn-cs"/>
                <a:sym typeface="Helvetica Neue Medium"/>
              </a:rPr>
              <a:t>Стал </a:t>
            </a:r>
            <a:r>
              <a:rPr kumimoji="0" lang="ru-RU" sz="12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TS Sans" panose="02000000000000000000" pitchFamily="2" charset="0"/>
                <a:ea typeface="+mn-ea"/>
                <a:cs typeface="+mn-cs"/>
                <a:sym typeface="Helvetica Neue Medium"/>
              </a:rPr>
              <a:t>финтех</a:t>
            </a:r>
            <a:r>
              <a:rPr lang="ru-RU" sz="1200" b="0" dirty="0">
                <a:solidFill>
                  <a:srgbClr val="FFFFFF"/>
                </a:solidFill>
                <a:latin typeface="MTS Sans" panose="02000000000000000000" pitchFamily="2" charset="0"/>
                <a:ea typeface="+mn-ea"/>
                <a:cs typeface="+mn-cs"/>
                <a:sym typeface="Helvetica Neue Medium"/>
              </a:rPr>
              <a:t>-</a:t>
            </a: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TS Sans" panose="02000000000000000000" pitchFamily="2" charset="0"/>
                <a:ea typeface="+mn-ea"/>
                <a:cs typeface="+mn-cs"/>
                <a:sym typeface="Helvetica Neue Medium"/>
              </a:rPr>
              <a:t>экспертом с гуманитарным образованием</a:t>
            </a:r>
          </a:p>
        </p:txBody>
      </p:sp>
      <p:sp>
        <p:nvSpPr>
          <p:cNvPr id="20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0EA10F3D-C3C6-8B81-2009-E181EC7DFACD}"/>
              </a:ext>
            </a:extLst>
          </p:cNvPr>
          <p:cNvSpPr/>
          <p:nvPr/>
        </p:nvSpPr>
        <p:spPr>
          <a:xfrm>
            <a:off x="8773885" y="901217"/>
            <a:ext cx="2269936" cy="677560"/>
          </a:xfrm>
          <a:prstGeom prst="wedgeRoundRectCallout">
            <a:avLst>
              <a:gd name="adj1" fmla="val -44109"/>
              <a:gd name="adj2" fmla="val 85685"/>
              <a:gd name="adj3" fmla="val 16667"/>
            </a:avLst>
          </a:prstGeom>
          <a:solidFill>
            <a:srgbClr val="C294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0" dirty="0">
                <a:solidFill>
                  <a:srgbClr val="FFFFFF"/>
                </a:solidFill>
                <a:latin typeface="MTS Sans" panose="02000000000000000000" pitchFamily="2" charset="0"/>
                <a:ea typeface="+mn-ea"/>
                <a:cs typeface="+mn-cs"/>
                <a:sym typeface="Helvetica Neue Medium"/>
              </a:rPr>
              <a:t>Делаю так, чтобы мама могла легко пользоваться СБП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TS Sans" panose="02000000000000000000" pitchFamily="2" charset="0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564824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7D2C04B-8E71-4E2C-82C5-2C9EB6105915}"/>
              </a:ext>
            </a:extLst>
          </p:cNvPr>
          <p:cNvSpPr/>
          <p:nvPr/>
        </p:nvSpPr>
        <p:spPr>
          <a:xfrm>
            <a:off x="0" y="0"/>
            <a:ext cx="12192000" cy="685890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D18D3EB5-5193-474D-A3E6-F8306CDF2D27}"/>
              </a:ext>
            </a:extLst>
          </p:cNvPr>
          <p:cNvGrpSpPr/>
          <p:nvPr/>
        </p:nvGrpSpPr>
        <p:grpSpPr>
          <a:xfrm>
            <a:off x="732006" y="3063670"/>
            <a:ext cx="3735403" cy="847798"/>
            <a:chOff x="1824301" y="5723438"/>
            <a:chExt cx="2962991" cy="84779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22F87DCA-1EC6-4A3F-89F9-51ABAB73C4B7}"/>
                </a:ext>
              </a:extLst>
            </p:cNvPr>
            <p:cNvSpPr/>
            <p:nvPr/>
          </p:nvSpPr>
          <p:spPr>
            <a:xfrm>
              <a:off x="1828478" y="5723438"/>
              <a:ext cx="2958814" cy="585882"/>
            </a:xfrm>
            <a:prstGeom prst="rect">
              <a:avLst/>
            </a:prstGeom>
          </p:spPr>
          <p:txBody>
            <a:bodyPr lIns="0" tIns="0" rIns="0" bIns="0" anchor="t"/>
            <a:lstStyle/>
            <a:p>
              <a:pPr algn="l" defTabSz="914400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defRPr/>
              </a:pPr>
              <a:r>
                <a:rPr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TS Sans" panose="02000000000000000000" pitchFamily="50" charset="0"/>
                  <a:cs typeface="Arial"/>
                </a:rPr>
                <a:t>Специалист по подбору персонала</a:t>
              </a:r>
              <a:endParaRPr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 panose="020000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A70068C4-787E-4748-8C57-3A0BCB586816}"/>
                </a:ext>
              </a:extLst>
            </p:cNvPr>
            <p:cNvSpPr/>
            <p:nvPr/>
          </p:nvSpPr>
          <p:spPr>
            <a:xfrm>
              <a:off x="1824301" y="6138375"/>
              <a:ext cx="2122709" cy="432861"/>
            </a:xfrm>
            <a:prstGeom prst="rect">
              <a:avLst/>
            </a:prstGeom>
          </p:spPr>
          <p:txBody>
            <a:bodyPr lIns="0" tIns="0" rIns="0" bIns="0" anchor="t"/>
            <a:lstStyle/>
            <a:p>
              <a:pPr algn="l" defTabSz="914400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TS Sans" panose="02000000000000000000" pitchFamily="50" charset="0"/>
                  <a:ea typeface="+mj-ea"/>
                  <a:cs typeface="Arial"/>
                  <a:sym typeface="Helvetica Neue"/>
                </a:rPr>
                <a:t>Березина Нина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 panose="02000000000000000000" pitchFamily="50" charset="0"/>
                <a:ea typeface="+mj-ea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613D18E-58BA-4E0A-8712-B454C99B0D19}"/>
              </a:ext>
            </a:extLst>
          </p:cNvPr>
          <p:cNvSpPr/>
          <p:nvPr/>
        </p:nvSpPr>
        <p:spPr>
          <a:xfrm>
            <a:off x="593772" y="274893"/>
            <a:ext cx="109471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5000" b="0" kern="1200" dirty="0">
                <a:solidFill>
                  <a:schemeClr val="bg1"/>
                </a:solidFill>
                <a:latin typeface="MTSSans-UltraWide" panose="02000000000000000000" pitchFamily="50" charset="0"/>
                <a:cs typeface="Arial" panose="020B0604020202020204" pitchFamily="34" charset="0"/>
              </a:rPr>
              <a:t>Оставляйте ваши отклики на карьерном сайте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Sans-UltraWide" panose="02000000000000000000" pitchFamily="50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36C8D9F-4C90-4D7D-85A7-50F07E79B6E8}"/>
              </a:ext>
            </a:extLst>
          </p:cNvPr>
          <p:cNvSpPr/>
          <p:nvPr/>
        </p:nvSpPr>
        <p:spPr>
          <a:xfrm>
            <a:off x="732007" y="4005689"/>
            <a:ext cx="2676071" cy="1078566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 panose="02000000000000000000" pitchFamily="50" charset="0"/>
                <a:ea typeface="+mj-ea"/>
                <a:cs typeface="Arial" panose="020B0604020202020204" pitchFamily="34" charset="0"/>
                <a:sym typeface="Helvetica Neue"/>
              </a:rPr>
              <a:t>Email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 panose="02000000000000000000" pitchFamily="50" charset="0"/>
                <a:ea typeface="+mj-ea"/>
                <a:cs typeface="Arial" panose="020B0604020202020204" pitchFamily="34" charset="0"/>
                <a:sym typeface="Helvetica Neue"/>
              </a:rPr>
              <a:t>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dirty="0">
                <a:ea typeface="+mj-lt"/>
                <a:cs typeface="+mj-lt"/>
                <a:hlinkClick r:id="rId3"/>
              </a:rPr>
              <a:t>NDBerezina@mtsbank.ru</a:t>
            </a:r>
            <a:endParaRPr lang="ru-RU" sz="1200" dirty="0">
              <a:ea typeface="+mj-lt"/>
              <a:cs typeface="+mj-lt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 panose="02000000000000000000" pitchFamily="50" charset="0"/>
                <a:ea typeface="+mj-ea"/>
                <a:cs typeface="Arial" panose="020B0604020202020204" pitchFamily="34" charset="0"/>
                <a:sym typeface="Helvetica Neue"/>
              </a:rPr>
              <a:t>Телефон: </a:t>
            </a:r>
          </a:p>
          <a:p>
            <a:pPr algn="l" defTabSz="914400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ru-RU" sz="1200" b="0" kern="1200" dirty="0">
                <a:solidFill>
                  <a:schemeClr val="bg1"/>
                </a:solidFill>
                <a:latin typeface="MTS Sans" panose="02000000000000000000" pitchFamily="50" charset="0"/>
                <a:cs typeface="Arial"/>
              </a:rPr>
              <a:t>+7 (923) 414-97-66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E28A50-FD03-4B34-8454-B706B92C3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681" y="3063670"/>
            <a:ext cx="3377491" cy="33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273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F9F2D132-BFC7-B008-1952-BE52055C758A}"/>
              </a:ext>
            </a:extLst>
          </p:cNvPr>
          <p:cNvSpPr/>
          <p:nvPr/>
        </p:nvSpPr>
        <p:spPr>
          <a:xfrm>
            <a:off x="520398" y="4413150"/>
            <a:ext cx="3607973" cy="804441"/>
          </a:xfrm>
          <a:prstGeom prst="roundRect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AB5B44BB-F29A-F4FB-2941-95FE384593EC}"/>
              </a:ext>
            </a:extLst>
          </p:cNvPr>
          <p:cNvSpPr/>
          <p:nvPr/>
        </p:nvSpPr>
        <p:spPr>
          <a:xfrm>
            <a:off x="525115" y="2841880"/>
            <a:ext cx="11180064" cy="14613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xmlns="" id="{48F46310-E0E7-13BD-FAA8-03FA38B505B5}"/>
              </a:ext>
            </a:extLst>
          </p:cNvPr>
          <p:cNvSpPr txBox="1"/>
          <p:nvPr/>
        </p:nvSpPr>
        <p:spPr>
          <a:xfrm>
            <a:off x="520398" y="290762"/>
            <a:ext cx="11410345" cy="1582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400" dirty="0">
                <a:solidFill>
                  <a:schemeClr val="bg1"/>
                </a:solidFill>
                <a:latin typeface="MTS Sans UltraWide" panose="02000000000000000000" pitchFamily="50" charset="0"/>
                <a:cs typeface="Verdana"/>
              </a:rPr>
              <a:t>МТС </a:t>
            </a:r>
            <a:r>
              <a:rPr lang="ru-RU" sz="3400" b="1" dirty="0">
                <a:solidFill>
                  <a:schemeClr val="bg1"/>
                </a:solidFill>
                <a:latin typeface="MTS Sans UltraWide" panose="02000000000000000000" pitchFamily="50" charset="0"/>
                <a:cs typeface="Verdana"/>
              </a:rPr>
              <a:t>ФИНТЕХ – ОДНО ИЗ КЛЮЧЕВЫХ НАПРАВЛЕНИЙ РАЗВИТИЯ ГРУППЫ МТС</a:t>
            </a:r>
            <a:endParaRPr sz="3400" b="1" dirty="0">
              <a:solidFill>
                <a:schemeClr val="bg1"/>
              </a:solidFill>
              <a:latin typeface="MTS Sans UltraWide" panose="02000000000000000000" pitchFamily="50" charset="0"/>
              <a:cs typeface="Verdana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xmlns="" id="{20ECCB72-5CAD-7FB2-FF9E-8E3178190F4D}"/>
              </a:ext>
            </a:extLst>
          </p:cNvPr>
          <p:cNvSpPr/>
          <p:nvPr/>
        </p:nvSpPr>
        <p:spPr>
          <a:xfrm>
            <a:off x="5658204" y="8770618"/>
            <a:ext cx="4180840" cy="1648460"/>
          </a:xfrm>
          <a:custGeom>
            <a:avLst/>
            <a:gdLst/>
            <a:ahLst/>
            <a:cxnLst/>
            <a:rect l="l" t="t" r="r" b="b"/>
            <a:pathLst>
              <a:path w="4180840" h="1648459">
                <a:moveTo>
                  <a:pt x="314126" y="0"/>
                </a:move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1334095"/>
                </a:lnTo>
                <a:lnTo>
                  <a:pt x="3405" y="1380513"/>
                </a:lnTo>
                <a:lnTo>
                  <a:pt x="13299" y="1424817"/>
                </a:lnTo>
                <a:lnTo>
                  <a:pt x="29194" y="1466520"/>
                </a:lnTo>
                <a:lnTo>
                  <a:pt x="50606" y="1505138"/>
                </a:lnTo>
                <a:lnTo>
                  <a:pt x="77048" y="1540183"/>
                </a:lnTo>
                <a:lnTo>
                  <a:pt x="108034" y="1571170"/>
                </a:lnTo>
                <a:lnTo>
                  <a:pt x="143079" y="1597612"/>
                </a:lnTo>
                <a:lnTo>
                  <a:pt x="181696" y="1619025"/>
                </a:lnTo>
                <a:lnTo>
                  <a:pt x="223400" y="1634921"/>
                </a:lnTo>
                <a:lnTo>
                  <a:pt x="267706" y="1644815"/>
                </a:lnTo>
                <a:lnTo>
                  <a:pt x="314126" y="1648222"/>
                </a:lnTo>
                <a:lnTo>
                  <a:pt x="3866374" y="1648222"/>
                </a:lnTo>
                <a:lnTo>
                  <a:pt x="3912794" y="1644815"/>
                </a:lnTo>
                <a:lnTo>
                  <a:pt x="3957100" y="1634921"/>
                </a:lnTo>
                <a:lnTo>
                  <a:pt x="3998804" y="1619025"/>
                </a:lnTo>
                <a:lnTo>
                  <a:pt x="4037421" y="1597612"/>
                </a:lnTo>
                <a:lnTo>
                  <a:pt x="4072466" y="1571170"/>
                </a:lnTo>
                <a:lnTo>
                  <a:pt x="4103452" y="1540183"/>
                </a:lnTo>
                <a:lnTo>
                  <a:pt x="4129894" y="1505138"/>
                </a:lnTo>
                <a:lnTo>
                  <a:pt x="4151306" y="1466520"/>
                </a:lnTo>
                <a:lnTo>
                  <a:pt x="4167201" y="1424817"/>
                </a:lnTo>
                <a:lnTo>
                  <a:pt x="4177095" y="1380513"/>
                </a:lnTo>
                <a:lnTo>
                  <a:pt x="4180500" y="1334095"/>
                </a:lnTo>
                <a:lnTo>
                  <a:pt x="4180500" y="314126"/>
                </a:lnTo>
                <a:lnTo>
                  <a:pt x="4177095" y="267706"/>
                </a:lnTo>
                <a:lnTo>
                  <a:pt x="4167201" y="223400"/>
                </a:lnTo>
                <a:lnTo>
                  <a:pt x="4151306" y="181696"/>
                </a:lnTo>
                <a:lnTo>
                  <a:pt x="4129894" y="143079"/>
                </a:lnTo>
                <a:lnTo>
                  <a:pt x="4103452" y="108034"/>
                </a:lnTo>
                <a:lnTo>
                  <a:pt x="4072466" y="77048"/>
                </a:lnTo>
                <a:lnTo>
                  <a:pt x="4037421" y="50606"/>
                </a:lnTo>
                <a:lnTo>
                  <a:pt x="3998804" y="29194"/>
                </a:lnTo>
                <a:lnTo>
                  <a:pt x="3957100" y="13299"/>
                </a:lnTo>
                <a:lnTo>
                  <a:pt x="3912794" y="3405"/>
                </a:lnTo>
                <a:lnTo>
                  <a:pt x="3866374" y="0"/>
                </a:lnTo>
                <a:lnTo>
                  <a:pt x="314126" y="0"/>
                </a:lnTo>
                <a:close/>
              </a:path>
            </a:pathLst>
          </a:custGeom>
          <a:ln w="7853">
            <a:solidFill>
              <a:srgbClr val="B3B2B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xmlns="" id="{182C2DBD-9AAD-14CA-CB8D-AE35CCC407A9}"/>
              </a:ext>
            </a:extLst>
          </p:cNvPr>
          <p:cNvSpPr txBox="1"/>
          <p:nvPr/>
        </p:nvSpPr>
        <p:spPr>
          <a:xfrm>
            <a:off x="711012" y="4410653"/>
            <a:ext cx="3416917" cy="695383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Медиа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 Sans"/>
              <a:cs typeface="MTS Sans"/>
            </a:endParaRPr>
          </a:p>
          <a:p>
            <a:pPr marL="12700" marR="321945" lvl="0" indent="0" algn="l" defTabSz="914400" eaLnBrk="1" fontAlgn="auto" latinLnBrk="0" hangingPunct="1">
              <a:lnSpc>
                <a:spcPct val="102299"/>
              </a:lnSpc>
              <a:spcBef>
                <a:spcPts val="6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Ведущий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стриминговый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видеосервис</a:t>
            </a:r>
            <a:r>
              <a:rPr kumimoji="0" sz="1000" b="0" i="0" u="none" strike="noStrike" kern="0" cap="none" spc="5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и</a:t>
            </a:r>
            <a:r>
              <a:rPr kumimoji="0" lang="ru-RU" sz="1000" b="0" i="0" u="none" strike="noStrike" kern="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поставщик</a:t>
            </a:r>
            <a:r>
              <a:rPr lang="ru-RU" sz="1000" b="0" dirty="0">
                <a:solidFill>
                  <a:schemeClr val="bg1"/>
                </a:solidFill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развлекательного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контента</a:t>
            </a:r>
            <a:r>
              <a:rPr kumimoji="0" sz="1000" b="0" i="0" u="none" strike="noStrike" kern="0" cap="none" spc="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в</a:t>
            </a:r>
            <a:r>
              <a:rPr kumimoji="0" sz="1000" b="0" i="0" u="none" strike="noStrike" kern="0" cap="none" spc="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любых средах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 Sans"/>
              <a:cs typeface="MTS Sans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B29EA14C-5F75-2CC5-32A2-F285AA3DBC42}"/>
              </a:ext>
            </a:extLst>
          </p:cNvPr>
          <p:cNvSpPr txBox="1"/>
          <p:nvPr/>
        </p:nvSpPr>
        <p:spPr>
          <a:xfrm>
            <a:off x="720031" y="2740492"/>
            <a:ext cx="10950348" cy="422552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Финтех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 Sans"/>
              <a:cs typeface="MTS Sans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C278EF7A-51EF-8A87-515B-2AFCC530F543}"/>
              </a:ext>
            </a:extLst>
          </p:cNvPr>
          <p:cNvSpPr/>
          <p:nvPr/>
        </p:nvSpPr>
        <p:spPr>
          <a:xfrm>
            <a:off x="4310698" y="4413950"/>
            <a:ext cx="3607973" cy="803641"/>
          </a:xfrm>
          <a:prstGeom prst="roundRect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5E235BF5-C648-615E-71B3-9E8844F8380E}"/>
              </a:ext>
            </a:extLst>
          </p:cNvPr>
          <p:cNvSpPr/>
          <p:nvPr/>
        </p:nvSpPr>
        <p:spPr>
          <a:xfrm>
            <a:off x="8096282" y="4413950"/>
            <a:ext cx="3607972" cy="803641"/>
          </a:xfrm>
          <a:prstGeom prst="roundRect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F64FD9ED-0021-A955-2EDA-94D9AA880052}"/>
              </a:ext>
            </a:extLst>
          </p:cNvPr>
          <p:cNvSpPr txBox="1"/>
          <p:nvPr/>
        </p:nvSpPr>
        <p:spPr>
          <a:xfrm>
            <a:off x="4497299" y="4411453"/>
            <a:ext cx="3431191" cy="695383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Телеком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 Sans"/>
              <a:cs typeface="MTS Sans"/>
            </a:endParaRPr>
          </a:p>
          <a:p>
            <a:pPr marL="12700" marR="5080" lvl="0" indent="0" algn="l" defTabSz="914400" eaLnBrk="1" fontAlgn="auto" latinLnBrk="0" hangingPunct="1">
              <a:lnSpc>
                <a:spcPct val="102299"/>
              </a:lnSpc>
              <a:spcBef>
                <a:spcPts val="6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Крупнейший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мобильный</a:t>
            </a:r>
            <a:r>
              <a:rPr kumimoji="0" sz="1000" b="0" i="0" u="none" strike="noStrike" kern="0" cap="none" spc="1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оператор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России</a:t>
            </a:r>
            <a:r>
              <a:rPr kumimoji="0" sz="1000" b="0" i="0" u="none" strike="noStrike" kern="0" cap="none" spc="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и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ведущая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цифровая</a:t>
            </a:r>
            <a:r>
              <a:rPr kumimoji="0" sz="1000" b="0" i="0" u="none" strike="noStrike" kern="0" cap="none" spc="9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экосистема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 Sans"/>
              <a:cs typeface="MTS Sans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xmlns="" id="{E013004F-19BE-E126-7FF5-BC01296A409E}"/>
              </a:ext>
            </a:extLst>
          </p:cNvPr>
          <p:cNvSpPr txBox="1"/>
          <p:nvPr/>
        </p:nvSpPr>
        <p:spPr>
          <a:xfrm>
            <a:off x="8293143" y="4411453"/>
            <a:ext cx="3431191" cy="695383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Розница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 Sans"/>
              <a:cs typeface="MTS Sans"/>
            </a:endParaRPr>
          </a:p>
          <a:p>
            <a:pPr marL="12700" marR="278130" lvl="0" indent="0" algn="l" defTabSz="914400" eaLnBrk="1" fontAlgn="auto" latinLnBrk="0" hangingPunct="1">
              <a:lnSpc>
                <a:spcPct val="102299"/>
              </a:lnSpc>
              <a:spcBef>
                <a:spcPts val="6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Ведущая</a:t>
            </a:r>
            <a:r>
              <a:rPr kumimoji="0" sz="1000" b="0" i="0" u="none" strike="noStrike" kern="0" cap="none" spc="1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розничная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сеть</a:t>
            </a:r>
            <a:r>
              <a:rPr kumimoji="0" sz="1000" b="0" i="0" u="none" strike="noStrike" kern="0" cap="none" spc="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по</a:t>
            </a:r>
            <a:r>
              <a:rPr kumimoji="0" sz="1000" b="0" i="0" u="none" strike="noStrike" kern="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продаже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электроники</a:t>
            </a:r>
            <a:r>
              <a:rPr lang="ru-RU" sz="1000" b="0" dirty="0">
                <a:solidFill>
                  <a:schemeClr val="bg1"/>
                </a:solidFill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и</a:t>
            </a:r>
            <a:r>
              <a:rPr kumimoji="0" sz="1000" b="0" i="0" u="none" strike="noStrike" kern="0" cap="none" spc="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смарт-устройств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(салоны</a:t>
            </a:r>
            <a:r>
              <a:rPr kumimoji="0" sz="1000" b="0" i="0" u="none" strike="noStrike" kern="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и</a:t>
            </a:r>
            <a:r>
              <a:rPr kumimoji="0" sz="1000" b="0" i="0" u="none" strike="noStrike" kern="0" cap="none" spc="-6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e-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commerce)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 Sans"/>
              <a:cs typeface="MTS Sans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36013342-B282-7129-8D62-99467843FCAE}"/>
              </a:ext>
            </a:extLst>
          </p:cNvPr>
          <p:cNvSpPr/>
          <p:nvPr/>
        </p:nvSpPr>
        <p:spPr>
          <a:xfrm>
            <a:off x="525115" y="5329148"/>
            <a:ext cx="5405440" cy="802662"/>
          </a:xfrm>
          <a:prstGeom prst="roundRect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EEB656F9-1DF9-E861-7B62-D40EFCD12E09}"/>
              </a:ext>
            </a:extLst>
          </p:cNvPr>
          <p:cNvSpPr/>
          <p:nvPr/>
        </p:nvSpPr>
        <p:spPr>
          <a:xfrm>
            <a:off x="6131001" y="5326474"/>
            <a:ext cx="5573253" cy="802662"/>
          </a:xfrm>
          <a:prstGeom prst="roundRect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099823A2-2B4D-AAC4-05CB-F665092569C8}"/>
              </a:ext>
            </a:extLst>
          </p:cNvPr>
          <p:cNvSpPr/>
          <p:nvPr/>
        </p:nvSpPr>
        <p:spPr>
          <a:xfrm>
            <a:off x="715729" y="3190932"/>
            <a:ext cx="623436" cy="623436"/>
          </a:xfrm>
          <a:prstGeom prst="ellipse">
            <a:avLst/>
          </a:prstGeom>
          <a:solidFill>
            <a:srgbClr val="7C0A0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xmlns="" id="{3C816410-4766-1775-3C1F-146C9738F7A5}"/>
              </a:ext>
            </a:extLst>
          </p:cNvPr>
          <p:cNvSpPr txBox="1"/>
          <p:nvPr/>
        </p:nvSpPr>
        <p:spPr>
          <a:xfrm>
            <a:off x="967362" y="3327379"/>
            <a:ext cx="2048139" cy="765659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5080" lvl="0" indent="0" algn="l" defTabSz="914400" eaLnBrk="1" fontAlgn="auto" latinLnBrk="0" hangingPunct="1">
              <a:lnSpc>
                <a:spcPct val="102299"/>
              </a:lnSpc>
              <a:spcBef>
                <a:spcPts val="6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МТС Банк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– надёжный цифровой банк с фокусом на мобильное приложение и финансовые сервисы нового поколения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 Sans"/>
              <a:cs typeface="MTS San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7F30EEF4-F130-2DB4-514C-C53D8E5458BC}"/>
              </a:ext>
            </a:extLst>
          </p:cNvPr>
          <p:cNvSpPr/>
          <p:nvPr/>
        </p:nvSpPr>
        <p:spPr>
          <a:xfrm>
            <a:off x="3017754" y="3190932"/>
            <a:ext cx="623436" cy="623436"/>
          </a:xfrm>
          <a:prstGeom prst="ellipse">
            <a:avLst/>
          </a:prstGeom>
          <a:solidFill>
            <a:srgbClr val="7C0A0C">
              <a:alpha val="76863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11209F9F-3A8F-3771-9F5A-5DFFA6E3C43A}"/>
              </a:ext>
            </a:extLst>
          </p:cNvPr>
          <p:cNvSpPr/>
          <p:nvPr/>
        </p:nvSpPr>
        <p:spPr>
          <a:xfrm>
            <a:off x="5319779" y="3190932"/>
            <a:ext cx="623436" cy="6234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59DEB23A-8C74-A5AD-DFEE-4428373D8634}"/>
              </a:ext>
            </a:extLst>
          </p:cNvPr>
          <p:cNvSpPr/>
          <p:nvPr/>
        </p:nvSpPr>
        <p:spPr>
          <a:xfrm>
            <a:off x="7621804" y="3190932"/>
            <a:ext cx="623436" cy="62343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xmlns="" id="{735997F6-7A71-4FC9-B40D-6D6C9C52DA41}"/>
              </a:ext>
            </a:extLst>
          </p:cNvPr>
          <p:cNvSpPr txBox="1"/>
          <p:nvPr/>
        </p:nvSpPr>
        <p:spPr>
          <a:xfrm>
            <a:off x="3251915" y="3327379"/>
            <a:ext cx="2490767" cy="294761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5080" lvl="0" indent="0" algn="l" defTabSz="914400" eaLnBrk="1" fontAlgn="auto" latinLnBrk="0" hangingPunct="1">
              <a:lnSpc>
                <a:spcPct val="102299"/>
              </a:lnSpc>
              <a:spcBef>
                <a:spcPts val="6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МТС </a:t>
            </a: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Cashback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 Sans"/>
              <a:cs typeface="MTS Sans"/>
            </a:endParaRPr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xmlns="" id="{232FA3B9-55E1-517D-807E-F7BB772B2214}"/>
              </a:ext>
            </a:extLst>
          </p:cNvPr>
          <p:cNvSpPr txBox="1"/>
          <p:nvPr/>
        </p:nvSpPr>
        <p:spPr>
          <a:xfrm>
            <a:off x="5554991" y="3327379"/>
            <a:ext cx="2490767" cy="294761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5080" lvl="0" indent="0" algn="l" defTabSz="914400" eaLnBrk="1" fontAlgn="auto" latinLnBrk="0" hangingPunct="1">
              <a:lnSpc>
                <a:spcPct val="102299"/>
              </a:lnSpc>
              <a:spcBef>
                <a:spcPts val="6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МТС </a:t>
            </a:r>
            <a:r>
              <a:rPr lang="ru-RU" sz="1000" dirty="0">
                <a:solidFill>
                  <a:schemeClr val="bg1"/>
                </a:solidFill>
                <a:latin typeface="MTS Sans"/>
                <a:cs typeface="MTS Sans"/>
              </a:rPr>
              <a:t>Инвестиции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 Sans"/>
              <a:cs typeface="MTS Sans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7E8531C-D171-C4E9-BC89-A9526238694F}"/>
              </a:ext>
            </a:extLst>
          </p:cNvPr>
          <p:cNvSpPr txBox="1"/>
          <p:nvPr/>
        </p:nvSpPr>
        <p:spPr>
          <a:xfrm>
            <a:off x="7820084" y="3327379"/>
            <a:ext cx="2490767" cy="294761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5080" lvl="0" indent="0" algn="l" defTabSz="914400" eaLnBrk="1" fontAlgn="auto" latinLnBrk="0" hangingPunct="1">
              <a:lnSpc>
                <a:spcPct val="102299"/>
              </a:lnSpc>
              <a:spcBef>
                <a:spcPts val="6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МТС </a:t>
            </a:r>
            <a:r>
              <a:rPr lang="ru-RU" sz="1000" dirty="0">
                <a:solidFill>
                  <a:schemeClr val="bg1"/>
                </a:solidFill>
                <a:latin typeface="MTS Sans"/>
                <a:cs typeface="MTS Sans"/>
              </a:rPr>
              <a:t>Страхование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 Sans"/>
              <a:cs typeface="MTS Sans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xmlns="" id="{927B5650-4CB8-1374-61FC-8069E6890B55}"/>
              </a:ext>
            </a:extLst>
          </p:cNvPr>
          <p:cNvSpPr txBox="1"/>
          <p:nvPr/>
        </p:nvSpPr>
        <p:spPr>
          <a:xfrm>
            <a:off x="6327648" y="5332471"/>
            <a:ext cx="5376606" cy="538417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Entertainment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 Sans"/>
              <a:cs typeface="MTS Sans"/>
            </a:endParaRPr>
          </a:p>
          <a:p>
            <a:pPr marL="12700" marR="5080" lvl="0" indent="0" algn="l" defTabSz="914400" eaLnBrk="1" fontAlgn="auto" latinLnBrk="0" hangingPunct="1">
              <a:lnSpc>
                <a:spcPct val="102299"/>
              </a:lnSpc>
              <a:spcBef>
                <a:spcPts val="6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Крупнейшие</a:t>
            </a:r>
            <a:r>
              <a:rPr kumimoji="0" sz="1000" b="0" i="0" u="none" strike="noStrike" kern="0" cap="none" spc="10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билетные</a:t>
            </a:r>
            <a:r>
              <a:rPr kumimoji="0" sz="1000" b="0" i="0" u="none" strike="noStrike" kern="0" cap="none" spc="10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сервисы,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концертные</a:t>
            </a:r>
            <a:r>
              <a:rPr kumimoji="0" sz="1000" b="0" i="0" u="none" strike="noStrike" kern="0" cap="none" spc="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площадки,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собственные</a:t>
            </a:r>
            <a:r>
              <a:rPr kumimoji="0" sz="1000" b="0" i="0" u="none" strike="noStrike" kern="0" cap="none" spc="1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мероприятия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 Sans"/>
              <a:cs typeface="MTS Sans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xmlns="" id="{D7FAF2C9-DC9A-2D48-0D37-0C64F1D1D5AB}"/>
              </a:ext>
            </a:extLst>
          </p:cNvPr>
          <p:cNvSpPr txBox="1"/>
          <p:nvPr/>
        </p:nvSpPr>
        <p:spPr>
          <a:xfrm>
            <a:off x="725561" y="5328345"/>
            <a:ext cx="5469643" cy="537776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Mobile web </a:t>
            </a:r>
            <a:r>
              <a:rPr kumimoji="0" sz="1000" b="1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services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 Sans"/>
              <a:cs typeface="MTS Sans"/>
            </a:endParaRPr>
          </a:p>
          <a:p>
            <a:pPr marL="12700" marR="5080" lvl="0" indent="0" algn="l" defTabSz="914400" eaLnBrk="1" fontAlgn="auto" latinLnBrk="0" hangingPunct="1">
              <a:lnSpc>
                <a:spcPct val="102299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Ведущая</a:t>
            </a:r>
            <a:r>
              <a:rPr kumimoji="0" sz="1000" b="0" i="0" u="none" strike="noStrike" kern="0" cap="none" spc="19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инфраструктурная</a:t>
            </a:r>
            <a:r>
              <a:rPr kumimoji="0" sz="1000" b="0" i="0" u="none" strike="noStrike" kern="0" cap="none" spc="19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компания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и</a:t>
            </a:r>
            <a:r>
              <a:rPr kumimoji="0" sz="1000" b="0" i="0" u="none" strike="noStrike" kern="0" cap="none" spc="6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поставщик</a:t>
            </a:r>
            <a:r>
              <a:rPr kumimoji="0" sz="1000" b="0" i="0" u="none" strike="noStrike" kern="0" cap="none" spc="7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облачных</a:t>
            </a:r>
            <a:r>
              <a:rPr kumimoji="0" sz="1000" b="0" i="0" u="none" strike="noStrike" kern="0" cap="none" spc="7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решений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 Sans"/>
              <a:cs typeface="MTS San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ADC6915-9798-02D7-637F-07A03EF87661}"/>
              </a:ext>
            </a:extLst>
          </p:cNvPr>
          <p:cNvSpPr txBox="1"/>
          <p:nvPr/>
        </p:nvSpPr>
        <p:spPr>
          <a:xfrm>
            <a:off x="520398" y="2015702"/>
            <a:ext cx="1051045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sym typeface="Helvetica Neue"/>
              </a:rPr>
              <a:t>Мы развиваем цифровые финансовые сервисы нового поколения. Благодаря уникальной синергии банкинга и телекома мы создаем цифровое будущее здесь и сейчас 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52C70756-C521-B22F-8155-B545BF504C2F}"/>
              </a:ext>
            </a:extLst>
          </p:cNvPr>
          <p:cNvSpPr/>
          <p:nvPr/>
        </p:nvSpPr>
        <p:spPr>
          <a:xfrm>
            <a:off x="9923829" y="3190932"/>
            <a:ext cx="623436" cy="62343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93FC2529-AC18-392D-1F67-B5450554FF9B}"/>
              </a:ext>
            </a:extLst>
          </p:cNvPr>
          <p:cNvSpPr txBox="1"/>
          <p:nvPr/>
        </p:nvSpPr>
        <p:spPr>
          <a:xfrm>
            <a:off x="10223221" y="3327379"/>
            <a:ext cx="1443664" cy="451727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5080" lvl="0" indent="0" algn="l" defTabSz="914400" eaLnBrk="1" fontAlgn="auto" latinLnBrk="0" hangingPunct="1">
              <a:lnSpc>
                <a:spcPct val="102299"/>
              </a:lnSpc>
              <a:spcBef>
                <a:spcPts val="6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dirty="0">
                <a:solidFill>
                  <a:schemeClr val="bg1"/>
                </a:solidFill>
                <a:latin typeface="MTS Sans"/>
                <a:cs typeface="MTS Sans"/>
              </a:rPr>
              <a:t>и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TS Sans"/>
                <a:cs typeface="MTS Sans"/>
              </a:rPr>
              <a:t> другие цифровые финансовые сервисы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TS Sans"/>
              <a:cs typeface="MTS Sans"/>
            </a:endParaRPr>
          </a:p>
        </p:txBody>
      </p:sp>
    </p:spTree>
    <p:extLst>
      <p:ext uri="{BB962C8B-B14F-4D97-AF65-F5344CB8AC3E}">
        <p14:creationId xmlns:p14="http://schemas.microsoft.com/office/powerpoint/2010/main" val="41112385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B7EF5212-CE8B-C38C-63C4-99DA16014E8F}"/>
              </a:ext>
            </a:extLst>
          </p:cNvPr>
          <p:cNvSpPr/>
          <p:nvPr/>
        </p:nvSpPr>
        <p:spPr>
          <a:xfrm>
            <a:off x="-403001" y="1558851"/>
            <a:ext cx="5033932" cy="503392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xmlns="" id="{8154A331-27BA-2415-FD50-C3C3DAC35321}"/>
              </a:ext>
            </a:extLst>
          </p:cNvPr>
          <p:cNvSpPr txBox="1"/>
          <p:nvPr/>
        </p:nvSpPr>
        <p:spPr>
          <a:xfrm>
            <a:off x="520398" y="290762"/>
            <a:ext cx="11973498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400" b="1" dirty="0">
                <a:solidFill>
                  <a:schemeClr val="bg1"/>
                </a:solidFill>
                <a:latin typeface="MTS Sans UltraWide" panose="02000000000000000000" pitchFamily="50" charset="0"/>
                <a:cs typeface="Verdana"/>
              </a:rPr>
              <a:t>МТС БАНК – ДИНАМИЧНО РАЗВИВАЮЩИЙСЯ ЦИФРОВОЙ БАНК</a:t>
            </a:r>
            <a:endParaRPr sz="3400" b="1" dirty="0">
              <a:solidFill>
                <a:schemeClr val="bg1"/>
              </a:solidFill>
              <a:latin typeface="MTS Sans UltraWide" panose="02000000000000000000" pitchFamily="50" charset="0"/>
              <a:cs typeface="Verdana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xmlns="" id="{F45552B9-B905-15E9-293F-753E8C5067B4}"/>
              </a:ext>
            </a:extLst>
          </p:cNvPr>
          <p:cNvSpPr txBox="1"/>
          <p:nvPr/>
        </p:nvSpPr>
        <p:spPr>
          <a:xfrm>
            <a:off x="491380" y="3210542"/>
            <a:ext cx="2372031" cy="162847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3104" algn="l">
              <a:spcBef>
                <a:spcPts val="58"/>
              </a:spcBef>
            </a:pPr>
            <a:r>
              <a:rPr lang="ru-RU" sz="6500" spc="-9" baseline="-10101" dirty="0">
                <a:solidFill>
                  <a:schemeClr val="bg1"/>
                </a:solidFill>
                <a:latin typeface="MTSSans-UltraWide"/>
                <a:cs typeface="MTSSans-UltraWide"/>
              </a:rPr>
              <a:t>1</a:t>
            </a:r>
            <a:r>
              <a:rPr sz="2500" spc="-6" dirty="0">
                <a:solidFill>
                  <a:schemeClr val="bg1"/>
                </a:solidFill>
                <a:latin typeface="MTSSans-UltraWide"/>
                <a:cs typeface="MTSSans-UltraWide"/>
              </a:rPr>
              <a:t>-</a:t>
            </a:r>
            <a:r>
              <a:rPr sz="2500" spc="-30" dirty="0" err="1">
                <a:solidFill>
                  <a:schemeClr val="bg1"/>
                </a:solidFill>
                <a:latin typeface="MTSSans-UltraWide"/>
                <a:cs typeface="MTSSans-UltraWide"/>
              </a:rPr>
              <a:t>Й</a:t>
            </a:r>
            <a:endParaRPr sz="2500" dirty="0">
              <a:solidFill>
                <a:schemeClr val="bg1"/>
              </a:solidFill>
              <a:latin typeface="MTSSans-UltraWide"/>
              <a:cs typeface="MTSSans-UltraWide"/>
            </a:endParaRPr>
          </a:p>
          <a:p>
            <a:pPr marL="23104" marR="18483" algn="l">
              <a:lnSpc>
                <a:spcPct val="100800"/>
              </a:lnSpc>
              <a:spcBef>
                <a:spcPts val="967"/>
              </a:spcBef>
            </a:pPr>
            <a:r>
              <a:rPr sz="1800" b="0" dirty="0">
                <a:solidFill>
                  <a:schemeClr val="bg1"/>
                </a:solidFill>
                <a:latin typeface="MTS Sans"/>
                <a:cs typeface="MTS Sans"/>
              </a:rPr>
              <a:t>по выдачам POS-</a:t>
            </a:r>
            <a:r>
              <a:rPr sz="1800" b="0" spc="-6" dirty="0" err="1">
                <a:solidFill>
                  <a:schemeClr val="bg1"/>
                </a:solidFill>
                <a:latin typeface="MTS Sans"/>
                <a:cs typeface="MTS Sans"/>
              </a:rPr>
              <a:t>кредитов</a:t>
            </a:r>
            <a:r>
              <a:rPr sz="1800" b="0" spc="-6" dirty="0">
                <a:solidFill>
                  <a:schemeClr val="bg1"/>
                </a:solidFill>
                <a:latin typeface="MTS Sans"/>
                <a:cs typeface="MTS Sans"/>
              </a:rPr>
              <a:t> </a:t>
            </a:r>
            <a:r>
              <a:rPr sz="1800" b="0" dirty="0">
                <a:solidFill>
                  <a:schemeClr val="bg1"/>
                </a:solidFill>
                <a:latin typeface="MTS Sans"/>
                <a:cs typeface="MTS Sans"/>
              </a:rPr>
              <a:t>202</a:t>
            </a:r>
            <a:r>
              <a:rPr lang="ru-RU" sz="1800" b="0" dirty="0">
                <a:solidFill>
                  <a:schemeClr val="bg1"/>
                </a:solidFill>
                <a:latin typeface="MTS Sans"/>
                <a:cs typeface="MTS Sans"/>
              </a:rPr>
              <a:t>3</a:t>
            </a:r>
            <a:r>
              <a:rPr sz="1800" b="0" spc="-33" dirty="0">
                <a:solidFill>
                  <a:schemeClr val="bg1"/>
                </a:solidFill>
                <a:latin typeface="MTS Sans"/>
                <a:cs typeface="MTS Sans"/>
              </a:rPr>
              <a:t> </a:t>
            </a:r>
            <a:r>
              <a:rPr sz="1800" b="0" dirty="0">
                <a:solidFill>
                  <a:schemeClr val="bg1"/>
                </a:solidFill>
                <a:latin typeface="MTS Sans"/>
                <a:cs typeface="MTS Sans"/>
              </a:rPr>
              <a:t>согласно</a:t>
            </a:r>
            <a:r>
              <a:rPr sz="1800" b="0" spc="-27" dirty="0">
                <a:solidFill>
                  <a:schemeClr val="bg1"/>
                </a:solidFill>
                <a:latin typeface="MTS Sans"/>
                <a:cs typeface="MTS Sans"/>
              </a:rPr>
              <a:t> </a:t>
            </a:r>
            <a:r>
              <a:rPr sz="1800" b="0" dirty="0">
                <a:solidFill>
                  <a:schemeClr val="bg1"/>
                </a:solidFill>
                <a:latin typeface="MTS Sans"/>
                <a:cs typeface="MTS Sans"/>
              </a:rPr>
              <a:t>Frank</a:t>
            </a:r>
            <a:r>
              <a:rPr sz="1800" b="0" spc="-27" dirty="0">
                <a:solidFill>
                  <a:schemeClr val="bg1"/>
                </a:solidFill>
                <a:latin typeface="MTS Sans"/>
                <a:cs typeface="MTS Sans"/>
              </a:rPr>
              <a:t> </a:t>
            </a:r>
            <a:r>
              <a:rPr sz="1800" b="0" spc="-15" dirty="0">
                <a:solidFill>
                  <a:schemeClr val="bg1"/>
                </a:solidFill>
                <a:latin typeface="MTS Sans"/>
                <a:cs typeface="MTS Sans"/>
              </a:rPr>
              <a:t>RG</a:t>
            </a:r>
            <a:endParaRPr sz="1800" b="0" dirty="0">
              <a:solidFill>
                <a:schemeClr val="bg1"/>
              </a:solidFill>
              <a:latin typeface="MTS Sans"/>
              <a:cs typeface="MTS San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75E9E052-CDDB-70AC-771F-B845630265DE}"/>
              </a:ext>
            </a:extLst>
          </p:cNvPr>
          <p:cNvSpPr/>
          <p:nvPr/>
        </p:nvSpPr>
        <p:spPr>
          <a:xfrm>
            <a:off x="3130378" y="2939729"/>
            <a:ext cx="4358995" cy="4358995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xmlns="" id="{0617500B-77CA-3E83-4B1A-662CEA77E5F1}"/>
              </a:ext>
            </a:extLst>
          </p:cNvPr>
          <p:cNvSpPr txBox="1"/>
          <p:nvPr/>
        </p:nvSpPr>
        <p:spPr>
          <a:xfrm>
            <a:off x="3764977" y="4589080"/>
            <a:ext cx="3181419" cy="1367453"/>
          </a:xfrm>
          <a:prstGeom prst="rect">
            <a:avLst/>
          </a:prstGeom>
        </p:spPr>
        <p:txBody>
          <a:bodyPr vert="horz" wrap="square" lIns="0" tIns="152871" rIns="0" bIns="0" rtlCol="0">
            <a:spAutoFit/>
          </a:bodyPr>
          <a:lstStyle/>
          <a:p>
            <a:pPr marL="7701" algn="l">
              <a:spcBef>
                <a:spcPts val="1204"/>
              </a:spcBef>
            </a:pPr>
            <a:r>
              <a:rPr lang="ru-RU" sz="4000" b="0" spc="-15" dirty="0">
                <a:solidFill>
                  <a:srgbClr val="FFFFFF"/>
                </a:solidFill>
                <a:latin typeface="MTSSans-UltraWide"/>
                <a:cs typeface="MTSSans-UltraWide"/>
              </a:rPr>
              <a:t>15 место</a:t>
            </a:r>
            <a:endParaRPr lang="ru-RU" sz="4000" b="0" dirty="0">
              <a:latin typeface="MTSSans-UltraWide"/>
              <a:cs typeface="MTSSans-UltraWide"/>
            </a:endParaRPr>
          </a:p>
          <a:p>
            <a:pPr marL="7701" marR="3081" algn="l">
              <a:lnSpc>
                <a:spcPct val="100800"/>
              </a:lnSpc>
              <a:spcBef>
                <a:spcPts val="418"/>
              </a:spcBef>
            </a:pPr>
            <a:r>
              <a:rPr lang="ru-RU" sz="1800" b="0" dirty="0">
                <a:solidFill>
                  <a:srgbClr val="FFFFFF"/>
                </a:solidFill>
                <a:latin typeface="MTS Sans"/>
                <a:cs typeface="MTS Sans"/>
              </a:rPr>
              <a:t>По величине портфеля кредитов физическим лицам</a:t>
            </a:r>
            <a:endParaRPr lang="ru-RU" sz="1800" b="0" dirty="0">
              <a:latin typeface="MTS Sans"/>
              <a:cs typeface="MTS San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EF6109E6-8C05-4F07-E2FC-75C8A2EBCB5D}"/>
              </a:ext>
            </a:extLst>
          </p:cNvPr>
          <p:cNvSpPr/>
          <p:nvPr/>
        </p:nvSpPr>
        <p:spPr>
          <a:xfrm>
            <a:off x="4630931" y="1439338"/>
            <a:ext cx="3207175" cy="32071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E5D4893-C6F3-B06D-1FE0-CE95459B4538}"/>
              </a:ext>
            </a:extLst>
          </p:cNvPr>
          <p:cNvSpPr txBox="1"/>
          <p:nvPr/>
        </p:nvSpPr>
        <p:spPr>
          <a:xfrm>
            <a:off x="180901" y="269415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CC39375-7B7E-71F9-4268-C2839CCD7337}"/>
              </a:ext>
            </a:extLst>
          </p:cNvPr>
          <p:cNvSpPr txBox="1"/>
          <p:nvPr/>
        </p:nvSpPr>
        <p:spPr>
          <a:xfrm>
            <a:off x="8645320" y="3959934"/>
            <a:ext cx="2704850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sym typeface="Helvetica Neue"/>
              </a:rPr>
              <a:t>Наша миссия – быть лучшим цифровым банком в России для жизни и бизнеса, предлагать мобильность и свободу выбора каждому клиенту</a:t>
            </a: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xmlns="" id="{C506A55C-74CC-4D27-A926-C87A6C7F554F}"/>
              </a:ext>
            </a:extLst>
          </p:cNvPr>
          <p:cNvSpPr txBox="1"/>
          <p:nvPr/>
        </p:nvSpPr>
        <p:spPr>
          <a:xfrm>
            <a:off x="5210774" y="2360032"/>
            <a:ext cx="2372031" cy="109460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3104" algn="l">
              <a:spcBef>
                <a:spcPts val="58"/>
              </a:spcBef>
            </a:pPr>
            <a:r>
              <a:rPr lang="ru-RU" sz="4500" spc="-9" baseline="-10101" dirty="0">
                <a:solidFill>
                  <a:schemeClr val="bg1"/>
                </a:solidFill>
                <a:latin typeface="MTSSans-UltraWide"/>
                <a:cs typeface="MTSSans-UltraWide"/>
              </a:rPr>
              <a:t>ТОП 40</a:t>
            </a:r>
            <a:endParaRPr sz="4500" dirty="0">
              <a:solidFill>
                <a:schemeClr val="bg1"/>
              </a:solidFill>
              <a:latin typeface="MTSSans-UltraWide"/>
              <a:cs typeface="MTSSans-UltraWide"/>
            </a:endParaRPr>
          </a:p>
          <a:p>
            <a:pPr marL="23104" marR="18483" algn="l">
              <a:lnSpc>
                <a:spcPct val="100800"/>
              </a:lnSpc>
              <a:spcBef>
                <a:spcPts val="967"/>
              </a:spcBef>
            </a:pPr>
            <a:r>
              <a:rPr lang="ru-RU" sz="1800" b="0" dirty="0">
                <a:solidFill>
                  <a:schemeClr val="bg1"/>
                </a:solidFill>
                <a:latin typeface="MTS Sans"/>
                <a:cs typeface="MTS Sans"/>
              </a:rPr>
              <a:t>Российских Банков</a:t>
            </a:r>
            <a:endParaRPr sz="1800" b="0" dirty="0">
              <a:solidFill>
                <a:schemeClr val="bg1"/>
              </a:solidFill>
              <a:latin typeface="MTS Sans"/>
              <a:cs typeface="MTS San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9">
            <a:extLst>
              <a:ext uri="{FF2B5EF4-FFF2-40B4-BE49-F238E27FC236}">
                <a16:creationId xmlns:a16="http://schemas.microsoft.com/office/drawing/2014/main" xmlns="" id="{8154A331-27BA-2415-FD50-C3C3DAC35321}"/>
              </a:ext>
            </a:extLst>
          </p:cNvPr>
          <p:cNvSpPr txBox="1"/>
          <p:nvPr/>
        </p:nvSpPr>
        <p:spPr>
          <a:xfrm>
            <a:off x="520398" y="290762"/>
            <a:ext cx="11973498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400" b="1" dirty="0">
                <a:solidFill>
                  <a:schemeClr val="bg1"/>
                </a:solidFill>
                <a:latin typeface="MTS Sans UltraWide" panose="02000000000000000000" pitchFamily="50" charset="0"/>
                <a:cs typeface="Verdana"/>
              </a:rPr>
              <a:t>МТС БАНК – ДИНАМИЧНО РАЗВИВАЮЩИЙСЯ ЦИФРОВОЙ БАНК</a:t>
            </a:r>
            <a:endParaRPr sz="3400" b="1" dirty="0">
              <a:solidFill>
                <a:schemeClr val="bg1"/>
              </a:solidFill>
              <a:latin typeface="MTS Sans UltraWide" panose="02000000000000000000" pitchFamily="50" charset="0"/>
              <a:cs typeface="Verdan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E5D4893-C6F3-B06D-1FE0-CE95459B4538}"/>
              </a:ext>
            </a:extLst>
          </p:cNvPr>
          <p:cNvSpPr txBox="1"/>
          <p:nvPr/>
        </p:nvSpPr>
        <p:spPr>
          <a:xfrm>
            <a:off x="180901" y="269415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D7C9D2-C17D-4B51-AB8A-63AD87C3B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72" y="1927010"/>
            <a:ext cx="11704055" cy="41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981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737C7325-E588-8B1D-A907-16DB85F6F067}"/>
              </a:ext>
            </a:extLst>
          </p:cNvPr>
          <p:cNvSpPr/>
          <p:nvPr/>
        </p:nvSpPr>
        <p:spPr>
          <a:xfrm>
            <a:off x="587828" y="-308429"/>
            <a:ext cx="11016343" cy="7474857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A68BADD-9EE7-81D1-97A6-5E4AEFBEB735}"/>
              </a:ext>
            </a:extLst>
          </p:cNvPr>
          <p:cNvGrpSpPr/>
          <p:nvPr/>
        </p:nvGrpSpPr>
        <p:grpSpPr>
          <a:xfrm>
            <a:off x="4680741" y="464457"/>
            <a:ext cx="2384699" cy="3345428"/>
            <a:chOff x="588311" y="575849"/>
            <a:chExt cx="2628900" cy="372022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61BE2532-23DD-4978-FC71-E123B8A7F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11" y="575849"/>
              <a:ext cx="2628900" cy="3720225"/>
            </a:xfrm>
            <a:prstGeom prst="rect">
              <a:avLst/>
            </a:prstGeom>
          </p:spPr>
        </p:pic>
        <p:sp>
          <p:nvSpPr>
            <p:cNvPr id="8" name="object 3">
              <a:extLst>
                <a:ext uri="{FF2B5EF4-FFF2-40B4-BE49-F238E27FC236}">
                  <a16:creationId xmlns:a16="http://schemas.microsoft.com/office/drawing/2014/main" xmlns="" id="{E846FCE1-DB97-0D42-2424-101AE33E4875}"/>
                </a:ext>
              </a:extLst>
            </p:cNvPr>
            <p:cNvSpPr txBox="1"/>
            <p:nvPr/>
          </p:nvSpPr>
          <p:spPr>
            <a:xfrm>
              <a:off x="689956" y="3166106"/>
              <a:ext cx="1791367" cy="525788"/>
            </a:xfrm>
            <a:prstGeom prst="rect">
              <a:avLst/>
            </a:prstGeom>
          </p:spPr>
          <p:txBody>
            <a:bodyPr vert="horz" wrap="square" lIns="0" tIns="105286" rIns="0" bIns="0" rtlCol="0">
              <a:spAutoFit/>
            </a:bodyPr>
            <a:lstStyle/>
            <a:p>
              <a:pPr marL="14422" algn="l">
                <a:spcBef>
                  <a:spcPts val="829"/>
                </a:spcBef>
              </a:pPr>
              <a:r>
                <a:rPr lang="ru-RU" sz="1363">
                  <a:solidFill>
                    <a:schemeClr val="tx1"/>
                  </a:solidFill>
                  <a:latin typeface="MTSSans-UltraWide"/>
                  <a:cs typeface="MTSSans-UltraWide"/>
                </a:rPr>
                <a:t>СМЕЛОСТЬ БЫТЬ ПЕРВЫМ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DBA1741-873B-D7C7-8FB0-5C46A470CA76}"/>
              </a:ext>
            </a:extLst>
          </p:cNvPr>
          <p:cNvGrpSpPr/>
          <p:nvPr/>
        </p:nvGrpSpPr>
        <p:grpSpPr>
          <a:xfrm>
            <a:off x="6925480" y="233347"/>
            <a:ext cx="3128773" cy="4013577"/>
            <a:chOff x="4604894" y="517884"/>
            <a:chExt cx="3579611" cy="422020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69863B0E-E0DB-A673-F21A-0A53FA927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894" y="517884"/>
              <a:ext cx="2982212" cy="4220206"/>
            </a:xfrm>
            <a:prstGeom prst="rect">
              <a:avLst/>
            </a:prstGeom>
          </p:spPr>
        </p:pic>
        <p:sp>
          <p:nvSpPr>
            <p:cNvPr id="12" name="object 5">
              <a:extLst>
                <a:ext uri="{FF2B5EF4-FFF2-40B4-BE49-F238E27FC236}">
                  <a16:creationId xmlns:a16="http://schemas.microsoft.com/office/drawing/2014/main" xmlns="" id="{2926471D-BCAB-26D2-0B85-45F11B202342}"/>
                </a:ext>
              </a:extLst>
            </p:cNvPr>
            <p:cNvSpPr txBox="1"/>
            <p:nvPr/>
          </p:nvSpPr>
          <p:spPr>
            <a:xfrm>
              <a:off x="4825309" y="3210167"/>
              <a:ext cx="3359196" cy="316052"/>
            </a:xfrm>
            <a:prstGeom prst="rect">
              <a:avLst/>
            </a:prstGeom>
          </p:spPr>
          <p:txBody>
            <a:bodyPr vert="horz" wrap="square" lIns="0" tIns="105286" rIns="0" bIns="0" rtlCol="0">
              <a:spAutoFit/>
            </a:bodyPr>
            <a:lstStyle/>
            <a:p>
              <a:pPr marL="14422" algn="l">
                <a:spcBef>
                  <a:spcPts val="829"/>
                </a:spcBef>
              </a:pPr>
              <a:r>
                <a:rPr lang="ru-RU" sz="1363">
                  <a:solidFill>
                    <a:schemeClr val="tx1"/>
                  </a:solidFill>
                  <a:latin typeface="MTSSans-UltraWide"/>
                  <a:cs typeface="MTSSans-UltraWide"/>
                </a:rPr>
                <a:t>КОМАНДА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34F24DD9-A2E6-4CCA-B241-4885869DBD21}"/>
              </a:ext>
            </a:extLst>
          </p:cNvPr>
          <p:cNvGrpSpPr/>
          <p:nvPr/>
        </p:nvGrpSpPr>
        <p:grpSpPr>
          <a:xfrm>
            <a:off x="9278190" y="1080900"/>
            <a:ext cx="1999410" cy="2160623"/>
            <a:chOff x="8721526" y="1446681"/>
            <a:chExt cx="2162374" cy="2285267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xmlns="" id="{32BA1B06-865D-1B4B-E581-80C369184B2E}"/>
                </a:ext>
              </a:extLst>
            </p:cNvPr>
            <p:cNvSpPr txBox="1"/>
            <p:nvPr/>
          </p:nvSpPr>
          <p:spPr>
            <a:xfrm>
              <a:off x="8721526" y="3206160"/>
              <a:ext cx="2162374" cy="525788"/>
            </a:xfrm>
            <a:prstGeom prst="rect">
              <a:avLst/>
            </a:prstGeom>
          </p:spPr>
          <p:txBody>
            <a:bodyPr vert="horz" wrap="square" lIns="0" tIns="105286" rIns="0" bIns="0" rtlCol="0">
              <a:spAutoFit/>
            </a:bodyPr>
            <a:lstStyle/>
            <a:p>
              <a:pPr marL="14422" algn="l">
                <a:spcBef>
                  <a:spcPts val="829"/>
                </a:spcBef>
              </a:pPr>
              <a:r>
                <a:rPr lang="ru-RU" sz="1363">
                  <a:solidFill>
                    <a:schemeClr val="tx1"/>
                  </a:solidFill>
                  <a:latin typeface="MTSSans-UltraWide"/>
                  <a:cs typeface="MTSSans-UltraWide"/>
                </a:rPr>
                <a:t>СВОБОДА ДЕЙСТВОВАТЬ</a:t>
              </a:r>
            </a:p>
          </p:txBody>
        </p:sp>
        <p:grpSp>
          <p:nvGrpSpPr>
            <p:cNvPr id="15" name="object 3">
              <a:extLst>
                <a:ext uri="{FF2B5EF4-FFF2-40B4-BE49-F238E27FC236}">
                  <a16:creationId xmlns:a16="http://schemas.microsoft.com/office/drawing/2014/main" xmlns="" id="{084A3413-8849-1EAF-8C12-4C460607D56E}"/>
                </a:ext>
              </a:extLst>
            </p:cNvPr>
            <p:cNvGrpSpPr/>
            <p:nvPr/>
          </p:nvGrpSpPr>
          <p:grpSpPr>
            <a:xfrm>
              <a:off x="9128733" y="1446681"/>
              <a:ext cx="1755167" cy="1921512"/>
              <a:chOff x="784833" y="1535563"/>
              <a:chExt cx="3584575" cy="3924300"/>
            </a:xfrm>
          </p:grpSpPr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xmlns="" id="{281507D5-63E0-FBC0-A075-9F44D3F3B133}"/>
                  </a:ext>
                </a:extLst>
              </p:cNvPr>
              <p:cNvSpPr/>
              <p:nvPr/>
            </p:nvSpPr>
            <p:spPr>
              <a:xfrm>
                <a:off x="1555883" y="2904211"/>
                <a:ext cx="2813685" cy="2555875"/>
              </a:xfrm>
              <a:custGeom>
                <a:avLst/>
                <a:gdLst/>
                <a:ahLst/>
                <a:cxnLst/>
                <a:rect l="l" t="t" r="r" b="b"/>
                <a:pathLst>
                  <a:path w="2813685" h="2555875">
                    <a:moveTo>
                      <a:pt x="1576878" y="0"/>
                    </a:moveTo>
                    <a:lnTo>
                      <a:pt x="1535856" y="3011"/>
                    </a:lnTo>
                    <a:lnTo>
                      <a:pt x="1495360" y="18254"/>
                    </a:lnTo>
                    <a:lnTo>
                      <a:pt x="1455036" y="42351"/>
                    </a:lnTo>
                    <a:lnTo>
                      <a:pt x="1417677" y="69556"/>
                    </a:lnTo>
                    <a:lnTo>
                      <a:pt x="1383344" y="99863"/>
                    </a:lnTo>
                    <a:lnTo>
                      <a:pt x="1352101" y="133261"/>
                    </a:lnTo>
                    <a:lnTo>
                      <a:pt x="1324009" y="169743"/>
                    </a:lnTo>
                    <a:lnTo>
                      <a:pt x="1299131" y="209299"/>
                    </a:lnTo>
                    <a:lnTo>
                      <a:pt x="1277529" y="251921"/>
                    </a:lnTo>
                    <a:lnTo>
                      <a:pt x="1256864" y="301780"/>
                    </a:lnTo>
                    <a:lnTo>
                      <a:pt x="1239336" y="352808"/>
                    </a:lnTo>
                    <a:lnTo>
                      <a:pt x="1224900" y="404955"/>
                    </a:lnTo>
                    <a:lnTo>
                      <a:pt x="1213508" y="458169"/>
                    </a:lnTo>
                    <a:lnTo>
                      <a:pt x="1205114" y="512398"/>
                    </a:lnTo>
                    <a:lnTo>
                      <a:pt x="1199423" y="564328"/>
                    </a:lnTo>
                    <a:lnTo>
                      <a:pt x="1195368" y="616426"/>
                    </a:lnTo>
                    <a:lnTo>
                      <a:pt x="1192821" y="668688"/>
                    </a:lnTo>
                    <a:lnTo>
                      <a:pt x="1191063" y="741780"/>
                    </a:lnTo>
                    <a:lnTo>
                      <a:pt x="1189566" y="762287"/>
                    </a:lnTo>
                    <a:lnTo>
                      <a:pt x="1182965" y="802644"/>
                    </a:lnTo>
                    <a:lnTo>
                      <a:pt x="1158673" y="838811"/>
                    </a:lnTo>
                    <a:lnTo>
                      <a:pt x="1138856" y="846243"/>
                    </a:lnTo>
                    <a:lnTo>
                      <a:pt x="1115541" y="845659"/>
                    </a:lnTo>
                    <a:lnTo>
                      <a:pt x="1067271" y="829476"/>
                    </a:lnTo>
                    <a:lnTo>
                      <a:pt x="1023593" y="802187"/>
                    </a:lnTo>
                    <a:lnTo>
                      <a:pt x="987878" y="773127"/>
                    </a:lnTo>
                    <a:lnTo>
                      <a:pt x="953960" y="742040"/>
                    </a:lnTo>
                    <a:lnTo>
                      <a:pt x="922350" y="708658"/>
                    </a:lnTo>
                    <a:lnTo>
                      <a:pt x="893558" y="672711"/>
                    </a:lnTo>
                    <a:lnTo>
                      <a:pt x="862625" y="629857"/>
                    </a:lnTo>
                    <a:lnTo>
                      <a:pt x="832035" y="586743"/>
                    </a:lnTo>
                    <a:lnTo>
                      <a:pt x="710589" y="413567"/>
                    </a:lnTo>
                    <a:lnTo>
                      <a:pt x="679897" y="370554"/>
                    </a:lnTo>
                    <a:lnTo>
                      <a:pt x="648877" y="327847"/>
                    </a:lnTo>
                    <a:lnTo>
                      <a:pt x="617322" y="285604"/>
                    </a:lnTo>
                    <a:lnTo>
                      <a:pt x="585031" y="243982"/>
                    </a:lnTo>
                    <a:lnTo>
                      <a:pt x="551798" y="203140"/>
                    </a:lnTo>
                    <a:lnTo>
                      <a:pt x="517422" y="163235"/>
                    </a:lnTo>
                    <a:lnTo>
                      <a:pt x="481697" y="124426"/>
                    </a:lnTo>
                    <a:lnTo>
                      <a:pt x="444339" y="90014"/>
                    </a:lnTo>
                    <a:lnTo>
                      <a:pt x="403758" y="61345"/>
                    </a:lnTo>
                    <a:lnTo>
                      <a:pt x="360208" y="38173"/>
                    </a:lnTo>
                    <a:lnTo>
                      <a:pt x="313942" y="20248"/>
                    </a:lnTo>
                    <a:lnTo>
                      <a:pt x="261473" y="10597"/>
                    </a:lnTo>
                    <a:lnTo>
                      <a:pt x="213298" y="16414"/>
                    </a:lnTo>
                    <a:lnTo>
                      <a:pt x="169471" y="36816"/>
                    </a:lnTo>
                    <a:lnTo>
                      <a:pt x="130046" y="70921"/>
                    </a:lnTo>
                    <a:lnTo>
                      <a:pt x="102228" y="107773"/>
                    </a:lnTo>
                    <a:lnTo>
                      <a:pt x="81073" y="148358"/>
                    </a:lnTo>
                    <a:lnTo>
                      <a:pt x="64936" y="191645"/>
                    </a:lnTo>
                    <a:lnTo>
                      <a:pt x="52170" y="236605"/>
                    </a:lnTo>
                    <a:lnTo>
                      <a:pt x="41940" y="286521"/>
                    </a:lnTo>
                    <a:lnTo>
                      <a:pt x="36653" y="336066"/>
                    </a:lnTo>
                    <a:lnTo>
                      <a:pt x="35915" y="385266"/>
                    </a:lnTo>
                    <a:lnTo>
                      <a:pt x="39336" y="434147"/>
                    </a:lnTo>
                    <a:lnTo>
                      <a:pt x="46523" y="482735"/>
                    </a:lnTo>
                    <a:lnTo>
                      <a:pt x="57083" y="531056"/>
                    </a:lnTo>
                    <a:lnTo>
                      <a:pt x="70626" y="579137"/>
                    </a:lnTo>
                    <a:lnTo>
                      <a:pt x="86759" y="627002"/>
                    </a:lnTo>
                    <a:lnTo>
                      <a:pt x="105091" y="674679"/>
                    </a:lnTo>
                    <a:lnTo>
                      <a:pt x="130059" y="724468"/>
                    </a:lnTo>
                    <a:lnTo>
                      <a:pt x="161466" y="770628"/>
                    </a:lnTo>
                    <a:lnTo>
                      <a:pt x="192013" y="809571"/>
                    </a:lnTo>
                    <a:lnTo>
                      <a:pt x="223495" y="847682"/>
                    </a:lnTo>
                    <a:lnTo>
                      <a:pt x="255562" y="885275"/>
                    </a:lnTo>
                    <a:lnTo>
                      <a:pt x="320051" y="960162"/>
                    </a:lnTo>
                    <a:lnTo>
                      <a:pt x="350206" y="996329"/>
                    </a:lnTo>
                    <a:lnTo>
                      <a:pt x="379290" y="1033238"/>
                    </a:lnTo>
                    <a:lnTo>
                      <a:pt x="406784" y="1071227"/>
                    </a:lnTo>
                    <a:lnTo>
                      <a:pt x="432168" y="1110637"/>
                    </a:lnTo>
                    <a:lnTo>
                      <a:pt x="454925" y="1151806"/>
                    </a:lnTo>
                    <a:lnTo>
                      <a:pt x="474534" y="1195074"/>
                    </a:lnTo>
                    <a:lnTo>
                      <a:pt x="484980" y="1232531"/>
                    </a:lnTo>
                    <a:lnTo>
                      <a:pt x="480681" y="1244325"/>
                    </a:lnTo>
                    <a:lnTo>
                      <a:pt x="471099" y="1252300"/>
                    </a:lnTo>
                    <a:lnTo>
                      <a:pt x="459472" y="1253955"/>
                    </a:lnTo>
                    <a:lnTo>
                      <a:pt x="446844" y="1252062"/>
                    </a:lnTo>
                    <a:lnTo>
                      <a:pt x="434262" y="1249392"/>
                    </a:lnTo>
                    <a:lnTo>
                      <a:pt x="428738" y="1248427"/>
                    </a:lnTo>
                    <a:lnTo>
                      <a:pt x="381407" y="1238064"/>
                    </a:lnTo>
                    <a:lnTo>
                      <a:pt x="308378" y="1225214"/>
                    </a:lnTo>
                    <a:lnTo>
                      <a:pt x="241531" y="1217484"/>
                    </a:lnTo>
                    <a:lnTo>
                      <a:pt x="211534" y="1217133"/>
                    </a:lnTo>
                    <a:lnTo>
                      <a:pt x="181735" y="1219246"/>
                    </a:lnTo>
                    <a:lnTo>
                      <a:pt x="103433" y="1240320"/>
                    </a:lnTo>
                    <a:lnTo>
                      <a:pt x="62955" y="1266713"/>
                    </a:lnTo>
                    <a:lnTo>
                      <a:pt x="31623" y="1301850"/>
                    </a:lnTo>
                    <a:lnTo>
                      <a:pt x="10337" y="1344420"/>
                    </a:lnTo>
                    <a:lnTo>
                      <a:pt x="0" y="1393114"/>
                    </a:lnTo>
                    <a:lnTo>
                      <a:pt x="1510" y="1446623"/>
                    </a:lnTo>
                    <a:lnTo>
                      <a:pt x="8851" y="1485085"/>
                    </a:lnTo>
                    <a:lnTo>
                      <a:pt x="19874" y="1522412"/>
                    </a:lnTo>
                    <a:lnTo>
                      <a:pt x="34392" y="1558646"/>
                    </a:lnTo>
                    <a:lnTo>
                      <a:pt x="52221" y="1593829"/>
                    </a:lnTo>
                    <a:lnTo>
                      <a:pt x="78582" y="1635798"/>
                    </a:lnTo>
                    <a:lnTo>
                      <a:pt x="108112" y="1673849"/>
                    </a:lnTo>
                    <a:lnTo>
                      <a:pt x="140522" y="1708316"/>
                    </a:lnTo>
                    <a:lnTo>
                      <a:pt x="175522" y="1739531"/>
                    </a:lnTo>
                    <a:lnTo>
                      <a:pt x="212820" y="1767827"/>
                    </a:lnTo>
                    <a:lnTo>
                      <a:pt x="252128" y="1793538"/>
                    </a:lnTo>
                    <a:lnTo>
                      <a:pt x="293154" y="1816995"/>
                    </a:lnTo>
                    <a:lnTo>
                      <a:pt x="335608" y="1838532"/>
                    </a:lnTo>
                    <a:lnTo>
                      <a:pt x="382313" y="1859764"/>
                    </a:lnTo>
                    <a:lnTo>
                      <a:pt x="429619" y="1879175"/>
                    </a:lnTo>
                    <a:lnTo>
                      <a:pt x="477405" y="1897119"/>
                    </a:lnTo>
                    <a:lnTo>
                      <a:pt x="525549" y="1913952"/>
                    </a:lnTo>
                    <a:lnTo>
                      <a:pt x="573928" y="1930030"/>
                    </a:lnTo>
                    <a:lnTo>
                      <a:pt x="670901" y="1961341"/>
                    </a:lnTo>
                    <a:lnTo>
                      <a:pt x="720919" y="1980806"/>
                    </a:lnTo>
                    <a:lnTo>
                      <a:pt x="765680" y="2005235"/>
                    </a:lnTo>
                    <a:lnTo>
                      <a:pt x="804964" y="2034900"/>
                    </a:lnTo>
                    <a:lnTo>
                      <a:pt x="838548" y="2070075"/>
                    </a:lnTo>
                    <a:lnTo>
                      <a:pt x="866211" y="2111033"/>
                    </a:lnTo>
                    <a:lnTo>
                      <a:pt x="887733" y="2158047"/>
                    </a:lnTo>
                    <a:lnTo>
                      <a:pt x="902892" y="2211392"/>
                    </a:lnTo>
                    <a:lnTo>
                      <a:pt x="909175" y="2240213"/>
                    </a:lnTo>
                    <a:lnTo>
                      <a:pt x="929041" y="2326492"/>
                    </a:lnTo>
                    <a:lnTo>
                      <a:pt x="940176" y="2366100"/>
                    </a:lnTo>
                    <a:lnTo>
                      <a:pt x="955362" y="2403844"/>
                    </a:lnTo>
                    <a:lnTo>
                      <a:pt x="974643" y="2439688"/>
                    </a:lnTo>
                    <a:lnTo>
                      <a:pt x="998066" y="2473596"/>
                    </a:lnTo>
                    <a:lnTo>
                      <a:pt x="1030263" y="2508366"/>
                    </a:lnTo>
                    <a:lnTo>
                      <a:pt x="1065729" y="2533692"/>
                    </a:lnTo>
                    <a:lnTo>
                      <a:pt x="1104469" y="2549465"/>
                    </a:lnTo>
                    <a:lnTo>
                      <a:pt x="1146488" y="2555576"/>
                    </a:lnTo>
                    <a:lnTo>
                      <a:pt x="1191792" y="2551917"/>
                    </a:lnTo>
                    <a:lnTo>
                      <a:pt x="1242410" y="2537418"/>
                    </a:lnTo>
                    <a:lnTo>
                      <a:pt x="1288659" y="2514812"/>
                    </a:lnTo>
                    <a:lnTo>
                      <a:pt x="1331697" y="2486260"/>
                    </a:lnTo>
                    <a:lnTo>
                      <a:pt x="1372678" y="2453924"/>
                    </a:lnTo>
                    <a:lnTo>
                      <a:pt x="1411669" y="2420100"/>
                    </a:lnTo>
                    <a:lnTo>
                      <a:pt x="1449393" y="2384888"/>
                    </a:lnTo>
                    <a:lnTo>
                      <a:pt x="1486169" y="2348645"/>
                    </a:lnTo>
                    <a:lnTo>
                      <a:pt x="1522315" y="2311729"/>
                    </a:lnTo>
                    <a:lnTo>
                      <a:pt x="1558149" y="2274498"/>
                    </a:lnTo>
                    <a:lnTo>
                      <a:pt x="1592774" y="2240092"/>
                    </a:lnTo>
                    <a:lnTo>
                      <a:pt x="1628802" y="2207781"/>
                    </a:lnTo>
                    <a:lnTo>
                      <a:pt x="1666418" y="2177738"/>
                    </a:lnTo>
                    <a:lnTo>
                      <a:pt x="1705803" y="2150140"/>
                    </a:lnTo>
                    <a:lnTo>
                      <a:pt x="1747144" y="2125159"/>
                    </a:lnTo>
                    <a:lnTo>
                      <a:pt x="1790622" y="2102972"/>
                    </a:lnTo>
                    <a:lnTo>
                      <a:pt x="1833752" y="2083002"/>
                    </a:lnTo>
                    <a:lnTo>
                      <a:pt x="1920232" y="2043581"/>
                    </a:lnTo>
                    <a:lnTo>
                      <a:pt x="1963631" y="2024225"/>
                    </a:lnTo>
                    <a:lnTo>
                      <a:pt x="2147832" y="1943808"/>
                    </a:lnTo>
                    <a:lnTo>
                      <a:pt x="2194880" y="1923733"/>
                    </a:lnTo>
                    <a:lnTo>
                      <a:pt x="2242140" y="1904186"/>
                    </a:lnTo>
                    <a:lnTo>
                      <a:pt x="2289694" y="1885370"/>
                    </a:lnTo>
                    <a:lnTo>
                      <a:pt x="2333671" y="1866733"/>
                    </a:lnTo>
                    <a:lnTo>
                      <a:pt x="2375278" y="1846570"/>
                    </a:lnTo>
                    <a:lnTo>
                      <a:pt x="2449384" y="1808256"/>
                    </a:lnTo>
                    <a:lnTo>
                      <a:pt x="2496081" y="1777988"/>
                    </a:lnTo>
                    <a:lnTo>
                      <a:pt x="2539224" y="1747329"/>
                    </a:lnTo>
                    <a:lnTo>
                      <a:pt x="2579306" y="1715923"/>
                    </a:lnTo>
                    <a:lnTo>
                      <a:pt x="2616823" y="1683417"/>
                    </a:lnTo>
                    <a:lnTo>
                      <a:pt x="2652266" y="1649455"/>
                    </a:lnTo>
                    <a:lnTo>
                      <a:pt x="2685475" y="1613664"/>
                    </a:lnTo>
                    <a:lnTo>
                      <a:pt x="2715286" y="1576413"/>
                    </a:lnTo>
                    <a:lnTo>
                      <a:pt x="2741515" y="1537613"/>
                    </a:lnTo>
                    <a:lnTo>
                      <a:pt x="2763980" y="1497174"/>
                    </a:lnTo>
                    <a:lnTo>
                      <a:pt x="2782497" y="1455008"/>
                    </a:lnTo>
                    <a:lnTo>
                      <a:pt x="2796881" y="1411027"/>
                    </a:lnTo>
                    <a:lnTo>
                      <a:pt x="2806950" y="1365141"/>
                    </a:lnTo>
                    <a:lnTo>
                      <a:pt x="2812520" y="1317261"/>
                    </a:lnTo>
                    <a:lnTo>
                      <a:pt x="2813408" y="1267299"/>
                    </a:lnTo>
                    <a:lnTo>
                      <a:pt x="2809429" y="1215166"/>
                    </a:lnTo>
                    <a:lnTo>
                      <a:pt x="2799399" y="1164523"/>
                    </a:lnTo>
                    <a:lnTo>
                      <a:pt x="2782642" y="1118202"/>
                    </a:lnTo>
                    <a:lnTo>
                      <a:pt x="2759936" y="1076512"/>
                    </a:lnTo>
                    <a:lnTo>
                      <a:pt x="2732063" y="1039764"/>
                    </a:lnTo>
                    <a:lnTo>
                      <a:pt x="2699804" y="1008267"/>
                    </a:lnTo>
                    <a:lnTo>
                      <a:pt x="2663939" y="982331"/>
                    </a:lnTo>
                    <a:lnTo>
                      <a:pt x="2625248" y="962266"/>
                    </a:lnTo>
                    <a:lnTo>
                      <a:pt x="2584512" y="948381"/>
                    </a:lnTo>
                    <a:lnTo>
                      <a:pt x="2542513" y="940985"/>
                    </a:lnTo>
                    <a:lnTo>
                      <a:pt x="2495663" y="937374"/>
                    </a:lnTo>
                    <a:lnTo>
                      <a:pt x="2449033" y="936063"/>
                    </a:lnTo>
                    <a:lnTo>
                      <a:pt x="2402572" y="937872"/>
                    </a:lnTo>
                    <a:lnTo>
                      <a:pt x="2356229" y="943627"/>
                    </a:lnTo>
                    <a:lnTo>
                      <a:pt x="2317840" y="950309"/>
                    </a:lnTo>
                    <a:lnTo>
                      <a:pt x="2279597" y="957446"/>
                    </a:lnTo>
                    <a:lnTo>
                      <a:pt x="2241594" y="965596"/>
                    </a:lnTo>
                    <a:lnTo>
                      <a:pt x="2171914" y="983697"/>
                    </a:lnTo>
                    <a:lnTo>
                      <a:pt x="2139539" y="990744"/>
                    </a:lnTo>
                    <a:lnTo>
                      <a:pt x="2106863" y="996534"/>
                    </a:lnTo>
                    <a:lnTo>
                      <a:pt x="2073959" y="1001145"/>
                    </a:lnTo>
                    <a:lnTo>
                      <a:pt x="2029874" y="1000845"/>
                    </a:lnTo>
                    <a:lnTo>
                      <a:pt x="1990447" y="988745"/>
                    </a:lnTo>
                    <a:lnTo>
                      <a:pt x="1955673" y="965132"/>
                    </a:lnTo>
                    <a:lnTo>
                      <a:pt x="1925547" y="930292"/>
                    </a:lnTo>
                    <a:lnTo>
                      <a:pt x="1898251" y="875830"/>
                    </a:lnTo>
                    <a:lnTo>
                      <a:pt x="1884310" y="816843"/>
                    </a:lnTo>
                    <a:lnTo>
                      <a:pt x="1878884" y="774791"/>
                    </a:lnTo>
                    <a:lnTo>
                      <a:pt x="1874634" y="732677"/>
                    </a:lnTo>
                    <a:lnTo>
                      <a:pt x="1871110" y="690520"/>
                    </a:lnTo>
                    <a:lnTo>
                      <a:pt x="1867863" y="648339"/>
                    </a:lnTo>
                    <a:lnTo>
                      <a:pt x="1863485" y="596623"/>
                    </a:lnTo>
                    <a:lnTo>
                      <a:pt x="1858225" y="545035"/>
                    </a:lnTo>
                    <a:lnTo>
                      <a:pt x="1851918" y="493601"/>
                    </a:lnTo>
                    <a:lnTo>
                      <a:pt x="1844401" y="442343"/>
                    </a:lnTo>
                    <a:lnTo>
                      <a:pt x="1835510" y="391283"/>
                    </a:lnTo>
                    <a:lnTo>
                      <a:pt x="1825080" y="340446"/>
                    </a:lnTo>
                    <a:lnTo>
                      <a:pt x="1812946" y="289855"/>
                    </a:lnTo>
                    <a:lnTo>
                      <a:pt x="1798945" y="239532"/>
                    </a:lnTo>
                    <a:lnTo>
                      <a:pt x="1782913" y="189501"/>
                    </a:lnTo>
                    <a:lnTo>
                      <a:pt x="1762154" y="140450"/>
                    </a:lnTo>
                    <a:lnTo>
                      <a:pt x="1734890" y="96834"/>
                    </a:lnTo>
                    <a:lnTo>
                      <a:pt x="1700523" y="59111"/>
                    </a:lnTo>
                    <a:lnTo>
                      <a:pt x="1658453" y="27741"/>
                    </a:lnTo>
                    <a:lnTo>
                      <a:pt x="1617914" y="8487"/>
                    </a:lnTo>
                    <a:lnTo>
                      <a:pt x="1576878" y="0"/>
                    </a:lnTo>
                    <a:close/>
                  </a:path>
                </a:pathLst>
              </a:custGeom>
              <a:solidFill>
                <a:srgbClr val="7C83E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xmlns="" id="{264C58C7-E91F-E527-7C9B-B538A79CDAF4}"/>
                  </a:ext>
                </a:extLst>
              </p:cNvPr>
              <p:cNvSpPr/>
              <p:nvPr/>
            </p:nvSpPr>
            <p:spPr>
              <a:xfrm>
                <a:off x="784821" y="2200300"/>
                <a:ext cx="2478405" cy="2823210"/>
              </a:xfrm>
              <a:custGeom>
                <a:avLst/>
                <a:gdLst/>
                <a:ahLst/>
                <a:cxnLst/>
                <a:rect l="l" t="t" r="r" b="b"/>
                <a:pathLst>
                  <a:path w="2478404" h="2823210">
                    <a:moveTo>
                      <a:pt x="2431275" y="2774772"/>
                    </a:moveTo>
                    <a:lnTo>
                      <a:pt x="2392896" y="2773349"/>
                    </a:lnTo>
                    <a:lnTo>
                      <a:pt x="2354529" y="2771330"/>
                    </a:lnTo>
                    <a:lnTo>
                      <a:pt x="2133193" y="2757640"/>
                    </a:lnTo>
                    <a:lnTo>
                      <a:pt x="1987905" y="2749537"/>
                    </a:lnTo>
                    <a:lnTo>
                      <a:pt x="1841398" y="2742184"/>
                    </a:lnTo>
                    <a:lnTo>
                      <a:pt x="1694827" y="2735656"/>
                    </a:lnTo>
                    <a:lnTo>
                      <a:pt x="1548206" y="2729928"/>
                    </a:lnTo>
                    <a:lnTo>
                      <a:pt x="1392910" y="2724772"/>
                    </a:lnTo>
                    <a:lnTo>
                      <a:pt x="1237551" y="2720530"/>
                    </a:lnTo>
                    <a:lnTo>
                      <a:pt x="1082167" y="2717203"/>
                    </a:lnTo>
                    <a:lnTo>
                      <a:pt x="926744" y="2714790"/>
                    </a:lnTo>
                    <a:lnTo>
                      <a:pt x="771296" y="2713304"/>
                    </a:lnTo>
                    <a:lnTo>
                      <a:pt x="615835" y="2712732"/>
                    </a:lnTo>
                    <a:lnTo>
                      <a:pt x="459422" y="2713101"/>
                    </a:lnTo>
                    <a:lnTo>
                      <a:pt x="302564" y="2714421"/>
                    </a:lnTo>
                    <a:lnTo>
                      <a:pt x="145694" y="2716669"/>
                    </a:lnTo>
                    <a:lnTo>
                      <a:pt x="41122" y="2718663"/>
                    </a:lnTo>
                    <a:lnTo>
                      <a:pt x="36169" y="2766796"/>
                    </a:lnTo>
                    <a:lnTo>
                      <a:pt x="189725" y="2763990"/>
                    </a:lnTo>
                    <a:lnTo>
                      <a:pt x="343293" y="2762085"/>
                    </a:lnTo>
                    <a:lnTo>
                      <a:pt x="496849" y="2761043"/>
                    </a:lnTo>
                    <a:lnTo>
                      <a:pt x="650417" y="2760903"/>
                    </a:lnTo>
                    <a:lnTo>
                      <a:pt x="803973" y="2761653"/>
                    </a:lnTo>
                    <a:lnTo>
                      <a:pt x="957503" y="2763291"/>
                    </a:lnTo>
                    <a:lnTo>
                      <a:pt x="1111021" y="2765831"/>
                    </a:lnTo>
                    <a:lnTo>
                      <a:pt x="1264500" y="2769260"/>
                    </a:lnTo>
                    <a:lnTo>
                      <a:pt x="1417929" y="2773578"/>
                    </a:lnTo>
                    <a:lnTo>
                      <a:pt x="1571332" y="2778798"/>
                    </a:lnTo>
                    <a:lnTo>
                      <a:pt x="1724672" y="2784919"/>
                    </a:lnTo>
                    <a:lnTo>
                      <a:pt x="1877949" y="2791930"/>
                    </a:lnTo>
                    <a:lnTo>
                      <a:pt x="2035238" y="2800070"/>
                    </a:lnTo>
                    <a:lnTo>
                      <a:pt x="2200605" y="2809659"/>
                    </a:lnTo>
                    <a:lnTo>
                      <a:pt x="2339467" y="2818498"/>
                    </a:lnTo>
                    <a:lnTo>
                      <a:pt x="2381377" y="2820860"/>
                    </a:lnTo>
                    <a:lnTo>
                      <a:pt x="2423312" y="2822600"/>
                    </a:lnTo>
                    <a:lnTo>
                      <a:pt x="2431275" y="2774772"/>
                    </a:lnTo>
                    <a:close/>
                  </a:path>
                  <a:path w="2478404" h="2823210">
                    <a:moveTo>
                      <a:pt x="2444204" y="2564752"/>
                    </a:moveTo>
                    <a:lnTo>
                      <a:pt x="2443670" y="2516822"/>
                    </a:lnTo>
                    <a:lnTo>
                      <a:pt x="2394534" y="2519540"/>
                    </a:lnTo>
                    <a:lnTo>
                      <a:pt x="2345271" y="2519857"/>
                    </a:lnTo>
                    <a:lnTo>
                      <a:pt x="2295918" y="2518245"/>
                    </a:lnTo>
                    <a:lnTo>
                      <a:pt x="2246541" y="2515158"/>
                    </a:lnTo>
                    <a:lnTo>
                      <a:pt x="2197189" y="2511056"/>
                    </a:lnTo>
                    <a:lnTo>
                      <a:pt x="2098802" y="2501646"/>
                    </a:lnTo>
                    <a:lnTo>
                      <a:pt x="2049881" y="2497239"/>
                    </a:lnTo>
                    <a:lnTo>
                      <a:pt x="2000580" y="2493518"/>
                    </a:lnTo>
                    <a:lnTo>
                      <a:pt x="1951228" y="2490520"/>
                    </a:lnTo>
                    <a:lnTo>
                      <a:pt x="1901825" y="2488171"/>
                    </a:lnTo>
                    <a:lnTo>
                      <a:pt x="1852383" y="2486393"/>
                    </a:lnTo>
                    <a:lnTo>
                      <a:pt x="1802917" y="2485123"/>
                    </a:lnTo>
                    <a:lnTo>
                      <a:pt x="1753412" y="2484285"/>
                    </a:lnTo>
                    <a:lnTo>
                      <a:pt x="1703908" y="2483802"/>
                    </a:lnTo>
                    <a:lnTo>
                      <a:pt x="1604873" y="2483637"/>
                    </a:lnTo>
                    <a:lnTo>
                      <a:pt x="43332" y="2491308"/>
                    </a:lnTo>
                    <a:lnTo>
                      <a:pt x="45504" y="2515285"/>
                    </a:lnTo>
                    <a:lnTo>
                      <a:pt x="46990" y="2539327"/>
                    </a:lnTo>
                    <a:lnTo>
                      <a:pt x="1610169" y="2531656"/>
                    </a:lnTo>
                    <a:lnTo>
                      <a:pt x="1709216" y="2531846"/>
                    </a:lnTo>
                    <a:lnTo>
                      <a:pt x="1758721" y="2532354"/>
                    </a:lnTo>
                    <a:lnTo>
                      <a:pt x="1808226" y="2533218"/>
                    </a:lnTo>
                    <a:lnTo>
                      <a:pt x="1857692" y="2534526"/>
                    </a:lnTo>
                    <a:lnTo>
                      <a:pt x="1907133" y="2536355"/>
                    </a:lnTo>
                    <a:lnTo>
                      <a:pt x="1956549" y="2538768"/>
                    </a:lnTo>
                    <a:lnTo>
                      <a:pt x="2005914" y="2541841"/>
                    </a:lnTo>
                    <a:lnTo>
                      <a:pt x="2054504" y="2545651"/>
                    </a:lnTo>
                    <a:lnTo>
                      <a:pt x="2200656" y="2559126"/>
                    </a:lnTo>
                    <a:lnTo>
                      <a:pt x="2249424" y="2562974"/>
                    </a:lnTo>
                    <a:lnTo>
                      <a:pt x="2298192" y="2565857"/>
                    </a:lnTo>
                    <a:lnTo>
                      <a:pt x="2346909" y="2567381"/>
                    </a:lnTo>
                    <a:lnTo>
                      <a:pt x="2395588" y="2567152"/>
                    </a:lnTo>
                    <a:lnTo>
                      <a:pt x="2444204" y="2564752"/>
                    </a:lnTo>
                    <a:close/>
                  </a:path>
                  <a:path w="2478404" h="2823210">
                    <a:moveTo>
                      <a:pt x="2447099" y="2397137"/>
                    </a:moveTo>
                    <a:lnTo>
                      <a:pt x="2347074" y="2390292"/>
                    </a:lnTo>
                    <a:lnTo>
                      <a:pt x="2246998" y="2384031"/>
                    </a:lnTo>
                    <a:lnTo>
                      <a:pt x="2146858" y="2378354"/>
                    </a:lnTo>
                    <a:lnTo>
                      <a:pt x="2046681" y="2373249"/>
                    </a:lnTo>
                    <a:lnTo>
                      <a:pt x="1946452" y="2368715"/>
                    </a:lnTo>
                    <a:lnTo>
                      <a:pt x="1846186" y="2364778"/>
                    </a:lnTo>
                    <a:lnTo>
                      <a:pt x="1745881" y="2361412"/>
                    </a:lnTo>
                    <a:lnTo>
                      <a:pt x="1645551" y="2358631"/>
                    </a:lnTo>
                    <a:lnTo>
                      <a:pt x="1545196" y="2356434"/>
                    </a:lnTo>
                    <a:lnTo>
                      <a:pt x="1444828" y="2354821"/>
                    </a:lnTo>
                    <a:lnTo>
                      <a:pt x="1344434" y="2353792"/>
                    </a:lnTo>
                    <a:lnTo>
                      <a:pt x="1244028" y="2353348"/>
                    </a:lnTo>
                    <a:lnTo>
                      <a:pt x="1143622" y="2353487"/>
                    </a:lnTo>
                    <a:lnTo>
                      <a:pt x="1043216" y="2354211"/>
                    </a:lnTo>
                    <a:lnTo>
                      <a:pt x="942809" y="2355519"/>
                    </a:lnTo>
                    <a:lnTo>
                      <a:pt x="842403" y="2357424"/>
                    </a:lnTo>
                    <a:lnTo>
                      <a:pt x="742022" y="2359914"/>
                    </a:lnTo>
                    <a:lnTo>
                      <a:pt x="641654" y="2362987"/>
                    </a:lnTo>
                    <a:lnTo>
                      <a:pt x="541299" y="2366657"/>
                    </a:lnTo>
                    <a:lnTo>
                      <a:pt x="439864" y="2370963"/>
                    </a:lnTo>
                    <a:lnTo>
                      <a:pt x="338467" y="2375878"/>
                    </a:lnTo>
                    <a:lnTo>
                      <a:pt x="237109" y="2381389"/>
                    </a:lnTo>
                    <a:lnTo>
                      <a:pt x="135801" y="2387498"/>
                    </a:lnTo>
                    <a:lnTo>
                      <a:pt x="34531" y="2394191"/>
                    </a:lnTo>
                    <a:lnTo>
                      <a:pt x="32575" y="2422029"/>
                    </a:lnTo>
                    <a:lnTo>
                      <a:pt x="36423" y="2442248"/>
                    </a:lnTo>
                    <a:lnTo>
                      <a:pt x="138506" y="2435529"/>
                    </a:lnTo>
                    <a:lnTo>
                      <a:pt x="240639" y="2429408"/>
                    </a:lnTo>
                    <a:lnTo>
                      <a:pt x="342811" y="2423896"/>
                    </a:lnTo>
                    <a:lnTo>
                      <a:pt x="445020" y="2418981"/>
                    </a:lnTo>
                    <a:lnTo>
                      <a:pt x="547268" y="2414676"/>
                    </a:lnTo>
                    <a:lnTo>
                      <a:pt x="649541" y="2410968"/>
                    </a:lnTo>
                    <a:lnTo>
                      <a:pt x="751827" y="2407856"/>
                    </a:lnTo>
                    <a:lnTo>
                      <a:pt x="854151" y="2405367"/>
                    </a:lnTo>
                    <a:lnTo>
                      <a:pt x="956475" y="2403462"/>
                    </a:lnTo>
                    <a:lnTo>
                      <a:pt x="1058811" y="2402179"/>
                    </a:lnTo>
                    <a:lnTo>
                      <a:pt x="1161161" y="2401493"/>
                    </a:lnTo>
                    <a:lnTo>
                      <a:pt x="1263497" y="2401430"/>
                    </a:lnTo>
                    <a:lnTo>
                      <a:pt x="1365834" y="2401963"/>
                    </a:lnTo>
                    <a:lnTo>
                      <a:pt x="1468158" y="2403106"/>
                    </a:lnTo>
                    <a:lnTo>
                      <a:pt x="1570456" y="2404859"/>
                    </a:lnTo>
                    <a:lnTo>
                      <a:pt x="1672742" y="2407221"/>
                    </a:lnTo>
                    <a:lnTo>
                      <a:pt x="1775015" y="2410193"/>
                    </a:lnTo>
                    <a:lnTo>
                      <a:pt x="1877237" y="2413774"/>
                    </a:lnTo>
                    <a:lnTo>
                      <a:pt x="1979434" y="2417978"/>
                    </a:lnTo>
                    <a:lnTo>
                      <a:pt x="2082927" y="2422855"/>
                    </a:lnTo>
                    <a:lnTo>
                      <a:pt x="2186368" y="2428379"/>
                    </a:lnTo>
                    <a:lnTo>
                      <a:pt x="2289759" y="2434526"/>
                    </a:lnTo>
                    <a:lnTo>
                      <a:pt x="2393073" y="2441283"/>
                    </a:lnTo>
                    <a:lnTo>
                      <a:pt x="2444712" y="2444889"/>
                    </a:lnTo>
                    <a:lnTo>
                      <a:pt x="2446350" y="2409063"/>
                    </a:lnTo>
                    <a:lnTo>
                      <a:pt x="2447099" y="2397137"/>
                    </a:lnTo>
                    <a:close/>
                  </a:path>
                  <a:path w="2478404" h="2823210">
                    <a:moveTo>
                      <a:pt x="2447569" y="2686532"/>
                    </a:moveTo>
                    <a:lnTo>
                      <a:pt x="2446617" y="2655354"/>
                    </a:lnTo>
                    <a:lnTo>
                      <a:pt x="2392845" y="2657919"/>
                    </a:lnTo>
                    <a:lnTo>
                      <a:pt x="2338997" y="2658414"/>
                    </a:lnTo>
                    <a:lnTo>
                      <a:pt x="2285149" y="2657170"/>
                    </a:lnTo>
                    <a:lnTo>
                      <a:pt x="2231301" y="2654465"/>
                    </a:lnTo>
                    <a:lnTo>
                      <a:pt x="2177529" y="2650591"/>
                    </a:lnTo>
                    <a:lnTo>
                      <a:pt x="2123859" y="2645867"/>
                    </a:lnTo>
                    <a:lnTo>
                      <a:pt x="2070341" y="2640558"/>
                    </a:lnTo>
                    <a:lnTo>
                      <a:pt x="1968931" y="2630081"/>
                    </a:lnTo>
                    <a:lnTo>
                      <a:pt x="1920849" y="2625534"/>
                    </a:lnTo>
                    <a:lnTo>
                      <a:pt x="1872754" y="2621356"/>
                    </a:lnTo>
                    <a:lnTo>
                      <a:pt x="1824634" y="2617559"/>
                    </a:lnTo>
                    <a:lnTo>
                      <a:pt x="1776501" y="2614155"/>
                    </a:lnTo>
                    <a:lnTo>
                      <a:pt x="1728304" y="2611170"/>
                    </a:lnTo>
                    <a:lnTo>
                      <a:pt x="1680070" y="2608618"/>
                    </a:lnTo>
                    <a:lnTo>
                      <a:pt x="1631772" y="2606497"/>
                    </a:lnTo>
                    <a:lnTo>
                      <a:pt x="1583385" y="2604846"/>
                    </a:lnTo>
                    <a:lnTo>
                      <a:pt x="1534922" y="2603652"/>
                    </a:lnTo>
                    <a:lnTo>
                      <a:pt x="1435011" y="2602103"/>
                    </a:lnTo>
                    <a:lnTo>
                      <a:pt x="1335049" y="2601239"/>
                    </a:lnTo>
                    <a:lnTo>
                      <a:pt x="1185062" y="2600985"/>
                    </a:lnTo>
                    <a:lnTo>
                      <a:pt x="934986" y="2602420"/>
                    </a:lnTo>
                    <a:lnTo>
                      <a:pt x="585000" y="2605417"/>
                    </a:lnTo>
                    <a:lnTo>
                      <a:pt x="47790" y="2608084"/>
                    </a:lnTo>
                    <a:lnTo>
                      <a:pt x="46532" y="2644127"/>
                    </a:lnTo>
                    <a:lnTo>
                      <a:pt x="45897" y="2656128"/>
                    </a:lnTo>
                    <a:lnTo>
                      <a:pt x="1236865" y="2650350"/>
                    </a:lnTo>
                    <a:lnTo>
                      <a:pt x="1336916" y="2650426"/>
                    </a:lnTo>
                    <a:lnTo>
                      <a:pt x="1436903" y="2651214"/>
                    </a:lnTo>
                    <a:lnTo>
                      <a:pt x="1486877" y="2651950"/>
                    </a:lnTo>
                    <a:lnTo>
                      <a:pt x="1536839" y="2652966"/>
                    </a:lnTo>
                    <a:lnTo>
                      <a:pt x="1586776" y="2654287"/>
                    </a:lnTo>
                    <a:lnTo>
                      <a:pt x="1636687" y="2655951"/>
                    </a:lnTo>
                    <a:lnTo>
                      <a:pt x="1686598" y="2657983"/>
                    </a:lnTo>
                    <a:lnTo>
                      <a:pt x="1736471" y="2660421"/>
                    </a:lnTo>
                    <a:lnTo>
                      <a:pt x="1786343" y="2663291"/>
                    </a:lnTo>
                    <a:lnTo>
                      <a:pt x="1836191" y="2666631"/>
                    </a:lnTo>
                    <a:lnTo>
                      <a:pt x="1886013" y="2670467"/>
                    </a:lnTo>
                    <a:lnTo>
                      <a:pt x="1935822" y="2674848"/>
                    </a:lnTo>
                    <a:lnTo>
                      <a:pt x="1985606" y="2679789"/>
                    </a:lnTo>
                    <a:lnTo>
                      <a:pt x="2087410" y="2690253"/>
                    </a:lnTo>
                    <a:lnTo>
                      <a:pt x="2138349" y="2694965"/>
                    </a:lnTo>
                    <a:lnTo>
                      <a:pt x="2189302" y="2699054"/>
                    </a:lnTo>
                    <a:lnTo>
                      <a:pt x="2240292" y="2702318"/>
                    </a:lnTo>
                    <a:lnTo>
                      <a:pt x="2291308" y="2704541"/>
                    </a:lnTo>
                    <a:lnTo>
                      <a:pt x="2342350" y="2705493"/>
                    </a:lnTo>
                    <a:lnTo>
                      <a:pt x="2393429" y="2704998"/>
                    </a:lnTo>
                    <a:lnTo>
                      <a:pt x="2444546" y="2702801"/>
                    </a:lnTo>
                    <a:lnTo>
                      <a:pt x="2447569" y="2686532"/>
                    </a:lnTo>
                    <a:close/>
                  </a:path>
                  <a:path w="2478404" h="2823210">
                    <a:moveTo>
                      <a:pt x="2477808" y="587362"/>
                    </a:moveTo>
                    <a:lnTo>
                      <a:pt x="2474112" y="540334"/>
                    </a:lnTo>
                    <a:lnTo>
                      <a:pt x="2464397" y="493801"/>
                    </a:lnTo>
                    <a:lnTo>
                      <a:pt x="2448826" y="447700"/>
                    </a:lnTo>
                    <a:lnTo>
                      <a:pt x="2427503" y="401967"/>
                    </a:lnTo>
                    <a:lnTo>
                      <a:pt x="2400655" y="355422"/>
                    </a:lnTo>
                    <a:lnTo>
                      <a:pt x="2370759" y="311454"/>
                    </a:lnTo>
                    <a:lnTo>
                      <a:pt x="2337739" y="270052"/>
                    </a:lnTo>
                    <a:lnTo>
                      <a:pt x="2301519" y="231178"/>
                    </a:lnTo>
                    <a:lnTo>
                      <a:pt x="2262022" y="194830"/>
                    </a:lnTo>
                    <a:lnTo>
                      <a:pt x="2224836" y="164579"/>
                    </a:lnTo>
                    <a:lnTo>
                      <a:pt x="2186571" y="136448"/>
                    </a:lnTo>
                    <a:lnTo>
                      <a:pt x="2147138" y="110553"/>
                    </a:lnTo>
                    <a:lnTo>
                      <a:pt x="2106498" y="86982"/>
                    </a:lnTo>
                    <a:lnTo>
                      <a:pt x="2064575" y="65862"/>
                    </a:lnTo>
                    <a:lnTo>
                      <a:pt x="2021293" y="47282"/>
                    </a:lnTo>
                    <a:lnTo>
                      <a:pt x="1976602" y="31369"/>
                    </a:lnTo>
                    <a:lnTo>
                      <a:pt x="1930425" y="18224"/>
                    </a:lnTo>
                    <a:lnTo>
                      <a:pt x="1882711" y="7962"/>
                    </a:lnTo>
                    <a:lnTo>
                      <a:pt x="1832635" y="1422"/>
                    </a:lnTo>
                    <a:lnTo>
                      <a:pt x="1783613" y="0"/>
                    </a:lnTo>
                    <a:lnTo>
                      <a:pt x="1735632" y="3492"/>
                    </a:lnTo>
                    <a:lnTo>
                      <a:pt x="1688630" y="11709"/>
                    </a:lnTo>
                    <a:lnTo>
                      <a:pt x="1642554" y="24434"/>
                    </a:lnTo>
                    <a:lnTo>
                      <a:pt x="1597380" y="41478"/>
                    </a:lnTo>
                    <a:lnTo>
                      <a:pt x="1553044" y="62623"/>
                    </a:lnTo>
                    <a:lnTo>
                      <a:pt x="1509522" y="87693"/>
                    </a:lnTo>
                    <a:lnTo>
                      <a:pt x="1467167" y="115201"/>
                    </a:lnTo>
                    <a:lnTo>
                      <a:pt x="1425917" y="144056"/>
                    </a:lnTo>
                    <a:lnTo>
                      <a:pt x="1385709" y="174193"/>
                    </a:lnTo>
                    <a:lnTo>
                      <a:pt x="1346492" y="205524"/>
                    </a:lnTo>
                    <a:lnTo>
                      <a:pt x="1308188" y="237998"/>
                    </a:lnTo>
                    <a:lnTo>
                      <a:pt x="1270762" y="271538"/>
                    </a:lnTo>
                    <a:lnTo>
                      <a:pt x="1234135" y="306070"/>
                    </a:lnTo>
                    <a:lnTo>
                      <a:pt x="1161186" y="378028"/>
                    </a:lnTo>
                    <a:lnTo>
                      <a:pt x="1122527" y="412826"/>
                    </a:lnTo>
                    <a:lnTo>
                      <a:pt x="1081481" y="444817"/>
                    </a:lnTo>
                    <a:lnTo>
                      <a:pt x="1037234" y="472884"/>
                    </a:lnTo>
                    <a:lnTo>
                      <a:pt x="990561" y="496404"/>
                    </a:lnTo>
                    <a:lnTo>
                      <a:pt x="943216" y="515289"/>
                    </a:lnTo>
                    <a:lnTo>
                      <a:pt x="895197" y="529653"/>
                    </a:lnTo>
                    <a:lnTo>
                      <a:pt x="846531" y="539584"/>
                    </a:lnTo>
                    <a:lnTo>
                      <a:pt x="797217" y="545185"/>
                    </a:lnTo>
                    <a:lnTo>
                      <a:pt x="747268" y="546557"/>
                    </a:lnTo>
                    <a:lnTo>
                      <a:pt x="696709" y="543775"/>
                    </a:lnTo>
                    <a:lnTo>
                      <a:pt x="645528" y="536968"/>
                    </a:lnTo>
                    <a:lnTo>
                      <a:pt x="597230" y="528916"/>
                    </a:lnTo>
                    <a:lnTo>
                      <a:pt x="548817" y="521601"/>
                    </a:lnTo>
                    <a:lnTo>
                      <a:pt x="500164" y="515531"/>
                    </a:lnTo>
                    <a:lnTo>
                      <a:pt x="451192" y="511200"/>
                    </a:lnTo>
                    <a:lnTo>
                      <a:pt x="397662" y="511937"/>
                    </a:lnTo>
                    <a:lnTo>
                      <a:pt x="346113" y="520738"/>
                    </a:lnTo>
                    <a:lnTo>
                      <a:pt x="296189" y="536511"/>
                    </a:lnTo>
                    <a:lnTo>
                      <a:pt x="247497" y="558152"/>
                    </a:lnTo>
                    <a:lnTo>
                      <a:pt x="200291" y="585749"/>
                    </a:lnTo>
                    <a:lnTo>
                      <a:pt x="158813" y="617893"/>
                    </a:lnTo>
                    <a:lnTo>
                      <a:pt x="122682" y="654215"/>
                    </a:lnTo>
                    <a:lnTo>
                      <a:pt x="91503" y="694397"/>
                    </a:lnTo>
                    <a:lnTo>
                      <a:pt x="64897" y="738073"/>
                    </a:lnTo>
                    <a:lnTo>
                      <a:pt x="42468" y="784923"/>
                    </a:lnTo>
                    <a:lnTo>
                      <a:pt x="23837" y="834593"/>
                    </a:lnTo>
                    <a:lnTo>
                      <a:pt x="9956" y="886028"/>
                    </a:lnTo>
                    <a:lnTo>
                      <a:pt x="2171" y="937018"/>
                    </a:lnTo>
                    <a:lnTo>
                      <a:pt x="0" y="987628"/>
                    </a:lnTo>
                    <a:lnTo>
                      <a:pt x="2933" y="1037945"/>
                    </a:lnTo>
                    <a:lnTo>
                      <a:pt x="10439" y="1088072"/>
                    </a:lnTo>
                    <a:lnTo>
                      <a:pt x="22047" y="1138110"/>
                    </a:lnTo>
                    <a:lnTo>
                      <a:pt x="37223" y="1188110"/>
                    </a:lnTo>
                    <a:lnTo>
                      <a:pt x="55486" y="1238199"/>
                    </a:lnTo>
                    <a:lnTo>
                      <a:pt x="79324" y="1280566"/>
                    </a:lnTo>
                    <a:lnTo>
                      <a:pt x="105448" y="1321193"/>
                    </a:lnTo>
                    <a:lnTo>
                      <a:pt x="133870" y="1360017"/>
                    </a:lnTo>
                    <a:lnTo>
                      <a:pt x="164604" y="1396961"/>
                    </a:lnTo>
                    <a:lnTo>
                      <a:pt x="197688" y="1431988"/>
                    </a:lnTo>
                    <a:lnTo>
                      <a:pt x="233133" y="1465008"/>
                    </a:lnTo>
                    <a:lnTo>
                      <a:pt x="270967" y="1495983"/>
                    </a:lnTo>
                    <a:lnTo>
                      <a:pt x="311188" y="1524838"/>
                    </a:lnTo>
                    <a:lnTo>
                      <a:pt x="353847" y="1551508"/>
                    </a:lnTo>
                    <a:lnTo>
                      <a:pt x="398030" y="1576260"/>
                    </a:lnTo>
                    <a:lnTo>
                      <a:pt x="442937" y="1599425"/>
                    </a:lnTo>
                    <a:lnTo>
                      <a:pt x="488569" y="1621015"/>
                    </a:lnTo>
                    <a:lnTo>
                      <a:pt x="534936" y="1641005"/>
                    </a:lnTo>
                    <a:lnTo>
                      <a:pt x="582053" y="1659369"/>
                    </a:lnTo>
                    <a:lnTo>
                      <a:pt x="629907" y="1676120"/>
                    </a:lnTo>
                    <a:lnTo>
                      <a:pt x="678510" y="1691220"/>
                    </a:lnTo>
                    <a:lnTo>
                      <a:pt x="728637" y="1707184"/>
                    </a:lnTo>
                    <a:lnTo>
                      <a:pt x="777494" y="1725523"/>
                    </a:lnTo>
                    <a:lnTo>
                      <a:pt x="825080" y="1746237"/>
                    </a:lnTo>
                    <a:lnTo>
                      <a:pt x="871385" y="1769376"/>
                    </a:lnTo>
                    <a:lnTo>
                      <a:pt x="916393" y="1794967"/>
                    </a:lnTo>
                    <a:lnTo>
                      <a:pt x="960081" y="1823008"/>
                    </a:lnTo>
                    <a:lnTo>
                      <a:pt x="1002461" y="1853552"/>
                    </a:lnTo>
                    <a:lnTo>
                      <a:pt x="1111923" y="1936584"/>
                    </a:lnTo>
                    <a:lnTo>
                      <a:pt x="1148207" y="1964512"/>
                    </a:lnTo>
                    <a:lnTo>
                      <a:pt x="1224254" y="2023554"/>
                    </a:lnTo>
                    <a:lnTo>
                      <a:pt x="1262519" y="2052726"/>
                    </a:lnTo>
                    <a:lnTo>
                      <a:pt x="1301178" y="2081339"/>
                    </a:lnTo>
                    <a:lnTo>
                      <a:pt x="1340383" y="2109178"/>
                    </a:lnTo>
                    <a:lnTo>
                      <a:pt x="1380312" y="2136025"/>
                    </a:lnTo>
                    <a:lnTo>
                      <a:pt x="1421130" y="2161629"/>
                    </a:lnTo>
                    <a:lnTo>
                      <a:pt x="1462989" y="2185784"/>
                    </a:lnTo>
                    <a:lnTo>
                      <a:pt x="1506067" y="2208250"/>
                    </a:lnTo>
                    <a:lnTo>
                      <a:pt x="1550860" y="2229751"/>
                    </a:lnTo>
                    <a:lnTo>
                      <a:pt x="1596250" y="2249563"/>
                    </a:lnTo>
                    <a:lnTo>
                      <a:pt x="1642618" y="2266619"/>
                    </a:lnTo>
                    <a:lnTo>
                      <a:pt x="1690370" y="2279853"/>
                    </a:lnTo>
                    <a:lnTo>
                      <a:pt x="1739900" y="2288197"/>
                    </a:lnTo>
                    <a:lnTo>
                      <a:pt x="1789036" y="2291778"/>
                    </a:lnTo>
                    <a:lnTo>
                      <a:pt x="1837677" y="2290813"/>
                    </a:lnTo>
                    <a:lnTo>
                      <a:pt x="1885302" y="2283904"/>
                    </a:lnTo>
                    <a:lnTo>
                      <a:pt x="1931428" y="2269655"/>
                    </a:lnTo>
                    <a:lnTo>
                      <a:pt x="1975561" y="2246642"/>
                    </a:lnTo>
                    <a:lnTo>
                      <a:pt x="2016302" y="2217483"/>
                    </a:lnTo>
                    <a:lnTo>
                      <a:pt x="2052269" y="2185924"/>
                    </a:lnTo>
                    <a:lnTo>
                      <a:pt x="2083498" y="2152040"/>
                    </a:lnTo>
                    <a:lnTo>
                      <a:pt x="2110003" y="2115845"/>
                    </a:lnTo>
                    <a:lnTo>
                      <a:pt x="2131796" y="2077402"/>
                    </a:lnTo>
                    <a:lnTo>
                      <a:pt x="2148890" y="2036762"/>
                    </a:lnTo>
                    <a:lnTo>
                      <a:pt x="2161311" y="1993963"/>
                    </a:lnTo>
                    <a:lnTo>
                      <a:pt x="2169071" y="1949056"/>
                    </a:lnTo>
                    <a:lnTo>
                      <a:pt x="2172195" y="1902079"/>
                    </a:lnTo>
                    <a:lnTo>
                      <a:pt x="2170684" y="1853082"/>
                    </a:lnTo>
                    <a:lnTo>
                      <a:pt x="2164664" y="1801533"/>
                    </a:lnTo>
                    <a:lnTo>
                      <a:pt x="2154986" y="1750606"/>
                    </a:lnTo>
                    <a:lnTo>
                      <a:pt x="2142350" y="1700276"/>
                    </a:lnTo>
                    <a:lnTo>
                      <a:pt x="2127453" y="1650542"/>
                    </a:lnTo>
                    <a:lnTo>
                      <a:pt x="2113686" y="1600517"/>
                    </a:lnTo>
                    <a:lnTo>
                      <a:pt x="2104428" y="1551063"/>
                    </a:lnTo>
                    <a:lnTo>
                      <a:pt x="2099551" y="1502181"/>
                    </a:lnTo>
                    <a:lnTo>
                      <a:pt x="2098954" y="1453832"/>
                    </a:lnTo>
                    <a:lnTo>
                      <a:pt x="2102535" y="1406017"/>
                    </a:lnTo>
                    <a:lnTo>
                      <a:pt x="2110181" y="1358709"/>
                    </a:lnTo>
                    <a:lnTo>
                      <a:pt x="2121763" y="1311884"/>
                    </a:lnTo>
                    <a:lnTo>
                      <a:pt x="2137194" y="1265542"/>
                    </a:lnTo>
                    <a:lnTo>
                      <a:pt x="2156358" y="1219657"/>
                    </a:lnTo>
                    <a:lnTo>
                      <a:pt x="2179129" y="1174216"/>
                    </a:lnTo>
                    <a:lnTo>
                      <a:pt x="2205418" y="1129195"/>
                    </a:lnTo>
                    <a:lnTo>
                      <a:pt x="2233930" y="1085799"/>
                    </a:lnTo>
                    <a:lnTo>
                      <a:pt x="2263825" y="1043355"/>
                    </a:lnTo>
                    <a:lnTo>
                      <a:pt x="2294267" y="1001280"/>
                    </a:lnTo>
                    <a:lnTo>
                      <a:pt x="2324366" y="958989"/>
                    </a:lnTo>
                    <a:lnTo>
                      <a:pt x="2353818" y="915758"/>
                    </a:lnTo>
                    <a:lnTo>
                      <a:pt x="2381910" y="871829"/>
                    </a:lnTo>
                    <a:lnTo>
                      <a:pt x="2408009" y="826833"/>
                    </a:lnTo>
                    <a:lnTo>
                      <a:pt x="2431453" y="780376"/>
                    </a:lnTo>
                    <a:lnTo>
                      <a:pt x="2451620" y="732129"/>
                    </a:lnTo>
                    <a:lnTo>
                      <a:pt x="2466695" y="683196"/>
                    </a:lnTo>
                    <a:lnTo>
                      <a:pt x="2475395" y="634961"/>
                    </a:lnTo>
                    <a:lnTo>
                      <a:pt x="2477808" y="58736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6">
                <a:extLst>
                  <a:ext uri="{FF2B5EF4-FFF2-40B4-BE49-F238E27FC236}">
                    <a16:creationId xmlns:a16="http://schemas.microsoft.com/office/drawing/2014/main" xmlns="" id="{C00A16E6-BB8F-00BD-734D-E021D1E90001}"/>
                  </a:ext>
                </a:extLst>
              </p:cNvPr>
              <p:cNvSpPr/>
              <p:nvPr/>
            </p:nvSpPr>
            <p:spPr>
              <a:xfrm>
                <a:off x="1700453" y="1535569"/>
                <a:ext cx="2352040" cy="2343785"/>
              </a:xfrm>
              <a:custGeom>
                <a:avLst/>
                <a:gdLst/>
                <a:ahLst/>
                <a:cxnLst/>
                <a:rect l="l" t="t" r="r" b="b"/>
                <a:pathLst>
                  <a:path w="2352040" h="2343785">
                    <a:moveTo>
                      <a:pt x="910564" y="1887715"/>
                    </a:moveTo>
                    <a:lnTo>
                      <a:pt x="907732" y="1836953"/>
                    </a:lnTo>
                    <a:lnTo>
                      <a:pt x="899490" y="1787893"/>
                    </a:lnTo>
                    <a:lnTo>
                      <a:pt x="886104" y="1740814"/>
                    </a:lnTo>
                    <a:lnTo>
                      <a:pt x="867905" y="1696008"/>
                    </a:lnTo>
                    <a:lnTo>
                      <a:pt x="866000" y="1692465"/>
                    </a:lnTo>
                    <a:lnTo>
                      <a:pt x="845185" y="1653743"/>
                    </a:lnTo>
                    <a:lnTo>
                      <a:pt x="818261" y="1614322"/>
                    </a:lnTo>
                    <a:lnTo>
                      <a:pt x="787425" y="1578025"/>
                    </a:lnTo>
                    <a:lnTo>
                      <a:pt x="752995" y="1545145"/>
                    </a:lnTo>
                    <a:lnTo>
                      <a:pt x="715264" y="1515948"/>
                    </a:lnTo>
                    <a:lnTo>
                      <a:pt x="674547" y="1490726"/>
                    </a:lnTo>
                    <a:lnTo>
                      <a:pt x="650430" y="1479092"/>
                    </a:lnTo>
                    <a:lnTo>
                      <a:pt x="650430" y="1887715"/>
                    </a:lnTo>
                    <a:lnTo>
                      <a:pt x="645261" y="1932571"/>
                    </a:lnTo>
                    <a:lnTo>
                      <a:pt x="630580" y="1973656"/>
                    </a:lnTo>
                    <a:lnTo>
                      <a:pt x="607517" y="2009940"/>
                    </a:lnTo>
                    <a:lnTo>
                      <a:pt x="577278" y="2040216"/>
                    </a:lnTo>
                    <a:lnTo>
                      <a:pt x="541020" y="2063292"/>
                    </a:lnTo>
                    <a:lnTo>
                      <a:pt x="499935" y="2077999"/>
                    </a:lnTo>
                    <a:lnTo>
                      <a:pt x="455193" y="2083168"/>
                    </a:lnTo>
                    <a:lnTo>
                      <a:pt x="410540" y="2077999"/>
                    </a:lnTo>
                    <a:lnTo>
                      <a:pt x="369519" y="2063267"/>
                    </a:lnTo>
                    <a:lnTo>
                      <a:pt x="333286" y="2040166"/>
                    </a:lnTo>
                    <a:lnTo>
                      <a:pt x="303034" y="2009902"/>
                    </a:lnTo>
                    <a:lnTo>
                      <a:pt x="279971" y="1973630"/>
                    </a:lnTo>
                    <a:lnTo>
                      <a:pt x="265252" y="1932520"/>
                    </a:lnTo>
                    <a:lnTo>
                      <a:pt x="260096" y="1887905"/>
                    </a:lnTo>
                    <a:lnTo>
                      <a:pt x="265315" y="1843176"/>
                    </a:lnTo>
                    <a:lnTo>
                      <a:pt x="280047" y="1802079"/>
                    </a:lnTo>
                    <a:lnTo>
                      <a:pt x="303136" y="1765808"/>
                    </a:lnTo>
                    <a:lnTo>
                      <a:pt x="333375" y="1735543"/>
                    </a:lnTo>
                    <a:lnTo>
                      <a:pt x="369608" y="1712442"/>
                    </a:lnTo>
                    <a:lnTo>
                      <a:pt x="410654" y="1697685"/>
                    </a:lnTo>
                    <a:lnTo>
                      <a:pt x="455358" y="1692465"/>
                    </a:lnTo>
                    <a:lnTo>
                      <a:pt x="499986" y="1697634"/>
                    </a:lnTo>
                    <a:lnTo>
                      <a:pt x="541007" y="1712353"/>
                    </a:lnTo>
                    <a:lnTo>
                      <a:pt x="577240" y="1735455"/>
                    </a:lnTo>
                    <a:lnTo>
                      <a:pt x="607479" y="1765719"/>
                    </a:lnTo>
                    <a:lnTo>
                      <a:pt x="630555" y="1801990"/>
                    </a:lnTo>
                    <a:lnTo>
                      <a:pt x="645274" y="1843049"/>
                    </a:lnTo>
                    <a:lnTo>
                      <a:pt x="650430" y="1887715"/>
                    </a:lnTo>
                    <a:lnTo>
                      <a:pt x="650430" y="1479092"/>
                    </a:lnTo>
                    <a:lnTo>
                      <a:pt x="631088" y="1469745"/>
                    </a:lnTo>
                    <a:lnTo>
                      <a:pt x="585368" y="1453362"/>
                    </a:lnTo>
                    <a:lnTo>
                      <a:pt x="585292" y="781278"/>
                    </a:lnTo>
                    <a:lnTo>
                      <a:pt x="585266" y="520890"/>
                    </a:lnTo>
                    <a:lnTo>
                      <a:pt x="585254" y="390512"/>
                    </a:lnTo>
                    <a:lnTo>
                      <a:pt x="585228" y="130175"/>
                    </a:lnTo>
                    <a:lnTo>
                      <a:pt x="574979" y="79616"/>
                    </a:lnTo>
                    <a:lnTo>
                      <a:pt x="547039" y="38214"/>
                    </a:lnTo>
                    <a:lnTo>
                      <a:pt x="505675" y="10248"/>
                    </a:lnTo>
                    <a:lnTo>
                      <a:pt x="455168" y="0"/>
                    </a:lnTo>
                    <a:lnTo>
                      <a:pt x="404685" y="10274"/>
                    </a:lnTo>
                    <a:lnTo>
                      <a:pt x="363334" y="38252"/>
                    </a:lnTo>
                    <a:lnTo>
                      <a:pt x="335381" y="79654"/>
                    </a:lnTo>
                    <a:lnTo>
                      <a:pt x="325120" y="130175"/>
                    </a:lnTo>
                    <a:lnTo>
                      <a:pt x="130048" y="130175"/>
                    </a:lnTo>
                    <a:lnTo>
                      <a:pt x="84048" y="149237"/>
                    </a:lnTo>
                    <a:lnTo>
                      <a:pt x="65011" y="195275"/>
                    </a:lnTo>
                    <a:lnTo>
                      <a:pt x="64998" y="325437"/>
                    </a:lnTo>
                    <a:lnTo>
                      <a:pt x="70078" y="350799"/>
                    </a:lnTo>
                    <a:lnTo>
                      <a:pt x="84010" y="371500"/>
                    </a:lnTo>
                    <a:lnTo>
                      <a:pt x="104686" y="385445"/>
                    </a:lnTo>
                    <a:lnTo>
                      <a:pt x="130035" y="390537"/>
                    </a:lnTo>
                    <a:lnTo>
                      <a:pt x="325120" y="390537"/>
                    </a:lnTo>
                    <a:lnTo>
                      <a:pt x="325297" y="520890"/>
                    </a:lnTo>
                    <a:lnTo>
                      <a:pt x="129997" y="520763"/>
                    </a:lnTo>
                    <a:lnTo>
                      <a:pt x="84010" y="539813"/>
                    </a:lnTo>
                    <a:lnTo>
                      <a:pt x="64973" y="585838"/>
                    </a:lnTo>
                    <a:lnTo>
                      <a:pt x="64960" y="716013"/>
                    </a:lnTo>
                    <a:lnTo>
                      <a:pt x="70142" y="741438"/>
                    </a:lnTo>
                    <a:lnTo>
                      <a:pt x="84086" y="762139"/>
                    </a:lnTo>
                    <a:lnTo>
                      <a:pt x="104775" y="776097"/>
                    </a:lnTo>
                    <a:lnTo>
                      <a:pt x="130175" y="781291"/>
                    </a:lnTo>
                    <a:lnTo>
                      <a:pt x="325259" y="781291"/>
                    </a:lnTo>
                    <a:lnTo>
                      <a:pt x="325297" y="1453311"/>
                    </a:lnTo>
                    <a:lnTo>
                      <a:pt x="279412" y="1469771"/>
                    </a:lnTo>
                    <a:lnTo>
                      <a:pt x="236016" y="1490726"/>
                    </a:lnTo>
                    <a:lnTo>
                      <a:pt x="195287" y="1515960"/>
                    </a:lnTo>
                    <a:lnTo>
                      <a:pt x="157556" y="1545170"/>
                    </a:lnTo>
                    <a:lnTo>
                      <a:pt x="123126" y="1578063"/>
                    </a:lnTo>
                    <a:lnTo>
                      <a:pt x="92303" y="1614373"/>
                    </a:lnTo>
                    <a:lnTo>
                      <a:pt x="65392" y="1653806"/>
                    </a:lnTo>
                    <a:lnTo>
                      <a:pt x="42684" y="1696072"/>
                    </a:lnTo>
                    <a:lnTo>
                      <a:pt x="24485" y="1740903"/>
                    </a:lnTo>
                    <a:lnTo>
                      <a:pt x="11112" y="1788007"/>
                    </a:lnTo>
                    <a:lnTo>
                      <a:pt x="2844" y="1837105"/>
                    </a:lnTo>
                    <a:lnTo>
                      <a:pt x="0" y="1887905"/>
                    </a:lnTo>
                    <a:lnTo>
                      <a:pt x="2374" y="1934476"/>
                    </a:lnTo>
                    <a:lnTo>
                      <a:pt x="9296" y="1979701"/>
                    </a:lnTo>
                    <a:lnTo>
                      <a:pt x="20535" y="2023364"/>
                    </a:lnTo>
                    <a:lnTo>
                      <a:pt x="35864" y="2065223"/>
                    </a:lnTo>
                    <a:lnTo>
                      <a:pt x="55054" y="2105050"/>
                    </a:lnTo>
                    <a:lnTo>
                      <a:pt x="77876" y="2142617"/>
                    </a:lnTo>
                    <a:lnTo>
                      <a:pt x="104089" y="2177681"/>
                    </a:lnTo>
                    <a:lnTo>
                      <a:pt x="133477" y="2210041"/>
                    </a:lnTo>
                    <a:lnTo>
                      <a:pt x="165798" y="2239454"/>
                    </a:lnTo>
                    <a:lnTo>
                      <a:pt x="200837" y="2265692"/>
                    </a:lnTo>
                    <a:lnTo>
                      <a:pt x="238366" y="2288514"/>
                    </a:lnTo>
                    <a:lnTo>
                      <a:pt x="278130" y="2307704"/>
                    </a:lnTo>
                    <a:lnTo>
                      <a:pt x="319938" y="2323020"/>
                    </a:lnTo>
                    <a:lnTo>
                      <a:pt x="363524" y="2334260"/>
                    </a:lnTo>
                    <a:lnTo>
                      <a:pt x="408686" y="2341156"/>
                    </a:lnTo>
                    <a:lnTo>
                      <a:pt x="455193" y="2343505"/>
                    </a:lnTo>
                    <a:lnTo>
                      <a:pt x="501738" y="2341156"/>
                    </a:lnTo>
                    <a:lnTo>
                      <a:pt x="546963" y="2334247"/>
                    </a:lnTo>
                    <a:lnTo>
                      <a:pt x="590600" y="2323020"/>
                    </a:lnTo>
                    <a:lnTo>
                      <a:pt x="632434" y="2307691"/>
                    </a:lnTo>
                    <a:lnTo>
                      <a:pt x="672236" y="2288489"/>
                    </a:lnTo>
                    <a:lnTo>
                      <a:pt x="709790" y="2265667"/>
                    </a:lnTo>
                    <a:lnTo>
                      <a:pt x="744842" y="2239429"/>
                    </a:lnTo>
                    <a:lnTo>
                      <a:pt x="777176" y="2210003"/>
                    </a:lnTo>
                    <a:lnTo>
                      <a:pt x="806564" y="2177643"/>
                    </a:lnTo>
                    <a:lnTo>
                      <a:pt x="832789" y="2142553"/>
                    </a:lnTo>
                    <a:lnTo>
                      <a:pt x="855599" y="2104974"/>
                    </a:lnTo>
                    <a:lnTo>
                      <a:pt x="866089" y="2083168"/>
                    </a:lnTo>
                    <a:lnTo>
                      <a:pt x="874776" y="2065134"/>
                    </a:lnTo>
                    <a:lnTo>
                      <a:pt x="890079" y="2023249"/>
                    </a:lnTo>
                    <a:lnTo>
                      <a:pt x="901306" y="1979574"/>
                    </a:lnTo>
                    <a:lnTo>
                      <a:pt x="908177" y="1934476"/>
                    </a:lnTo>
                    <a:lnTo>
                      <a:pt x="908291" y="1932520"/>
                    </a:lnTo>
                    <a:lnTo>
                      <a:pt x="910564" y="1887715"/>
                    </a:lnTo>
                    <a:close/>
                  </a:path>
                  <a:path w="2352040" h="2343785">
                    <a:moveTo>
                      <a:pt x="2351671" y="1894763"/>
                    </a:moveTo>
                    <a:lnTo>
                      <a:pt x="2272258" y="1616621"/>
                    </a:lnTo>
                    <a:lnTo>
                      <a:pt x="2246096" y="1594929"/>
                    </a:lnTo>
                    <a:lnTo>
                      <a:pt x="2233942" y="1596072"/>
                    </a:lnTo>
                    <a:lnTo>
                      <a:pt x="1977948" y="1673491"/>
                    </a:lnTo>
                    <a:lnTo>
                      <a:pt x="1958581" y="1683905"/>
                    </a:lnTo>
                    <a:lnTo>
                      <a:pt x="1945157" y="1700377"/>
                    </a:lnTo>
                    <a:lnTo>
                      <a:pt x="1938883" y="1720684"/>
                    </a:lnTo>
                    <a:lnTo>
                      <a:pt x="1940953" y="1742592"/>
                    </a:lnTo>
                    <a:lnTo>
                      <a:pt x="1968131" y="1776501"/>
                    </a:lnTo>
                    <a:lnTo>
                      <a:pt x="2010308" y="1780705"/>
                    </a:lnTo>
                    <a:lnTo>
                      <a:pt x="2113242" y="1749577"/>
                    </a:lnTo>
                    <a:lnTo>
                      <a:pt x="2010752" y="1940979"/>
                    </a:lnTo>
                    <a:lnTo>
                      <a:pt x="2004402" y="1962061"/>
                    </a:lnTo>
                    <a:lnTo>
                      <a:pt x="2006549" y="1983206"/>
                    </a:lnTo>
                    <a:lnTo>
                      <a:pt x="2016467" y="2002002"/>
                    </a:lnTo>
                    <a:lnTo>
                      <a:pt x="2033409" y="2016036"/>
                    </a:lnTo>
                    <a:lnTo>
                      <a:pt x="2034400" y="2016556"/>
                    </a:lnTo>
                    <a:lnTo>
                      <a:pt x="2055456" y="2022919"/>
                    </a:lnTo>
                    <a:lnTo>
                      <a:pt x="2076589" y="2020773"/>
                    </a:lnTo>
                    <a:lnTo>
                      <a:pt x="2095360" y="2010854"/>
                    </a:lnTo>
                    <a:lnTo>
                      <a:pt x="2109381" y="1993887"/>
                    </a:lnTo>
                    <a:lnTo>
                      <a:pt x="2211603" y="1802955"/>
                    </a:lnTo>
                    <a:lnTo>
                      <a:pt x="2242489" y="1905241"/>
                    </a:lnTo>
                    <a:lnTo>
                      <a:pt x="2252891" y="1924646"/>
                    </a:lnTo>
                    <a:lnTo>
                      <a:pt x="2269337" y="1938070"/>
                    </a:lnTo>
                    <a:lnTo>
                      <a:pt x="2289632" y="1944344"/>
                    </a:lnTo>
                    <a:lnTo>
                      <a:pt x="2311527" y="1942274"/>
                    </a:lnTo>
                    <a:lnTo>
                      <a:pt x="2312593" y="1941957"/>
                    </a:lnTo>
                    <a:lnTo>
                      <a:pt x="2331974" y="1931543"/>
                    </a:lnTo>
                    <a:lnTo>
                      <a:pt x="2345398" y="1915071"/>
                    </a:lnTo>
                    <a:lnTo>
                      <a:pt x="2351671" y="1894763"/>
                    </a:lnTo>
                    <a:close/>
                  </a:path>
                </a:pathLst>
              </a:custGeom>
              <a:solidFill>
                <a:srgbClr val="E3061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F3D1888B-4625-FDCC-F4B9-EE8A20FD033B}"/>
              </a:ext>
            </a:extLst>
          </p:cNvPr>
          <p:cNvGrpSpPr/>
          <p:nvPr/>
        </p:nvGrpSpPr>
        <p:grpSpPr>
          <a:xfrm>
            <a:off x="6095999" y="3576027"/>
            <a:ext cx="3096817" cy="2013488"/>
            <a:chOff x="3063273" y="3929586"/>
            <a:chExt cx="3419693" cy="2192585"/>
          </a:xfrm>
        </p:grpSpPr>
        <p:sp>
          <p:nvSpPr>
            <p:cNvPr id="20" name="object 9">
              <a:extLst>
                <a:ext uri="{FF2B5EF4-FFF2-40B4-BE49-F238E27FC236}">
                  <a16:creationId xmlns:a16="http://schemas.microsoft.com/office/drawing/2014/main" xmlns="" id="{A8235F9E-33D7-B2C2-7B22-8D20E4A55EE0}"/>
                </a:ext>
              </a:extLst>
            </p:cNvPr>
            <p:cNvSpPr txBox="1"/>
            <p:nvPr/>
          </p:nvSpPr>
          <p:spPr>
            <a:xfrm>
              <a:off x="3063273" y="5806119"/>
              <a:ext cx="3419693" cy="316052"/>
            </a:xfrm>
            <a:prstGeom prst="rect">
              <a:avLst/>
            </a:prstGeom>
          </p:spPr>
          <p:txBody>
            <a:bodyPr vert="horz" wrap="square" lIns="0" tIns="105286" rIns="0" bIns="0" rtlCol="0">
              <a:spAutoFit/>
            </a:bodyPr>
            <a:lstStyle/>
            <a:p>
              <a:pPr marL="14422" algn="l">
                <a:spcBef>
                  <a:spcPts val="829"/>
                </a:spcBef>
              </a:pPr>
              <a:r>
                <a:rPr lang="ru-RU" sz="1363" spc="-6">
                  <a:solidFill>
                    <a:schemeClr val="tx1"/>
                  </a:solidFill>
                  <a:latin typeface="MTSSans-UltraWide"/>
                  <a:cs typeface="MTSSans-UltraWide"/>
                </a:rPr>
                <a:t>СКОРОСТЬ</a:t>
              </a:r>
              <a:endParaRPr lang="ru-RU" sz="1363">
                <a:solidFill>
                  <a:schemeClr val="tx1"/>
                </a:solidFill>
                <a:latin typeface="MTSSans-UltraWide"/>
                <a:cs typeface="MTSSans-UltraWide"/>
              </a:endParaRPr>
            </a:p>
          </p:txBody>
        </p:sp>
        <p:grpSp>
          <p:nvGrpSpPr>
            <p:cNvPr id="21" name="object 2">
              <a:extLst>
                <a:ext uri="{FF2B5EF4-FFF2-40B4-BE49-F238E27FC236}">
                  <a16:creationId xmlns:a16="http://schemas.microsoft.com/office/drawing/2014/main" xmlns="" id="{766FC05E-1123-DCC6-9247-4A8166C8A848}"/>
                </a:ext>
              </a:extLst>
            </p:cNvPr>
            <p:cNvGrpSpPr/>
            <p:nvPr/>
          </p:nvGrpSpPr>
          <p:grpSpPr>
            <a:xfrm>
              <a:off x="3063273" y="3929586"/>
              <a:ext cx="1712035" cy="1904587"/>
              <a:chOff x="874546" y="1621632"/>
              <a:chExt cx="3367304" cy="3746023"/>
            </a:xfrm>
          </p:grpSpPr>
          <p:sp>
            <p:nvSpPr>
              <p:cNvPr id="22" name="object 3">
                <a:extLst>
                  <a:ext uri="{FF2B5EF4-FFF2-40B4-BE49-F238E27FC236}">
                    <a16:creationId xmlns:a16="http://schemas.microsoft.com/office/drawing/2014/main" xmlns="" id="{612E7220-D82A-5187-A5E0-6CAF8560A4CC}"/>
                  </a:ext>
                </a:extLst>
              </p:cNvPr>
              <p:cNvSpPr/>
              <p:nvPr/>
            </p:nvSpPr>
            <p:spPr>
              <a:xfrm>
                <a:off x="1367617" y="2546556"/>
                <a:ext cx="2447290" cy="2476500"/>
              </a:xfrm>
              <a:custGeom>
                <a:avLst/>
                <a:gdLst/>
                <a:ahLst/>
                <a:cxnLst/>
                <a:rect l="l" t="t" r="r" b="b"/>
                <a:pathLst>
                  <a:path w="2447290" h="2476500">
                    <a:moveTo>
                      <a:pt x="1384148" y="12700"/>
                    </a:moveTo>
                    <a:lnTo>
                      <a:pt x="935177" y="12700"/>
                    </a:lnTo>
                    <a:lnTo>
                      <a:pt x="841540" y="38100"/>
                    </a:lnTo>
                    <a:lnTo>
                      <a:pt x="782605" y="63500"/>
                    </a:lnTo>
                    <a:lnTo>
                      <a:pt x="726795" y="88900"/>
                    </a:lnTo>
                    <a:lnTo>
                      <a:pt x="685273" y="114300"/>
                    </a:lnTo>
                    <a:lnTo>
                      <a:pt x="645114" y="139700"/>
                    </a:lnTo>
                    <a:lnTo>
                      <a:pt x="606094" y="165100"/>
                    </a:lnTo>
                    <a:lnTo>
                      <a:pt x="567989" y="203200"/>
                    </a:lnTo>
                    <a:lnTo>
                      <a:pt x="530573" y="228600"/>
                    </a:lnTo>
                    <a:lnTo>
                      <a:pt x="493623" y="266700"/>
                    </a:lnTo>
                    <a:lnTo>
                      <a:pt x="457994" y="292100"/>
                    </a:lnTo>
                    <a:lnTo>
                      <a:pt x="422292" y="330200"/>
                    </a:lnTo>
                    <a:lnTo>
                      <a:pt x="386705" y="355600"/>
                    </a:lnTo>
                    <a:lnTo>
                      <a:pt x="351424" y="393700"/>
                    </a:lnTo>
                    <a:lnTo>
                      <a:pt x="316640" y="419100"/>
                    </a:lnTo>
                    <a:lnTo>
                      <a:pt x="282543" y="457200"/>
                    </a:lnTo>
                    <a:lnTo>
                      <a:pt x="249323" y="495300"/>
                    </a:lnTo>
                    <a:lnTo>
                      <a:pt x="217170" y="520700"/>
                    </a:lnTo>
                    <a:lnTo>
                      <a:pt x="184803" y="558800"/>
                    </a:lnTo>
                    <a:lnTo>
                      <a:pt x="154416" y="609600"/>
                    </a:lnTo>
                    <a:lnTo>
                      <a:pt x="126229" y="647700"/>
                    </a:lnTo>
                    <a:lnTo>
                      <a:pt x="100459" y="685800"/>
                    </a:lnTo>
                    <a:lnTo>
                      <a:pt x="77327" y="736600"/>
                    </a:lnTo>
                    <a:lnTo>
                      <a:pt x="57052" y="787400"/>
                    </a:lnTo>
                    <a:lnTo>
                      <a:pt x="39852" y="825500"/>
                    </a:lnTo>
                    <a:lnTo>
                      <a:pt x="27119" y="876300"/>
                    </a:lnTo>
                    <a:lnTo>
                      <a:pt x="17145" y="927100"/>
                    </a:lnTo>
                    <a:lnTo>
                      <a:pt x="9690" y="965200"/>
                    </a:lnTo>
                    <a:lnTo>
                      <a:pt x="4508" y="1016000"/>
                    </a:lnTo>
                    <a:lnTo>
                      <a:pt x="1359" y="1066800"/>
                    </a:lnTo>
                    <a:lnTo>
                      <a:pt x="0" y="1117600"/>
                    </a:lnTo>
                    <a:lnTo>
                      <a:pt x="186" y="1168400"/>
                    </a:lnTo>
                    <a:lnTo>
                      <a:pt x="1677" y="1219200"/>
                    </a:lnTo>
                    <a:lnTo>
                      <a:pt x="4229" y="1257300"/>
                    </a:lnTo>
                    <a:lnTo>
                      <a:pt x="7569" y="1308100"/>
                    </a:lnTo>
                    <a:lnTo>
                      <a:pt x="11810" y="1358900"/>
                    </a:lnTo>
                    <a:lnTo>
                      <a:pt x="17044" y="1409700"/>
                    </a:lnTo>
                    <a:lnTo>
                      <a:pt x="23362" y="1460500"/>
                    </a:lnTo>
                    <a:lnTo>
                      <a:pt x="30857" y="1498600"/>
                    </a:lnTo>
                    <a:lnTo>
                      <a:pt x="39620" y="1549400"/>
                    </a:lnTo>
                    <a:lnTo>
                      <a:pt x="49744" y="1600200"/>
                    </a:lnTo>
                    <a:lnTo>
                      <a:pt x="61319" y="1651000"/>
                    </a:lnTo>
                    <a:lnTo>
                      <a:pt x="74438" y="1701800"/>
                    </a:lnTo>
                    <a:lnTo>
                      <a:pt x="89193" y="1739900"/>
                    </a:lnTo>
                    <a:lnTo>
                      <a:pt x="105676" y="1790700"/>
                    </a:lnTo>
                    <a:lnTo>
                      <a:pt x="123978" y="1841500"/>
                    </a:lnTo>
                    <a:lnTo>
                      <a:pt x="144191" y="1879600"/>
                    </a:lnTo>
                    <a:lnTo>
                      <a:pt x="166407" y="1930400"/>
                    </a:lnTo>
                    <a:lnTo>
                      <a:pt x="190718" y="1968500"/>
                    </a:lnTo>
                    <a:lnTo>
                      <a:pt x="217216" y="2006600"/>
                    </a:lnTo>
                    <a:lnTo>
                      <a:pt x="245993" y="2044700"/>
                    </a:lnTo>
                    <a:lnTo>
                      <a:pt x="277140" y="2082800"/>
                    </a:lnTo>
                    <a:lnTo>
                      <a:pt x="310749" y="2120900"/>
                    </a:lnTo>
                    <a:lnTo>
                      <a:pt x="346913" y="2159000"/>
                    </a:lnTo>
                    <a:lnTo>
                      <a:pt x="384287" y="2197100"/>
                    </a:lnTo>
                    <a:lnTo>
                      <a:pt x="422925" y="2222500"/>
                    </a:lnTo>
                    <a:lnTo>
                      <a:pt x="462736" y="2260600"/>
                    </a:lnTo>
                    <a:lnTo>
                      <a:pt x="503633" y="2286000"/>
                    </a:lnTo>
                    <a:lnTo>
                      <a:pt x="545525" y="2311400"/>
                    </a:lnTo>
                    <a:lnTo>
                      <a:pt x="588325" y="2336800"/>
                    </a:lnTo>
                    <a:lnTo>
                      <a:pt x="631942" y="2362200"/>
                    </a:lnTo>
                    <a:lnTo>
                      <a:pt x="676288" y="2374900"/>
                    </a:lnTo>
                    <a:lnTo>
                      <a:pt x="721273" y="2400300"/>
                    </a:lnTo>
                    <a:lnTo>
                      <a:pt x="999634" y="2476500"/>
                    </a:lnTo>
                    <a:lnTo>
                      <a:pt x="1285123" y="2476500"/>
                    </a:lnTo>
                    <a:lnTo>
                      <a:pt x="1336299" y="2463800"/>
                    </a:lnTo>
                    <a:lnTo>
                      <a:pt x="1386401" y="2463800"/>
                    </a:lnTo>
                    <a:lnTo>
                      <a:pt x="1435439" y="2451100"/>
                    </a:lnTo>
                    <a:lnTo>
                      <a:pt x="1483424" y="2425700"/>
                    </a:lnTo>
                    <a:lnTo>
                      <a:pt x="1530365" y="2413000"/>
                    </a:lnTo>
                    <a:lnTo>
                      <a:pt x="1576271" y="2387600"/>
                    </a:lnTo>
                    <a:lnTo>
                      <a:pt x="1621152" y="2374900"/>
                    </a:lnTo>
                    <a:lnTo>
                      <a:pt x="1665017" y="2349500"/>
                    </a:lnTo>
                    <a:lnTo>
                      <a:pt x="1707878" y="2324100"/>
                    </a:lnTo>
                    <a:lnTo>
                      <a:pt x="1749742" y="2298700"/>
                    </a:lnTo>
                    <a:lnTo>
                      <a:pt x="1792215" y="2260600"/>
                    </a:lnTo>
                    <a:lnTo>
                      <a:pt x="1833633" y="2235200"/>
                    </a:lnTo>
                    <a:lnTo>
                      <a:pt x="1874004" y="2197100"/>
                    </a:lnTo>
                    <a:lnTo>
                      <a:pt x="1913340" y="2171700"/>
                    </a:lnTo>
                    <a:lnTo>
                      <a:pt x="1951650" y="2133600"/>
                    </a:lnTo>
                    <a:lnTo>
                      <a:pt x="1988944" y="2095500"/>
                    </a:lnTo>
                    <a:lnTo>
                      <a:pt x="2025230" y="2057400"/>
                    </a:lnTo>
                    <a:lnTo>
                      <a:pt x="2058711" y="2019300"/>
                    </a:lnTo>
                    <a:lnTo>
                      <a:pt x="2091855" y="1981200"/>
                    </a:lnTo>
                    <a:lnTo>
                      <a:pt x="2124485" y="1943100"/>
                    </a:lnTo>
                    <a:lnTo>
                      <a:pt x="2135131" y="1930400"/>
                    </a:lnTo>
                    <a:lnTo>
                      <a:pt x="1218907" y="1930400"/>
                    </a:lnTo>
                    <a:lnTo>
                      <a:pt x="1178486" y="1917700"/>
                    </a:lnTo>
                    <a:lnTo>
                      <a:pt x="1138597" y="1917700"/>
                    </a:lnTo>
                    <a:lnTo>
                      <a:pt x="1060803" y="1892300"/>
                    </a:lnTo>
                    <a:lnTo>
                      <a:pt x="1023091" y="1866900"/>
                    </a:lnTo>
                    <a:lnTo>
                      <a:pt x="986298" y="1854200"/>
                    </a:lnTo>
                    <a:lnTo>
                      <a:pt x="950521" y="1828800"/>
                    </a:lnTo>
                    <a:lnTo>
                      <a:pt x="915856" y="1803400"/>
                    </a:lnTo>
                    <a:lnTo>
                      <a:pt x="882401" y="1778000"/>
                    </a:lnTo>
                    <a:lnTo>
                      <a:pt x="850252" y="1752600"/>
                    </a:lnTo>
                    <a:lnTo>
                      <a:pt x="819505" y="1727200"/>
                    </a:lnTo>
                    <a:lnTo>
                      <a:pt x="790258" y="1689100"/>
                    </a:lnTo>
                    <a:lnTo>
                      <a:pt x="762607" y="1651000"/>
                    </a:lnTo>
                    <a:lnTo>
                      <a:pt x="736649" y="1612900"/>
                    </a:lnTo>
                    <a:lnTo>
                      <a:pt x="712481" y="1587500"/>
                    </a:lnTo>
                    <a:lnTo>
                      <a:pt x="690199" y="1549400"/>
                    </a:lnTo>
                    <a:lnTo>
                      <a:pt x="669900" y="1498600"/>
                    </a:lnTo>
                    <a:lnTo>
                      <a:pt x="651682" y="1460500"/>
                    </a:lnTo>
                    <a:lnTo>
                      <a:pt x="635639" y="1422400"/>
                    </a:lnTo>
                    <a:lnTo>
                      <a:pt x="621870" y="1384300"/>
                    </a:lnTo>
                    <a:lnTo>
                      <a:pt x="610472" y="1346200"/>
                    </a:lnTo>
                    <a:lnTo>
                      <a:pt x="601540" y="1295400"/>
                    </a:lnTo>
                    <a:lnTo>
                      <a:pt x="595171" y="1257300"/>
                    </a:lnTo>
                    <a:lnTo>
                      <a:pt x="591463" y="1219200"/>
                    </a:lnTo>
                    <a:lnTo>
                      <a:pt x="590512" y="1181100"/>
                    </a:lnTo>
                    <a:lnTo>
                      <a:pt x="592414" y="1130300"/>
                    </a:lnTo>
                    <a:lnTo>
                      <a:pt x="597267" y="1092200"/>
                    </a:lnTo>
                    <a:lnTo>
                      <a:pt x="605167" y="1054100"/>
                    </a:lnTo>
                    <a:lnTo>
                      <a:pt x="616212" y="1016000"/>
                    </a:lnTo>
                    <a:lnTo>
                      <a:pt x="630497" y="977900"/>
                    </a:lnTo>
                    <a:lnTo>
                      <a:pt x="648119" y="939800"/>
                    </a:lnTo>
                    <a:lnTo>
                      <a:pt x="669175" y="901700"/>
                    </a:lnTo>
                    <a:lnTo>
                      <a:pt x="700468" y="863600"/>
                    </a:lnTo>
                    <a:lnTo>
                      <a:pt x="735867" y="825500"/>
                    </a:lnTo>
                    <a:lnTo>
                      <a:pt x="774798" y="800100"/>
                    </a:lnTo>
                    <a:lnTo>
                      <a:pt x="816687" y="762000"/>
                    </a:lnTo>
                    <a:lnTo>
                      <a:pt x="860958" y="736600"/>
                    </a:lnTo>
                    <a:lnTo>
                      <a:pt x="918043" y="711200"/>
                    </a:lnTo>
                    <a:lnTo>
                      <a:pt x="976833" y="685800"/>
                    </a:lnTo>
                    <a:lnTo>
                      <a:pt x="1070416" y="660400"/>
                    </a:lnTo>
                    <a:lnTo>
                      <a:pt x="1119408" y="647700"/>
                    </a:lnTo>
                    <a:lnTo>
                      <a:pt x="1169385" y="647700"/>
                    </a:lnTo>
                    <a:lnTo>
                      <a:pt x="1219985" y="635000"/>
                    </a:lnTo>
                    <a:lnTo>
                      <a:pt x="2335537" y="635000"/>
                    </a:lnTo>
                    <a:lnTo>
                      <a:pt x="2321163" y="596900"/>
                    </a:lnTo>
                    <a:lnTo>
                      <a:pt x="2300743" y="546100"/>
                    </a:lnTo>
                    <a:lnTo>
                      <a:pt x="2279116" y="508000"/>
                    </a:lnTo>
                    <a:lnTo>
                      <a:pt x="2257049" y="457200"/>
                    </a:lnTo>
                    <a:lnTo>
                      <a:pt x="2233250" y="419100"/>
                    </a:lnTo>
                    <a:lnTo>
                      <a:pt x="2207502" y="381000"/>
                    </a:lnTo>
                    <a:lnTo>
                      <a:pt x="2179585" y="342900"/>
                    </a:lnTo>
                    <a:lnTo>
                      <a:pt x="2149281" y="304800"/>
                    </a:lnTo>
                    <a:lnTo>
                      <a:pt x="2116373" y="279400"/>
                    </a:lnTo>
                    <a:lnTo>
                      <a:pt x="2080641" y="241300"/>
                    </a:lnTo>
                    <a:lnTo>
                      <a:pt x="2041867" y="215900"/>
                    </a:lnTo>
                    <a:lnTo>
                      <a:pt x="2000704" y="190500"/>
                    </a:lnTo>
                    <a:lnTo>
                      <a:pt x="1958257" y="165100"/>
                    </a:lnTo>
                    <a:lnTo>
                      <a:pt x="1914729" y="139700"/>
                    </a:lnTo>
                    <a:lnTo>
                      <a:pt x="1825245" y="114300"/>
                    </a:lnTo>
                    <a:lnTo>
                      <a:pt x="1779696" y="88900"/>
                    </a:lnTo>
                    <a:lnTo>
                      <a:pt x="1688001" y="63500"/>
                    </a:lnTo>
                    <a:lnTo>
                      <a:pt x="1642262" y="63500"/>
                    </a:lnTo>
                    <a:lnTo>
                      <a:pt x="1487726" y="25400"/>
                    </a:lnTo>
                    <a:lnTo>
                      <a:pt x="1435955" y="25400"/>
                    </a:lnTo>
                    <a:lnTo>
                      <a:pt x="1384148" y="12700"/>
                    </a:lnTo>
                    <a:close/>
                  </a:path>
                  <a:path w="2447290" h="2476500">
                    <a:moveTo>
                      <a:pt x="2335537" y="635000"/>
                    </a:moveTo>
                    <a:lnTo>
                      <a:pt x="1270845" y="635000"/>
                    </a:lnTo>
                    <a:lnTo>
                      <a:pt x="1321604" y="647700"/>
                    </a:lnTo>
                    <a:lnTo>
                      <a:pt x="1371900" y="647700"/>
                    </a:lnTo>
                    <a:lnTo>
                      <a:pt x="1421371" y="660400"/>
                    </a:lnTo>
                    <a:lnTo>
                      <a:pt x="1464930" y="685800"/>
                    </a:lnTo>
                    <a:lnTo>
                      <a:pt x="1505440" y="711200"/>
                    </a:lnTo>
                    <a:lnTo>
                      <a:pt x="1543032" y="736600"/>
                    </a:lnTo>
                    <a:lnTo>
                      <a:pt x="1577833" y="774700"/>
                    </a:lnTo>
                    <a:lnTo>
                      <a:pt x="1609972" y="800100"/>
                    </a:lnTo>
                    <a:lnTo>
                      <a:pt x="1639579" y="838200"/>
                    </a:lnTo>
                    <a:lnTo>
                      <a:pt x="1666781" y="876300"/>
                    </a:lnTo>
                    <a:lnTo>
                      <a:pt x="1691708" y="927100"/>
                    </a:lnTo>
                    <a:lnTo>
                      <a:pt x="1714489" y="965200"/>
                    </a:lnTo>
                    <a:lnTo>
                      <a:pt x="1735251" y="1016000"/>
                    </a:lnTo>
                    <a:lnTo>
                      <a:pt x="1754559" y="1054100"/>
                    </a:lnTo>
                    <a:lnTo>
                      <a:pt x="1771071" y="1104900"/>
                    </a:lnTo>
                    <a:lnTo>
                      <a:pt x="1784458" y="1155700"/>
                    </a:lnTo>
                    <a:lnTo>
                      <a:pt x="1794391" y="1193800"/>
                    </a:lnTo>
                    <a:lnTo>
                      <a:pt x="1800540" y="1244600"/>
                    </a:lnTo>
                    <a:lnTo>
                      <a:pt x="1802575" y="1295400"/>
                    </a:lnTo>
                    <a:lnTo>
                      <a:pt x="1800168" y="1346200"/>
                    </a:lnTo>
                    <a:lnTo>
                      <a:pt x="1792987" y="1384300"/>
                    </a:lnTo>
                    <a:lnTo>
                      <a:pt x="1780705" y="1435100"/>
                    </a:lnTo>
                    <a:lnTo>
                      <a:pt x="1770471" y="1485900"/>
                    </a:lnTo>
                    <a:lnTo>
                      <a:pt x="1753407" y="1536700"/>
                    </a:lnTo>
                    <a:lnTo>
                      <a:pt x="1730846" y="1587500"/>
                    </a:lnTo>
                    <a:lnTo>
                      <a:pt x="1704121" y="1625600"/>
                    </a:lnTo>
                    <a:lnTo>
                      <a:pt x="1674567" y="1663700"/>
                    </a:lnTo>
                    <a:lnTo>
                      <a:pt x="1643516" y="1714500"/>
                    </a:lnTo>
                    <a:lnTo>
                      <a:pt x="1612303" y="1739900"/>
                    </a:lnTo>
                    <a:lnTo>
                      <a:pt x="1589580" y="1765300"/>
                    </a:lnTo>
                    <a:lnTo>
                      <a:pt x="1566167" y="1790700"/>
                    </a:lnTo>
                    <a:lnTo>
                      <a:pt x="1542015" y="1816100"/>
                    </a:lnTo>
                    <a:lnTo>
                      <a:pt x="1517078" y="1828800"/>
                    </a:lnTo>
                    <a:lnTo>
                      <a:pt x="1479453" y="1854200"/>
                    </a:lnTo>
                    <a:lnTo>
                      <a:pt x="1439922" y="1879600"/>
                    </a:lnTo>
                    <a:lnTo>
                      <a:pt x="1398336" y="1905000"/>
                    </a:lnTo>
                    <a:lnTo>
                      <a:pt x="1354547" y="1917700"/>
                    </a:lnTo>
                    <a:lnTo>
                      <a:pt x="1308406" y="1917700"/>
                    </a:lnTo>
                    <a:lnTo>
                      <a:pt x="1259763" y="1930400"/>
                    </a:lnTo>
                    <a:lnTo>
                      <a:pt x="2135131" y="1930400"/>
                    </a:lnTo>
                    <a:lnTo>
                      <a:pt x="2156422" y="1905000"/>
                    </a:lnTo>
                    <a:lnTo>
                      <a:pt x="2187485" y="1854200"/>
                    </a:lnTo>
                    <a:lnTo>
                      <a:pt x="2217496" y="1816100"/>
                    </a:lnTo>
                    <a:lnTo>
                      <a:pt x="2246276" y="1778000"/>
                    </a:lnTo>
                    <a:lnTo>
                      <a:pt x="2273647" y="1739900"/>
                    </a:lnTo>
                    <a:lnTo>
                      <a:pt x="2299428" y="1689100"/>
                    </a:lnTo>
                    <a:lnTo>
                      <a:pt x="2323441" y="1651000"/>
                    </a:lnTo>
                    <a:lnTo>
                      <a:pt x="2345507" y="1600200"/>
                    </a:lnTo>
                    <a:lnTo>
                      <a:pt x="2365446" y="1549400"/>
                    </a:lnTo>
                    <a:lnTo>
                      <a:pt x="2383080" y="1511300"/>
                    </a:lnTo>
                    <a:lnTo>
                      <a:pt x="2398230" y="1460500"/>
                    </a:lnTo>
                    <a:lnTo>
                      <a:pt x="2410716" y="1409700"/>
                    </a:lnTo>
                    <a:lnTo>
                      <a:pt x="2420360" y="1358900"/>
                    </a:lnTo>
                    <a:lnTo>
                      <a:pt x="2426982" y="1308100"/>
                    </a:lnTo>
                    <a:lnTo>
                      <a:pt x="2428179" y="1282700"/>
                    </a:lnTo>
                    <a:lnTo>
                      <a:pt x="2429187" y="1270000"/>
                    </a:lnTo>
                    <a:lnTo>
                      <a:pt x="2430017" y="1257300"/>
                    </a:lnTo>
                    <a:lnTo>
                      <a:pt x="2430678" y="1244600"/>
                    </a:lnTo>
                    <a:lnTo>
                      <a:pt x="2431542" y="1244600"/>
                    </a:lnTo>
                    <a:lnTo>
                      <a:pt x="2441893" y="1193800"/>
                    </a:lnTo>
                    <a:lnTo>
                      <a:pt x="2446686" y="1143000"/>
                    </a:lnTo>
                    <a:lnTo>
                      <a:pt x="2446728" y="1092200"/>
                    </a:lnTo>
                    <a:lnTo>
                      <a:pt x="2442826" y="1041400"/>
                    </a:lnTo>
                    <a:lnTo>
                      <a:pt x="2435789" y="990600"/>
                    </a:lnTo>
                    <a:lnTo>
                      <a:pt x="2426424" y="939800"/>
                    </a:lnTo>
                    <a:lnTo>
                      <a:pt x="2415540" y="889000"/>
                    </a:lnTo>
                    <a:lnTo>
                      <a:pt x="2403414" y="838200"/>
                    </a:lnTo>
                    <a:lnTo>
                      <a:pt x="2389780" y="787400"/>
                    </a:lnTo>
                    <a:lnTo>
                      <a:pt x="2374687" y="736600"/>
                    </a:lnTo>
                    <a:lnTo>
                      <a:pt x="2358186" y="698500"/>
                    </a:lnTo>
                    <a:lnTo>
                      <a:pt x="2340328" y="647700"/>
                    </a:lnTo>
                    <a:lnTo>
                      <a:pt x="2335537" y="635000"/>
                    </a:lnTo>
                    <a:close/>
                  </a:path>
                  <a:path w="2447290" h="2476500">
                    <a:moveTo>
                      <a:pt x="1280648" y="0"/>
                    </a:moveTo>
                    <a:lnTo>
                      <a:pt x="1031760" y="0"/>
                    </a:lnTo>
                    <a:lnTo>
                      <a:pt x="983174" y="12700"/>
                    </a:lnTo>
                    <a:lnTo>
                      <a:pt x="1332361" y="12700"/>
                    </a:lnTo>
                    <a:lnTo>
                      <a:pt x="128064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4">
                <a:extLst>
                  <a:ext uri="{FF2B5EF4-FFF2-40B4-BE49-F238E27FC236}">
                    <a16:creationId xmlns:a16="http://schemas.microsoft.com/office/drawing/2014/main" xmlns="" id="{EDB59C3A-D854-E4EE-DA7A-5F5793038195}"/>
                  </a:ext>
                </a:extLst>
              </p:cNvPr>
              <p:cNvSpPr/>
              <p:nvPr/>
            </p:nvSpPr>
            <p:spPr>
              <a:xfrm>
                <a:off x="874546" y="1621632"/>
                <a:ext cx="2430780" cy="2895600"/>
              </a:xfrm>
              <a:custGeom>
                <a:avLst/>
                <a:gdLst/>
                <a:ahLst/>
                <a:cxnLst/>
                <a:rect l="l" t="t" r="r" b="b"/>
                <a:pathLst>
                  <a:path w="2430779" h="2895600">
                    <a:moveTo>
                      <a:pt x="1510614" y="0"/>
                    </a:moveTo>
                    <a:lnTo>
                      <a:pt x="1443661" y="0"/>
                    </a:lnTo>
                    <a:lnTo>
                      <a:pt x="1398909" y="12699"/>
                    </a:lnTo>
                    <a:lnTo>
                      <a:pt x="1356823" y="25399"/>
                    </a:lnTo>
                    <a:lnTo>
                      <a:pt x="1317611" y="50799"/>
                    </a:lnTo>
                    <a:lnTo>
                      <a:pt x="1281482" y="76199"/>
                    </a:lnTo>
                    <a:lnTo>
                      <a:pt x="1243165" y="114299"/>
                    </a:lnTo>
                    <a:lnTo>
                      <a:pt x="1206302" y="152399"/>
                    </a:lnTo>
                    <a:lnTo>
                      <a:pt x="1170009" y="177799"/>
                    </a:lnTo>
                    <a:lnTo>
                      <a:pt x="1133400" y="215899"/>
                    </a:lnTo>
                    <a:lnTo>
                      <a:pt x="1114676" y="228599"/>
                    </a:lnTo>
                    <a:lnTo>
                      <a:pt x="1095317" y="253999"/>
                    </a:lnTo>
                    <a:lnTo>
                      <a:pt x="1075108" y="266699"/>
                    </a:lnTo>
                    <a:lnTo>
                      <a:pt x="1011624" y="304799"/>
                    </a:lnTo>
                    <a:lnTo>
                      <a:pt x="991525" y="317499"/>
                    </a:lnTo>
                    <a:lnTo>
                      <a:pt x="973177" y="330199"/>
                    </a:lnTo>
                    <a:lnTo>
                      <a:pt x="968960" y="342899"/>
                    </a:lnTo>
                    <a:lnTo>
                      <a:pt x="961226" y="342899"/>
                    </a:lnTo>
                    <a:lnTo>
                      <a:pt x="940339" y="380999"/>
                    </a:lnTo>
                    <a:lnTo>
                      <a:pt x="927056" y="419099"/>
                    </a:lnTo>
                    <a:lnTo>
                      <a:pt x="915974" y="469899"/>
                    </a:lnTo>
                    <a:lnTo>
                      <a:pt x="901688" y="507999"/>
                    </a:lnTo>
                    <a:lnTo>
                      <a:pt x="896786" y="507999"/>
                    </a:lnTo>
                    <a:lnTo>
                      <a:pt x="893878" y="520699"/>
                    </a:lnTo>
                    <a:lnTo>
                      <a:pt x="876525" y="546099"/>
                    </a:lnTo>
                    <a:lnTo>
                      <a:pt x="855525" y="558799"/>
                    </a:lnTo>
                    <a:lnTo>
                      <a:pt x="832347" y="584199"/>
                    </a:lnTo>
                    <a:lnTo>
                      <a:pt x="808458" y="596899"/>
                    </a:lnTo>
                    <a:lnTo>
                      <a:pt x="780270" y="622299"/>
                    </a:lnTo>
                    <a:lnTo>
                      <a:pt x="751435" y="634999"/>
                    </a:lnTo>
                    <a:lnTo>
                      <a:pt x="722218" y="660399"/>
                    </a:lnTo>
                    <a:lnTo>
                      <a:pt x="692888" y="673099"/>
                    </a:lnTo>
                    <a:lnTo>
                      <a:pt x="648468" y="698499"/>
                    </a:lnTo>
                    <a:lnTo>
                      <a:pt x="605730" y="723899"/>
                    </a:lnTo>
                    <a:lnTo>
                      <a:pt x="564668" y="761999"/>
                    </a:lnTo>
                    <a:lnTo>
                      <a:pt x="525274" y="787399"/>
                    </a:lnTo>
                    <a:lnTo>
                      <a:pt x="487541" y="825499"/>
                    </a:lnTo>
                    <a:lnTo>
                      <a:pt x="451226" y="863599"/>
                    </a:lnTo>
                    <a:lnTo>
                      <a:pt x="416364" y="901699"/>
                    </a:lnTo>
                    <a:lnTo>
                      <a:pt x="382590" y="952499"/>
                    </a:lnTo>
                    <a:lnTo>
                      <a:pt x="349541" y="990599"/>
                    </a:lnTo>
                    <a:lnTo>
                      <a:pt x="316853" y="1028699"/>
                    </a:lnTo>
                    <a:lnTo>
                      <a:pt x="263715" y="1092199"/>
                    </a:lnTo>
                    <a:lnTo>
                      <a:pt x="237534" y="1130299"/>
                    </a:lnTo>
                    <a:lnTo>
                      <a:pt x="212129" y="1168399"/>
                    </a:lnTo>
                    <a:lnTo>
                      <a:pt x="203141" y="1181099"/>
                    </a:lnTo>
                    <a:lnTo>
                      <a:pt x="194327" y="1193799"/>
                    </a:lnTo>
                    <a:lnTo>
                      <a:pt x="185708" y="1206499"/>
                    </a:lnTo>
                    <a:lnTo>
                      <a:pt x="177306" y="1219199"/>
                    </a:lnTo>
                    <a:lnTo>
                      <a:pt x="151014" y="1257299"/>
                    </a:lnTo>
                    <a:lnTo>
                      <a:pt x="126996" y="1308099"/>
                    </a:lnTo>
                    <a:lnTo>
                      <a:pt x="105266" y="1358899"/>
                    </a:lnTo>
                    <a:lnTo>
                      <a:pt x="85840" y="1396999"/>
                    </a:lnTo>
                    <a:lnTo>
                      <a:pt x="69013" y="1447799"/>
                    </a:lnTo>
                    <a:lnTo>
                      <a:pt x="54353" y="1498599"/>
                    </a:lnTo>
                    <a:lnTo>
                      <a:pt x="41742" y="1549399"/>
                    </a:lnTo>
                    <a:lnTo>
                      <a:pt x="31062" y="1600199"/>
                    </a:lnTo>
                    <a:lnTo>
                      <a:pt x="22195" y="1650999"/>
                    </a:lnTo>
                    <a:lnTo>
                      <a:pt x="15024" y="1701799"/>
                    </a:lnTo>
                    <a:lnTo>
                      <a:pt x="9431" y="1752599"/>
                    </a:lnTo>
                    <a:lnTo>
                      <a:pt x="5297" y="1803399"/>
                    </a:lnTo>
                    <a:lnTo>
                      <a:pt x="2488" y="1841499"/>
                    </a:lnTo>
                    <a:lnTo>
                      <a:pt x="749" y="1892299"/>
                    </a:lnTo>
                    <a:lnTo>
                      <a:pt x="0" y="1943099"/>
                    </a:lnTo>
                    <a:lnTo>
                      <a:pt x="158" y="1993899"/>
                    </a:lnTo>
                    <a:lnTo>
                      <a:pt x="1146" y="2044699"/>
                    </a:lnTo>
                    <a:lnTo>
                      <a:pt x="2881" y="2095499"/>
                    </a:lnTo>
                    <a:lnTo>
                      <a:pt x="5284" y="2146299"/>
                    </a:lnTo>
                    <a:lnTo>
                      <a:pt x="8275" y="2197099"/>
                    </a:lnTo>
                    <a:lnTo>
                      <a:pt x="11774" y="2247899"/>
                    </a:lnTo>
                    <a:lnTo>
                      <a:pt x="16062" y="2298699"/>
                    </a:lnTo>
                    <a:lnTo>
                      <a:pt x="21739" y="2349499"/>
                    </a:lnTo>
                    <a:lnTo>
                      <a:pt x="29289" y="2400299"/>
                    </a:lnTo>
                    <a:lnTo>
                      <a:pt x="39192" y="2451099"/>
                    </a:lnTo>
                    <a:lnTo>
                      <a:pt x="51934" y="2501899"/>
                    </a:lnTo>
                    <a:lnTo>
                      <a:pt x="67995" y="2539999"/>
                    </a:lnTo>
                    <a:lnTo>
                      <a:pt x="87861" y="2590799"/>
                    </a:lnTo>
                    <a:lnTo>
                      <a:pt x="112012" y="2628899"/>
                    </a:lnTo>
                    <a:lnTo>
                      <a:pt x="140933" y="2679699"/>
                    </a:lnTo>
                    <a:lnTo>
                      <a:pt x="174720" y="2717799"/>
                    </a:lnTo>
                    <a:lnTo>
                      <a:pt x="212325" y="2755899"/>
                    </a:lnTo>
                    <a:lnTo>
                      <a:pt x="253263" y="2781299"/>
                    </a:lnTo>
                    <a:lnTo>
                      <a:pt x="297047" y="2806699"/>
                    </a:lnTo>
                    <a:lnTo>
                      <a:pt x="343193" y="2832099"/>
                    </a:lnTo>
                    <a:lnTo>
                      <a:pt x="391213" y="2857499"/>
                    </a:lnTo>
                    <a:lnTo>
                      <a:pt x="541669" y="2895599"/>
                    </a:lnTo>
                    <a:lnTo>
                      <a:pt x="710879" y="2895599"/>
                    </a:lnTo>
                    <a:lnTo>
                      <a:pt x="765938" y="2882899"/>
                    </a:lnTo>
                    <a:lnTo>
                      <a:pt x="817735" y="2857499"/>
                    </a:lnTo>
                    <a:lnTo>
                      <a:pt x="864865" y="2832099"/>
                    </a:lnTo>
                    <a:lnTo>
                      <a:pt x="907870" y="2793999"/>
                    </a:lnTo>
                    <a:lnTo>
                      <a:pt x="947294" y="2755899"/>
                    </a:lnTo>
                    <a:lnTo>
                      <a:pt x="978949" y="2717799"/>
                    </a:lnTo>
                    <a:lnTo>
                      <a:pt x="1009257" y="2679699"/>
                    </a:lnTo>
                    <a:lnTo>
                      <a:pt x="1039069" y="2641599"/>
                    </a:lnTo>
                    <a:lnTo>
                      <a:pt x="1069240" y="2603499"/>
                    </a:lnTo>
                    <a:lnTo>
                      <a:pt x="1100621" y="2565399"/>
                    </a:lnTo>
                    <a:lnTo>
                      <a:pt x="1133451" y="2539999"/>
                    </a:lnTo>
                    <a:lnTo>
                      <a:pt x="555140" y="2539999"/>
                    </a:lnTo>
                    <a:lnTo>
                      <a:pt x="518821" y="2527299"/>
                    </a:lnTo>
                    <a:lnTo>
                      <a:pt x="476128" y="2501899"/>
                    </a:lnTo>
                    <a:lnTo>
                      <a:pt x="440597" y="2476499"/>
                    </a:lnTo>
                    <a:lnTo>
                      <a:pt x="411606" y="2438399"/>
                    </a:lnTo>
                    <a:lnTo>
                      <a:pt x="388532" y="2400299"/>
                    </a:lnTo>
                    <a:lnTo>
                      <a:pt x="370753" y="2349499"/>
                    </a:lnTo>
                    <a:lnTo>
                      <a:pt x="357646" y="2311399"/>
                    </a:lnTo>
                    <a:lnTo>
                      <a:pt x="347228" y="2260599"/>
                    </a:lnTo>
                    <a:lnTo>
                      <a:pt x="340031" y="2209799"/>
                    </a:lnTo>
                    <a:lnTo>
                      <a:pt x="335671" y="2158999"/>
                    </a:lnTo>
                    <a:lnTo>
                      <a:pt x="333770" y="2108199"/>
                    </a:lnTo>
                    <a:lnTo>
                      <a:pt x="333944" y="2044699"/>
                    </a:lnTo>
                    <a:lnTo>
                      <a:pt x="335814" y="1993899"/>
                    </a:lnTo>
                    <a:lnTo>
                      <a:pt x="338847" y="1943099"/>
                    </a:lnTo>
                    <a:lnTo>
                      <a:pt x="342908" y="1892299"/>
                    </a:lnTo>
                    <a:lnTo>
                      <a:pt x="348004" y="1854199"/>
                    </a:lnTo>
                    <a:lnTo>
                      <a:pt x="354140" y="1803399"/>
                    </a:lnTo>
                    <a:lnTo>
                      <a:pt x="361321" y="1752599"/>
                    </a:lnTo>
                    <a:lnTo>
                      <a:pt x="369553" y="1701799"/>
                    </a:lnTo>
                    <a:lnTo>
                      <a:pt x="378842" y="1650999"/>
                    </a:lnTo>
                    <a:lnTo>
                      <a:pt x="389572" y="1600199"/>
                    </a:lnTo>
                    <a:lnTo>
                      <a:pt x="402006" y="1549399"/>
                    </a:lnTo>
                    <a:lnTo>
                      <a:pt x="416368" y="1498599"/>
                    </a:lnTo>
                    <a:lnTo>
                      <a:pt x="432887" y="1447799"/>
                    </a:lnTo>
                    <a:lnTo>
                      <a:pt x="451786" y="1396999"/>
                    </a:lnTo>
                    <a:lnTo>
                      <a:pt x="473293" y="1358899"/>
                    </a:lnTo>
                    <a:lnTo>
                      <a:pt x="497633" y="1308099"/>
                    </a:lnTo>
                    <a:lnTo>
                      <a:pt x="525032" y="1269999"/>
                    </a:lnTo>
                    <a:lnTo>
                      <a:pt x="529502" y="1257299"/>
                    </a:lnTo>
                    <a:lnTo>
                      <a:pt x="534087" y="1257299"/>
                    </a:lnTo>
                    <a:lnTo>
                      <a:pt x="538748" y="1244599"/>
                    </a:lnTo>
                    <a:lnTo>
                      <a:pt x="568945" y="1206499"/>
                    </a:lnTo>
                    <a:lnTo>
                      <a:pt x="602238" y="1181099"/>
                    </a:lnTo>
                    <a:lnTo>
                      <a:pt x="639174" y="1142999"/>
                    </a:lnTo>
                    <a:lnTo>
                      <a:pt x="680302" y="1117599"/>
                    </a:lnTo>
                    <a:lnTo>
                      <a:pt x="729353" y="1104899"/>
                    </a:lnTo>
                    <a:lnTo>
                      <a:pt x="827588" y="1054099"/>
                    </a:lnTo>
                    <a:lnTo>
                      <a:pt x="873824" y="1015999"/>
                    </a:lnTo>
                    <a:lnTo>
                      <a:pt x="909931" y="990599"/>
                    </a:lnTo>
                    <a:lnTo>
                      <a:pt x="942749" y="952499"/>
                    </a:lnTo>
                    <a:lnTo>
                      <a:pt x="972865" y="927099"/>
                    </a:lnTo>
                    <a:lnTo>
                      <a:pt x="1000867" y="888999"/>
                    </a:lnTo>
                    <a:lnTo>
                      <a:pt x="1027342" y="850899"/>
                    </a:lnTo>
                    <a:lnTo>
                      <a:pt x="1030949" y="838199"/>
                    </a:lnTo>
                    <a:lnTo>
                      <a:pt x="1038213" y="825499"/>
                    </a:lnTo>
                    <a:lnTo>
                      <a:pt x="1062499" y="787399"/>
                    </a:lnTo>
                    <a:lnTo>
                      <a:pt x="1086218" y="761999"/>
                    </a:lnTo>
                    <a:lnTo>
                      <a:pt x="1108638" y="723899"/>
                    </a:lnTo>
                    <a:lnTo>
                      <a:pt x="1129031" y="685799"/>
                    </a:lnTo>
                    <a:lnTo>
                      <a:pt x="1148473" y="634999"/>
                    </a:lnTo>
                    <a:lnTo>
                      <a:pt x="1167402" y="596899"/>
                    </a:lnTo>
                    <a:lnTo>
                      <a:pt x="1186768" y="558799"/>
                    </a:lnTo>
                    <a:lnTo>
                      <a:pt x="1207521" y="507999"/>
                    </a:lnTo>
                    <a:lnTo>
                      <a:pt x="1230609" y="469899"/>
                    </a:lnTo>
                    <a:lnTo>
                      <a:pt x="1256983" y="431799"/>
                    </a:lnTo>
                    <a:lnTo>
                      <a:pt x="1289650" y="393699"/>
                    </a:lnTo>
                    <a:lnTo>
                      <a:pt x="1336589" y="355599"/>
                    </a:lnTo>
                    <a:lnTo>
                      <a:pt x="1374604" y="342899"/>
                    </a:lnTo>
                    <a:lnTo>
                      <a:pt x="1415373" y="330199"/>
                    </a:lnTo>
                    <a:lnTo>
                      <a:pt x="1458418" y="317499"/>
                    </a:lnTo>
                    <a:lnTo>
                      <a:pt x="2029957" y="317499"/>
                    </a:lnTo>
                    <a:lnTo>
                      <a:pt x="2025433" y="304799"/>
                    </a:lnTo>
                    <a:lnTo>
                      <a:pt x="2004399" y="266699"/>
                    </a:lnTo>
                    <a:lnTo>
                      <a:pt x="1979576" y="228599"/>
                    </a:lnTo>
                    <a:lnTo>
                      <a:pt x="1950119" y="190499"/>
                    </a:lnTo>
                    <a:lnTo>
                      <a:pt x="1915179" y="152399"/>
                    </a:lnTo>
                    <a:lnTo>
                      <a:pt x="1873911" y="126999"/>
                    </a:lnTo>
                    <a:lnTo>
                      <a:pt x="1745565" y="76199"/>
                    </a:lnTo>
                    <a:lnTo>
                      <a:pt x="1703706" y="50799"/>
                    </a:lnTo>
                    <a:lnTo>
                      <a:pt x="1576147" y="12699"/>
                    </a:lnTo>
                    <a:lnTo>
                      <a:pt x="1543943" y="12699"/>
                    </a:lnTo>
                    <a:lnTo>
                      <a:pt x="1510614" y="0"/>
                    </a:lnTo>
                    <a:close/>
                  </a:path>
                  <a:path w="2430779" h="2895600">
                    <a:moveTo>
                      <a:pt x="1515809" y="1968499"/>
                    </a:moveTo>
                    <a:lnTo>
                      <a:pt x="1466919" y="1968499"/>
                    </a:lnTo>
                    <a:lnTo>
                      <a:pt x="1420054" y="1981199"/>
                    </a:lnTo>
                    <a:lnTo>
                      <a:pt x="1375002" y="1993899"/>
                    </a:lnTo>
                    <a:lnTo>
                      <a:pt x="1331550" y="2019299"/>
                    </a:lnTo>
                    <a:lnTo>
                      <a:pt x="1289484" y="2031999"/>
                    </a:lnTo>
                    <a:lnTo>
                      <a:pt x="1248591" y="2057399"/>
                    </a:lnTo>
                    <a:lnTo>
                      <a:pt x="1208659" y="2095499"/>
                    </a:lnTo>
                    <a:lnTo>
                      <a:pt x="1052507" y="2197099"/>
                    </a:lnTo>
                    <a:lnTo>
                      <a:pt x="1014365" y="2235199"/>
                    </a:lnTo>
                    <a:lnTo>
                      <a:pt x="977174" y="2260599"/>
                    </a:lnTo>
                    <a:lnTo>
                      <a:pt x="941134" y="2298699"/>
                    </a:lnTo>
                    <a:lnTo>
                      <a:pt x="908883" y="2324099"/>
                    </a:lnTo>
                    <a:lnTo>
                      <a:pt x="877452" y="2362199"/>
                    </a:lnTo>
                    <a:lnTo>
                      <a:pt x="846042" y="2387599"/>
                    </a:lnTo>
                    <a:lnTo>
                      <a:pt x="813855" y="2425699"/>
                    </a:lnTo>
                    <a:lnTo>
                      <a:pt x="780189" y="2451099"/>
                    </a:lnTo>
                    <a:lnTo>
                      <a:pt x="744603" y="2489199"/>
                    </a:lnTo>
                    <a:lnTo>
                      <a:pt x="706686" y="2514599"/>
                    </a:lnTo>
                    <a:lnTo>
                      <a:pt x="666027" y="2527299"/>
                    </a:lnTo>
                    <a:lnTo>
                      <a:pt x="629873" y="2539999"/>
                    </a:lnTo>
                    <a:lnTo>
                      <a:pt x="1133451" y="2539999"/>
                    </a:lnTo>
                    <a:lnTo>
                      <a:pt x="1168781" y="2501899"/>
                    </a:lnTo>
                    <a:lnTo>
                      <a:pt x="1206391" y="2476499"/>
                    </a:lnTo>
                    <a:lnTo>
                      <a:pt x="1246067" y="2451099"/>
                    </a:lnTo>
                    <a:lnTo>
                      <a:pt x="1287590" y="2425699"/>
                    </a:lnTo>
                    <a:lnTo>
                      <a:pt x="1376402" y="2400299"/>
                    </a:lnTo>
                    <a:lnTo>
                      <a:pt x="1422158" y="2374899"/>
                    </a:lnTo>
                    <a:lnTo>
                      <a:pt x="1468586" y="2374899"/>
                    </a:lnTo>
                    <a:lnTo>
                      <a:pt x="1610214" y="2336799"/>
                    </a:lnTo>
                    <a:lnTo>
                      <a:pt x="1657638" y="2336799"/>
                    </a:lnTo>
                    <a:lnTo>
                      <a:pt x="1704887" y="2324099"/>
                    </a:lnTo>
                    <a:lnTo>
                      <a:pt x="1757421" y="2311399"/>
                    </a:lnTo>
                    <a:lnTo>
                      <a:pt x="1809490" y="2311399"/>
                    </a:lnTo>
                    <a:lnTo>
                      <a:pt x="1860898" y="2298699"/>
                    </a:lnTo>
                    <a:lnTo>
                      <a:pt x="1911451" y="2273299"/>
                    </a:lnTo>
                    <a:lnTo>
                      <a:pt x="1960953" y="2260599"/>
                    </a:lnTo>
                    <a:lnTo>
                      <a:pt x="2009209" y="2235199"/>
                    </a:lnTo>
                    <a:lnTo>
                      <a:pt x="2056024" y="2209799"/>
                    </a:lnTo>
                    <a:lnTo>
                      <a:pt x="2101203" y="2184399"/>
                    </a:lnTo>
                    <a:lnTo>
                      <a:pt x="2140508" y="2158999"/>
                    </a:lnTo>
                    <a:lnTo>
                      <a:pt x="2177609" y="2120899"/>
                    </a:lnTo>
                    <a:lnTo>
                      <a:pt x="2212425" y="2082799"/>
                    </a:lnTo>
                    <a:lnTo>
                      <a:pt x="2244876" y="2044699"/>
                    </a:lnTo>
                    <a:lnTo>
                      <a:pt x="2254878" y="2031999"/>
                    </a:lnTo>
                    <a:lnTo>
                      <a:pt x="1791422" y="2031999"/>
                    </a:lnTo>
                    <a:lnTo>
                      <a:pt x="1762128" y="2019299"/>
                    </a:lnTo>
                    <a:lnTo>
                      <a:pt x="1718260" y="2019299"/>
                    </a:lnTo>
                    <a:lnTo>
                      <a:pt x="1515809" y="1968499"/>
                    </a:lnTo>
                    <a:close/>
                  </a:path>
                  <a:path w="2430779" h="2895600">
                    <a:moveTo>
                      <a:pt x="2029957" y="317499"/>
                    </a:moveTo>
                    <a:lnTo>
                      <a:pt x="1494610" y="317499"/>
                    </a:lnTo>
                    <a:lnTo>
                      <a:pt x="1529136" y="330199"/>
                    </a:lnTo>
                    <a:lnTo>
                      <a:pt x="1562679" y="330199"/>
                    </a:lnTo>
                    <a:lnTo>
                      <a:pt x="1595921" y="355599"/>
                    </a:lnTo>
                    <a:lnTo>
                      <a:pt x="1664895" y="380999"/>
                    </a:lnTo>
                    <a:lnTo>
                      <a:pt x="1698466" y="406399"/>
                    </a:lnTo>
                    <a:lnTo>
                      <a:pt x="1731506" y="431799"/>
                    </a:lnTo>
                    <a:lnTo>
                      <a:pt x="1787377" y="457199"/>
                    </a:lnTo>
                    <a:lnTo>
                      <a:pt x="1814363" y="482599"/>
                    </a:lnTo>
                    <a:lnTo>
                      <a:pt x="1839837" y="507999"/>
                    </a:lnTo>
                    <a:lnTo>
                      <a:pt x="1872075" y="533399"/>
                    </a:lnTo>
                    <a:lnTo>
                      <a:pt x="1898322" y="584199"/>
                    </a:lnTo>
                    <a:lnTo>
                      <a:pt x="1919695" y="622299"/>
                    </a:lnTo>
                    <a:lnTo>
                      <a:pt x="1937310" y="673099"/>
                    </a:lnTo>
                    <a:lnTo>
                      <a:pt x="1943044" y="685799"/>
                    </a:lnTo>
                    <a:lnTo>
                      <a:pt x="1948452" y="698499"/>
                    </a:lnTo>
                    <a:lnTo>
                      <a:pt x="1953592" y="723899"/>
                    </a:lnTo>
                    <a:lnTo>
                      <a:pt x="1958519" y="736599"/>
                    </a:lnTo>
                    <a:lnTo>
                      <a:pt x="1963991" y="761999"/>
                    </a:lnTo>
                    <a:lnTo>
                      <a:pt x="1970503" y="787399"/>
                    </a:lnTo>
                    <a:lnTo>
                      <a:pt x="1977998" y="825499"/>
                    </a:lnTo>
                    <a:lnTo>
                      <a:pt x="1986421" y="850899"/>
                    </a:lnTo>
                    <a:lnTo>
                      <a:pt x="2000072" y="888999"/>
                    </a:lnTo>
                    <a:lnTo>
                      <a:pt x="2013120" y="939799"/>
                    </a:lnTo>
                    <a:lnTo>
                      <a:pt x="2025692" y="990599"/>
                    </a:lnTo>
                    <a:lnTo>
                      <a:pt x="2037915" y="1028699"/>
                    </a:lnTo>
                    <a:lnTo>
                      <a:pt x="2049915" y="1079499"/>
                    </a:lnTo>
                    <a:lnTo>
                      <a:pt x="2061821" y="1130299"/>
                    </a:lnTo>
                    <a:lnTo>
                      <a:pt x="2068772" y="1155699"/>
                    </a:lnTo>
                    <a:lnTo>
                      <a:pt x="2076005" y="1181099"/>
                    </a:lnTo>
                    <a:lnTo>
                      <a:pt x="2090751" y="1231899"/>
                    </a:lnTo>
                    <a:lnTo>
                      <a:pt x="2094609" y="1269999"/>
                    </a:lnTo>
                    <a:lnTo>
                      <a:pt x="2102043" y="1295399"/>
                    </a:lnTo>
                    <a:lnTo>
                      <a:pt x="2112156" y="1333499"/>
                    </a:lnTo>
                    <a:lnTo>
                      <a:pt x="2124051" y="1371599"/>
                    </a:lnTo>
                    <a:lnTo>
                      <a:pt x="2125454" y="1371599"/>
                    </a:lnTo>
                    <a:lnTo>
                      <a:pt x="2126767" y="1384299"/>
                    </a:lnTo>
                    <a:lnTo>
                      <a:pt x="2127981" y="1396999"/>
                    </a:lnTo>
                    <a:lnTo>
                      <a:pt x="2129092" y="1396999"/>
                    </a:lnTo>
                    <a:lnTo>
                      <a:pt x="2134804" y="1460499"/>
                    </a:lnTo>
                    <a:lnTo>
                      <a:pt x="2139146" y="1511299"/>
                    </a:lnTo>
                    <a:lnTo>
                      <a:pt x="2142354" y="1562099"/>
                    </a:lnTo>
                    <a:lnTo>
                      <a:pt x="2144668" y="1612899"/>
                    </a:lnTo>
                    <a:lnTo>
                      <a:pt x="2146326" y="1663699"/>
                    </a:lnTo>
                    <a:lnTo>
                      <a:pt x="2146448" y="1689099"/>
                    </a:lnTo>
                    <a:lnTo>
                      <a:pt x="2145166" y="1727199"/>
                    </a:lnTo>
                    <a:lnTo>
                      <a:pt x="2142295" y="1752599"/>
                    </a:lnTo>
                    <a:lnTo>
                      <a:pt x="2137652" y="1777999"/>
                    </a:lnTo>
                    <a:lnTo>
                      <a:pt x="2131074" y="1777999"/>
                    </a:lnTo>
                    <a:lnTo>
                      <a:pt x="2130083" y="1790699"/>
                    </a:lnTo>
                    <a:lnTo>
                      <a:pt x="2132610" y="1803399"/>
                    </a:lnTo>
                    <a:lnTo>
                      <a:pt x="2126866" y="1816099"/>
                    </a:lnTo>
                    <a:lnTo>
                      <a:pt x="2119964" y="1828799"/>
                    </a:lnTo>
                    <a:lnTo>
                      <a:pt x="2111829" y="1854199"/>
                    </a:lnTo>
                    <a:lnTo>
                      <a:pt x="2102384" y="1866899"/>
                    </a:lnTo>
                    <a:lnTo>
                      <a:pt x="2100594" y="1879599"/>
                    </a:lnTo>
                    <a:lnTo>
                      <a:pt x="2096834" y="1879599"/>
                    </a:lnTo>
                    <a:lnTo>
                      <a:pt x="2067548" y="1917699"/>
                    </a:lnTo>
                    <a:lnTo>
                      <a:pt x="2032545" y="1955799"/>
                    </a:lnTo>
                    <a:lnTo>
                      <a:pt x="1992587" y="1993899"/>
                    </a:lnTo>
                    <a:lnTo>
                      <a:pt x="1948435" y="2019299"/>
                    </a:lnTo>
                    <a:lnTo>
                      <a:pt x="1924804" y="2019299"/>
                    </a:lnTo>
                    <a:lnTo>
                      <a:pt x="1900415" y="2031999"/>
                    </a:lnTo>
                    <a:lnTo>
                      <a:pt x="2254878" y="2031999"/>
                    </a:lnTo>
                    <a:lnTo>
                      <a:pt x="2274881" y="2006599"/>
                    </a:lnTo>
                    <a:lnTo>
                      <a:pt x="2302359" y="1968499"/>
                    </a:lnTo>
                    <a:lnTo>
                      <a:pt x="2313712" y="1955799"/>
                    </a:lnTo>
                    <a:lnTo>
                      <a:pt x="2324555" y="1930399"/>
                    </a:lnTo>
                    <a:lnTo>
                      <a:pt x="2334870" y="1917699"/>
                    </a:lnTo>
                    <a:lnTo>
                      <a:pt x="2344637" y="1892299"/>
                    </a:lnTo>
                    <a:lnTo>
                      <a:pt x="2364655" y="1854199"/>
                    </a:lnTo>
                    <a:lnTo>
                      <a:pt x="2381999" y="1803399"/>
                    </a:lnTo>
                    <a:lnTo>
                      <a:pt x="2396674" y="1752599"/>
                    </a:lnTo>
                    <a:lnTo>
                      <a:pt x="2408690" y="1714499"/>
                    </a:lnTo>
                    <a:lnTo>
                      <a:pt x="2418053" y="1663699"/>
                    </a:lnTo>
                    <a:lnTo>
                      <a:pt x="2424771" y="1612899"/>
                    </a:lnTo>
                    <a:lnTo>
                      <a:pt x="2428851" y="1562099"/>
                    </a:lnTo>
                    <a:lnTo>
                      <a:pt x="2430302" y="1511299"/>
                    </a:lnTo>
                    <a:lnTo>
                      <a:pt x="2429130" y="1473199"/>
                    </a:lnTo>
                    <a:lnTo>
                      <a:pt x="2425344" y="1422399"/>
                    </a:lnTo>
                    <a:lnTo>
                      <a:pt x="2418951" y="1371599"/>
                    </a:lnTo>
                    <a:lnTo>
                      <a:pt x="2409958" y="1320799"/>
                    </a:lnTo>
                    <a:lnTo>
                      <a:pt x="2398373" y="1269999"/>
                    </a:lnTo>
                    <a:lnTo>
                      <a:pt x="2384204" y="1231899"/>
                    </a:lnTo>
                    <a:lnTo>
                      <a:pt x="2367459" y="1181099"/>
                    </a:lnTo>
                    <a:lnTo>
                      <a:pt x="2351868" y="1130299"/>
                    </a:lnTo>
                    <a:lnTo>
                      <a:pt x="2334965" y="1092199"/>
                    </a:lnTo>
                    <a:lnTo>
                      <a:pt x="2316952" y="1041399"/>
                    </a:lnTo>
                    <a:lnTo>
                      <a:pt x="2298031" y="990599"/>
                    </a:lnTo>
                    <a:lnTo>
                      <a:pt x="2278405" y="952499"/>
                    </a:lnTo>
                    <a:lnTo>
                      <a:pt x="2258276" y="901699"/>
                    </a:lnTo>
                    <a:lnTo>
                      <a:pt x="2237846" y="850899"/>
                    </a:lnTo>
                    <a:lnTo>
                      <a:pt x="2217317" y="812799"/>
                    </a:lnTo>
                    <a:lnTo>
                      <a:pt x="2196893" y="761999"/>
                    </a:lnTo>
                    <a:lnTo>
                      <a:pt x="2176775" y="723899"/>
                    </a:lnTo>
                    <a:lnTo>
                      <a:pt x="2157166" y="673099"/>
                    </a:lnTo>
                    <a:lnTo>
                      <a:pt x="2138268" y="622299"/>
                    </a:lnTo>
                    <a:lnTo>
                      <a:pt x="2120282" y="584199"/>
                    </a:lnTo>
                    <a:lnTo>
                      <a:pt x="2103413" y="533399"/>
                    </a:lnTo>
                    <a:lnTo>
                      <a:pt x="2088621" y="495299"/>
                    </a:lnTo>
                    <a:lnTo>
                      <a:pt x="2074273" y="444499"/>
                    </a:lnTo>
                    <a:lnTo>
                      <a:pt x="2059524" y="393699"/>
                    </a:lnTo>
                    <a:lnTo>
                      <a:pt x="2043526" y="355599"/>
                    </a:lnTo>
                    <a:lnTo>
                      <a:pt x="2029957" y="317499"/>
                    </a:lnTo>
                    <a:close/>
                  </a:path>
                </a:pathLst>
              </a:custGeom>
              <a:solidFill>
                <a:srgbClr val="7C83E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5">
                <a:extLst>
                  <a:ext uri="{FF2B5EF4-FFF2-40B4-BE49-F238E27FC236}">
                    <a16:creationId xmlns:a16="http://schemas.microsoft.com/office/drawing/2014/main" xmlns="" id="{E34A2AC1-D3A6-B425-1274-91EB47225022}"/>
                  </a:ext>
                </a:extLst>
              </p:cNvPr>
              <p:cNvSpPr/>
              <p:nvPr/>
            </p:nvSpPr>
            <p:spPr>
              <a:xfrm>
                <a:off x="1646605" y="2339975"/>
                <a:ext cx="2595245" cy="3027680"/>
              </a:xfrm>
              <a:custGeom>
                <a:avLst/>
                <a:gdLst/>
                <a:ahLst/>
                <a:cxnLst/>
                <a:rect l="l" t="t" r="r" b="b"/>
                <a:pathLst>
                  <a:path w="2595245" h="3027679">
                    <a:moveTo>
                      <a:pt x="480504" y="2883839"/>
                    </a:moveTo>
                    <a:lnTo>
                      <a:pt x="420839" y="2561348"/>
                    </a:lnTo>
                    <a:lnTo>
                      <a:pt x="391883" y="2531389"/>
                    </a:lnTo>
                    <a:lnTo>
                      <a:pt x="376923" y="2531148"/>
                    </a:lnTo>
                    <a:lnTo>
                      <a:pt x="54432" y="2590825"/>
                    </a:lnTo>
                    <a:lnTo>
                      <a:pt x="29400" y="2600883"/>
                    </a:lnTo>
                    <a:lnTo>
                      <a:pt x="10820" y="2619121"/>
                    </a:lnTo>
                    <a:lnTo>
                      <a:pt x="431" y="2642997"/>
                    </a:lnTo>
                    <a:lnTo>
                      <a:pt x="0" y="2669971"/>
                    </a:lnTo>
                    <a:lnTo>
                      <a:pt x="254" y="2671318"/>
                    </a:lnTo>
                    <a:lnTo>
                      <a:pt x="28549" y="2714929"/>
                    </a:lnTo>
                    <a:lnTo>
                      <a:pt x="79400" y="2725763"/>
                    </a:lnTo>
                    <a:lnTo>
                      <a:pt x="209067" y="2701760"/>
                    </a:lnTo>
                    <a:lnTo>
                      <a:pt x="58293" y="2921000"/>
                    </a:lnTo>
                    <a:lnTo>
                      <a:pt x="47701" y="2945803"/>
                    </a:lnTo>
                    <a:lnTo>
                      <a:pt x="47459" y="2971850"/>
                    </a:lnTo>
                    <a:lnTo>
                      <a:pt x="56997" y="2996082"/>
                    </a:lnTo>
                    <a:lnTo>
                      <a:pt x="75768" y="3015462"/>
                    </a:lnTo>
                    <a:lnTo>
                      <a:pt x="76898" y="3016237"/>
                    </a:lnTo>
                    <a:lnTo>
                      <a:pt x="101701" y="3026816"/>
                    </a:lnTo>
                    <a:lnTo>
                      <a:pt x="127749" y="3027057"/>
                    </a:lnTo>
                    <a:lnTo>
                      <a:pt x="151980" y="3017520"/>
                    </a:lnTo>
                    <a:lnTo>
                      <a:pt x="171361" y="2998762"/>
                    </a:lnTo>
                    <a:lnTo>
                      <a:pt x="321754" y="2780068"/>
                    </a:lnTo>
                    <a:lnTo>
                      <a:pt x="345567" y="2908808"/>
                    </a:lnTo>
                    <a:lnTo>
                      <a:pt x="355625" y="2933827"/>
                    </a:lnTo>
                    <a:lnTo>
                      <a:pt x="373875" y="2952407"/>
                    </a:lnTo>
                    <a:lnTo>
                      <a:pt x="397751" y="2962795"/>
                    </a:lnTo>
                    <a:lnTo>
                      <a:pt x="424726" y="2963240"/>
                    </a:lnTo>
                    <a:lnTo>
                      <a:pt x="426072" y="2962986"/>
                    </a:lnTo>
                    <a:lnTo>
                      <a:pt x="451104" y="2952927"/>
                    </a:lnTo>
                    <a:lnTo>
                      <a:pt x="469684" y="2934678"/>
                    </a:lnTo>
                    <a:lnTo>
                      <a:pt x="480060" y="2910802"/>
                    </a:lnTo>
                    <a:lnTo>
                      <a:pt x="480504" y="2883839"/>
                    </a:lnTo>
                    <a:close/>
                  </a:path>
                  <a:path w="2595245" h="3027679">
                    <a:moveTo>
                      <a:pt x="946556" y="2213724"/>
                    </a:moveTo>
                    <a:lnTo>
                      <a:pt x="886891" y="1891233"/>
                    </a:lnTo>
                    <a:lnTo>
                      <a:pt x="857923" y="1861273"/>
                    </a:lnTo>
                    <a:lnTo>
                      <a:pt x="842975" y="1861032"/>
                    </a:lnTo>
                    <a:lnTo>
                      <a:pt x="520484" y="1920709"/>
                    </a:lnTo>
                    <a:lnTo>
                      <a:pt x="495452" y="1930768"/>
                    </a:lnTo>
                    <a:lnTo>
                      <a:pt x="476872" y="1949005"/>
                    </a:lnTo>
                    <a:lnTo>
                      <a:pt x="466483" y="1972894"/>
                    </a:lnTo>
                    <a:lnTo>
                      <a:pt x="466051" y="1999856"/>
                    </a:lnTo>
                    <a:lnTo>
                      <a:pt x="466305" y="2001202"/>
                    </a:lnTo>
                    <a:lnTo>
                      <a:pt x="494601" y="2044814"/>
                    </a:lnTo>
                    <a:lnTo>
                      <a:pt x="545452" y="2055647"/>
                    </a:lnTo>
                    <a:lnTo>
                      <a:pt x="675119" y="2031644"/>
                    </a:lnTo>
                    <a:lnTo>
                      <a:pt x="524344" y="2250884"/>
                    </a:lnTo>
                    <a:lnTo>
                      <a:pt x="513753" y="2275700"/>
                    </a:lnTo>
                    <a:lnTo>
                      <a:pt x="513511" y="2301735"/>
                    </a:lnTo>
                    <a:lnTo>
                      <a:pt x="523049" y="2325967"/>
                    </a:lnTo>
                    <a:lnTo>
                      <a:pt x="541820" y="2345347"/>
                    </a:lnTo>
                    <a:lnTo>
                      <a:pt x="542950" y="2346121"/>
                    </a:lnTo>
                    <a:lnTo>
                      <a:pt x="567753" y="2356701"/>
                    </a:lnTo>
                    <a:lnTo>
                      <a:pt x="593801" y="2356942"/>
                    </a:lnTo>
                    <a:lnTo>
                      <a:pt x="618020" y="2347404"/>
                    </a:lnTo>
                    <a:lnTo>
                      <a:pt x="637413" y="2328646"/>
                    </a:lnTo>
                    <a:lnTo>
                      <a:pt x="787806" y="2109952"/>
                    </a:lnTo>
                    <a:lnTo>
                      <a:pt x="811618" y="2238692"/>
                    </a:lnTo>
                    <a:lnTo>
                      <a:pt x="821677" y="2263711"/>
                    </a:lnTo>
                    <a:lnTo>
                      <a:pt x="839914" y="2282291"/>
                    </a:lnTo>
                    <a:lnTo>
                      <a:pt x="863803" y="2292680"/>
                    </a:lnTo>
                    <a:lnTo>
                      <a:pt x="890778" y="2293124"/>
                    </a:lnTo>
                    <a:lnTo>
                      <a:pt x="892124" y="2292870"/>
                    </a:lnTo>
                    <a:lnTo>
                      <a:pt x="917143" y="2282812"/>
                    </a:lnTo>
                    <a:lnTo>
                      <a:pt x="935736" y="2264575"/>
                    </a:lnTo>
                    <a:lnTo>
                      <a:pt x="946111" y="2240686"/>
                    </a:lnTo>
                    <a:lnTo>
                      <a:pt x="946556" y="2213724"/>
                    </a:lnTo>
                    <a:close/>
                  </a:path>
                  <a:path w="2595245" h="3027679">
                    <a:moveTo>
                      <a:pt x="2594749" y="808291"/>
                    </a:moveTo>
                    <a:lnTo>
                      <a:pt x="2228113" y="721728"/>
                    </a:lnTo>
                    <a:lnTo>
                      <a:pt x="2454287" y="420458"/>
                    </a:lnTo>
                    <a:lnTo>
                      <a:pt x="2086406" y="501548"/>
                    </a:lnTo>
                    <a:lnTo>
                      <a:pt x="2159457" y="131978"/>
                    </a:lnTo>
                    <a:lnTo>
                      <a:pt x="1863178" y="364655"/>
                    </a:lnTo>
                    <a:lnTo>
                      <a:pt x="1768652" y="0"/>
                    </a:lnTo>
                    <a:lnTo>
                      <a:pt x="1602676" y="338175"/>
                    </a:lnTo>
                    <a:lnTo>
                      <a:pt x="1359293" y="50634"/>
                    </a:lnTo>
                    <a:lnTo>
                      <a:pt x="1356487" y="427342"/>
                    </a:lnTo>
                    <a:lnTo>
                      <a:pt x="1012444" y="273888"/>
                    </a:lnTo>
                    <a:lnTo>
                      <a:pt x="1173353" y="614502"/>
                    </a:lnTo>
                    <a:lnTo>
                      <a:pt x="796798" y="625513"/>
                    </a:lnTo>
                    <a:lnTo>
                      <a:pt x="1089571" y="862584"/>
                    </a:lnTo>
                    <a:lnTo>
                      <a:pt x="755078" y="1035888"/>
                    </a:lnTo>
                    <a:lnTo>
                      <a:pt x="1121714" y="1122451"/>
                    </a:lnTo>
                    <a:lnTo>
                      <a:pt x="895540" y="1423720"/>
                    </a:lnTo>
                    <a:lnTo>
                      <a:pt x="1263434" y="1342631"/>
                    </a:lnTo>
                    <a:lnTo>
                      <a:pt x="1190371" y="1712201"/>
                    </a:lnTo>
                    <a:lnTo>
                      <a:pt x="1486649" y="1479524"/>
                    </a:lnTo>
                    <a:lnTo>
                      <a:pt x="1581175" y="1844192"/>
                    </a:lnTo>
                    <a:lnTo>
                      <a:pt x="1747151" y="1506004"/>
                    </a:lnTo>
                    <a:lnTo>
                      <a:pt x="1990547" y="1793544"/>
                    </a:lnTo>
                    <a:lnTo>
                      <a:pt x="1993353" y="1416837"/>
                    </a:lnTo>
                    <a:lnTo>
                      <a:pt x="2337397" y="1570304"/>
                    </a:lnTo>
                    <a:lnTo>
                      <a:pt x="2176475" y="1229677"/>
                    </a:lnTo>
                    <a:lnTo>
                      <a:pt x="2553030" y="1218666"/>
                    </a:lnTo>
                    <a:lnTo>
                      <a:pt x="2260269" y="981595"/>
                    </a:lnTo>
                    <a:lnTo>
                      <a:pt x="2594749" y="808291"/>
                    </a:lnTo>
                    <a:close/>
                  </a:path>
                </a:pathLst>
              </a:custGeom>
              <a:solidFill>
                <a:srgbClr val="E3061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18A2D5AF-40B6-238C-EBC2-40A0DF471060}"/>
              </a:ext>
            </a:extLst>
          </p:cNvPr>
          <p:cNvGrpSpPr/>
          <p:nvPr/>
        </p:nvGrpSpPr>
        <p:grpSpPr>
          <a:xfrm>
            <a:off x="8044671" y="3734957"/>
            <a:ext cx="2164788" cy="2013488"/>
            <a:chOff x="6620116" y="4045246"/>
            <a:chExt cx="2384699" cy="2286661"/>
          </a:xfrm>
        </p:grpSpPr>
        <p:sp>
          <p:nvSpPr>
            <p:cNvPr id="26" name="object 11">
              <a:extLst>
                <a:ext uri="{FF2B5EF4-FFF2-40B4-BE49-F238E27FC236}">
                  <a16:creationId xmlns:a16="http://schemas.microsoft.com/office/drawing/2014/main" xmlns="" id="{E445CB0A-7F41-AC1B-E727-405D7494E6BF}"/>
                </a:ext>
              </a:extLst>
            </p:cNvPr>
            <p:cNvSpPr txBox="1"/>
            <p:nvPr/>
          </p:nvSpPr>
          <p:spPr>
            <a:xfrm>
              <a:off x="6772259" y="5806119"/>
              <a:ext cx="1951350" cy="525788"/>
            </a:xfrm>
            <a:prstGeom prst="rect">
              <a:avLst/>
            </a:prstGeom>
          </p:spPr>
          <p:txBody>
            <a:bodyPr vert="horz" wrap="square" lIns="0" tIns="105286" rIns="0" bIns="0" rtlCol="0">
              <a:spAutoFit/>
            </a:bodyPr>
            <a:lstStyle/>
            <a:p>
              <a:pPr marL="14422" algn="l">
                <a:spcBef>
                  <a:spcPts val="829"/>
                </a:spcBef>
              </a:pPr>
              <a:r>
                <a:rPr lang="ru-RU" sz="1363">
                  <a:solidFill>
                    <a:schemeClr val="tx1"/>
                  </a:solidFill>
                  <a:latin typeface="MTSSans-UltraWide"/>
                  <a:cs typeface="MTSSans-UltraWide"/>
                </a:rPr>
                <a:t>ДОВЕРИЕ КЛИЕНТА</a:t>
              </a:r>
            </a:p>
          </p:txBody>
        </p:sp>
        <p:pic>
          <p:nvPicPr>
            <p:cNvPr id="27" name="object 3">
              <a:extLst>
                <a:ext uri="{FF2B5EF4-FFF2-40B4-BE49-F238E27FC236}">
                  <a16:creationId xmlns:a16="http://schemas.microsoft.com/office/drawing/2014/main" xmlns="" id="{8514C886-4E8D-3539-6ECE-A2E39F4E090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0116" y="4045246"/>
              <a:ext cx="2384699" cy="1832794"/>
            </a:xfrm>
            <a:prstGeom prst="rect">
              <a:avLst/>
            </a:prstGeom>
          </p:spPr>
        </p:pic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14F1C3B7-BD4E-5575-041C-11E76AE89090}"/>
              </a:ext>
            </a:extLst>
          </p:cNvPr>
          <p:cNvSpPr/>
          <p:nvPr/>
        </p:nvSpPr>
        <p:spPr>
          <a:xfrm>
            <a:off x="987080" y="2183338"/>
            <a:ext cx="402889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500" dirty="0">
                <a:solidFill>
                  <a:schemeClr val="tx1"/>
                </a:solidFill>
                <a:latin typeface="MTSSans-UltraWide"/>
              </a:rPr>
              <a:t>ВОТ, ЧТО ДЛЯ НАС </a:t>
            </a:r>
          </a:p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500" dirty="0">
                <a:solidFill>
                  <a:schemeClr val="tx1"/>
                </a:solidFill>
                <a:latin typeface="MTSSans-UltraWide"/>
              </a:rPr>
              <a:t>ДЕЙСТВИ-ТЕЛЬНО </a:t>
            </a:r>
            <a:r>
              <a:rPr lang="ru-RU" sz="3500" dirty="0">
                <a:solidFill>
                  <a:schemeClr val="tx2"/>
                </a:solidFill>
                <a:latin typeface="MTSSans-UltraWide"/>
              </a:rPr>
              <a:t>ВАЖНО</a:t>
            </a:r>
          </a:p>
        </p:txBody>
      </p:sp>
    </p:spTree>
    <p:extLst>
      <p:ext uri="{BB962C8B-B14F-4D97-AF65-F5344CB8AC3E}">
        <p14:creationId xmlns:p14="http://schemas.microsoft.com/office/powerpoint/2010/main" val="22710433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737C7325-E588-8B1D-A907-16DB85F6F067}"/>
              </a:ext>
            </a:extLst>
          </p:cNvPr>
          <p:cNvSpPr/>
          <p:nvPr/>
        </p:nvSpPr>
        <p:spPr>
          <a:xfrm>
            <a:off x="587828" y="-308429"/>
            <a:ext cx="11016343" cy="7474857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1A34CE-3023-CF71-B6CC-BAD816DD0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85" y="2518097"/>
            <a:ext cx="1860457" cy="19303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78E7FDD-10FA-E3EC-0E8E-6060D34C4F8F}"/>
              </a:ext>
            </a:extLst>
          </p:cNvPr>
          <p:cNvSpPr/>
          <p:nvPr/>
        </p:nvSpPr>
        <p:spPr>
          <a:xfrm>
            <a:off x="1360084" y="321213"/>
            <a:ext cx="947183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500" dirty="0">
                <a:solidFill>
                  <a:schemeClr val="tx1"/>
                </a:solidFill>
                <a:latin typeface="MTSSans-UltraWide"/>
              </a:rPr>
              <a:t>МЫ СОЗДАЕМ КУЛЬТУРУ </a:t>
            </a:r>
            <a:r>
              <a:rPr lang="ru-RU" sz="4500" dirty="0">
                <a:solidFill>
                  <a:schemeClr val="tx2"/>
                </a:solidFill>
                <a:latin typeface="MTSSans-UltraWide"/>
              </a:rPr>
              <a:t>ТВОРЧЕСТВА И ЭКСПЕРИМЕНТОВ</a:t>
            </a:r>
            <a:r>
              <a:rPr lang="ru-RU" sz="4500" dirty="0">
                <a:solidFill>
                  <a:schemeClr val="tx1"/>
                </a:solidFill>
                <a:latin typeface="MTSSans-UltraWide"/>
              </a:rPr>
              <a:t>,</a:t>
            </a:r>
          </a:p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500" dirty="0">
                <a:solidFill>
                  <a:schemeClr val="tx1"/>
                </a:solidFill>
                <a:latin typeface="MTSSans-UltraWide"/>
              </a:rPr>
              <a:t>ВСЕГДА </a:t>
            </a:r>
            <a:r>
              <a:rPr lang="ru-RU" sz="4500" dirty="0">
                <a:solidFill>
                  <a:schemeClr val="tx2"/>
                </a:solidFill>
                <a:latin typeface="MTSSans-UltraWide"/>
              </a:rPr>
              <a:t>ИЩЕМ НОВЫЕ РЕШЕНИЯ</a:t>
            </a:r>
            <a:r>
              <a:rPr lang="ru-RU" sz="4500" dirty="0">
                <a:solidFill>
                  <a:schemeClr val="tx1"/>
                </a:solidFill>
                <a:latin typeface="MTSSans-UltraWide"/>
              </a:rPr>
              <a:t>,</a:t>
            </a:r>
          </a:p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500" dirty="0">
                <a:solidFill>
                  <a:schemeClr val="tx1"/>
                </a:solidFill>
                <a:latin typeface="MTSSans-UltraWide"/>
              </a:rPr>
              <a:t>ЗАПУСКАЕМ ТРЕНДЫ</a:t>
            </a:r>
          </a:p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500" dirty="0">
                <a:solidFill>
                  <a:schemeClr val="tx1"/>
                </a:solidFill>
                <a:latin typeface="MTSSans-UltraWide"/>
              </a:rPr>
              <a:t>И </a:t>
            </a:r>
            <a:r>
              <a:rPr lang="ru-RU" sz="4500" dirty="0">
                <a:solidFill>
                  <a:schemeClr val="tx2"/>
                </a:solidFill>
                <a:latin typeface="MTSSans-UltraWide"/>
              </a:rPr>
              <a:t>НЕ БОИМСЯ БЫТЬ НЕПОХОЖИМИ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8EBE6F-A19B-DB2E-DF0E-3F3C972E4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56" y="113442"/>
            <a:ext cx="1860458" cy="1930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9B57FF-CDC3-B397-0D2E-7C2673F70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14" y="4923392"/>
            <a:ext cx="1860457" cy="19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883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9">
            <a:extLst>
              <a:ext uri="{FF2B5EF4-FFF2-40B4-BE49-F238E27FC236}">
                <a16:creationId xmlns:a16="http://schemas.microsoft.com/office/drawing/2014/main" xmlns="" id="{8154A331-27BA-2415-FD50-C3C3DAC35321}"/>
              </a:ext>
            </a:extLst>
          </p:cNvPr>
          <p:cNvSpPr txBox="1"/>
          <p:nvPr/>
        </p:nvSpPr>
        <p:spPr>
          <a:xfrm>
            <a:off x="520398" y="290762"/>
            <a:ext cx="1197349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400" b="1" dirty="0">
                <a:solidFill>
                  <a:schemeClr val="bg1"/>
                </a:solidFill>
                <a:latin typeface="MTS Sans UltraWide" panose="02000000000000000000" pitchFamily="50" charset="0"/>
                <a:cs typeface="Verdana"/>
              </a:rPr>
              <a:t>НАПРАВЛЕНИЯ СТАЖИРОВОК</a:t>
            </a:r>
            <a:endParaRPr sz="3400" b="1" dirty="0">
              <a:solidFill>
                <a:schemeClr val="bg1"/>
              </a:solidFill>
              <a:latin typeface="MTS Sans UltraWide" panose="02000000000000000000" pitchFamily="50" charset="0"/>
              <a:cs typeface="Verdan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E5D4893-C6F3-B06D-1FE0-CE95459B4538}"/>
              </a:ext>
            </a:extLst>
          </p:cNvPr>
          <p:cNvSpPr txBox="1"/>
          <p:nvPr/>
        </p:nvSpPr>
        <p:spPr>
          <a:xfrm>
            <a:off x="180901" y="269415"/>
            <a:ext cx="10265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CC39375-7B7E-71F9-4268-C2839CCD7337}"/>
              </a:ext>
            </a:extLst>
          </p:cNvPr>
          <p:cNvSpPr txBox="1"/>
          <p:nvPr/>
        </p:nvSpPr>
        <p:spPr>
          <a:xfrm>
            <a:off x="520398" y="1865797"/>
            <a:ext cx="4036999" cy="1256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" panose="02000000000000000000" pitchFamily="2" charset="0"/>
                <a:sym typeface="Helvetica Neue"/>
              </a:rPr>
              <a:t>Свыше 10 направлений стажировок, выбирай то, что интересно тебе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B7EF5212-CE8B-C38C-63C4-99DA16014E8F}"/>
              </a:ext>
            </a:extLst>
          </p:cNvPr>
          <p:cNvSpPr/>
          <p:nvPr/>
        </p:nvSpPr>
        <p:spPr>
          <a:xfrm>
            <a:off x="7702881" y="1517013"/>
            <a:ext cx="5033932" cy="503392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75E9E052-CDDB-70AC-771F-B845630265DE}"/>
              </a:ext>
            </a:extLst>
          </p:cNvPr>
          <p:cNvSpPr/>
          <p:nvPr/>
        </p:nvSpPr>
        <p:spPr>
          <a:xfrm>
            <a:off x="5223114" y="3167902"/>
            <a:ext cx="4037000" cy="4037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EF6109E6-8C05-4F07-E2FC-75C8A2EBCB5D}"/>
              </a:ext>
            </a:extLst>
          </p:cNvPr>
          <p:cNvSpPr/>
          <p:nvPr/>
        </p:nvSpPr>
        <p:spPr>
          <a:xfrm>
            <a:off x="6096000" y="874109"/>
            <a:ext cx="3207175" cy="32071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xmlns="" id="{F45552B9-B905-15E9-293F-753E8C5067B4}"/>
              </a:ext>
            </a:extLst>
          </p:cNvPr>
          <p:cNvSpPr txBox="1"/>
          <p:nvPr/>
        </p:nvSpPr>
        <p:spPr>
          <a:xfrm>
            <a:off x="9283233" y="3122551"/>
            <a:ext cx="2733836" cy="166938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308854" marR="18483" indent="-285750" algn="l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bg1"/>
                </a:solidFill>
                <a:latin typeface="MTS Sans"/>
                <a:cs typeface="MTS Sans"/>
              </a:rPr>
              <a:t>1-ая линия поддержки</a:t>
            </a:r>
          </a:p>
          <a:p>
            <a:pPr marL="308854" marR="18483" indent="-285750" algn="l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bg1"/>
                </a:solidFill>
                <a:latin typeface="MTS Sans"/>
                <a:cs typeface="MTS Sans"/>
              </a:rPr>
              <a:t>Техническое сопровождение терминальной сети</a:t>
            </a:r>
          </a:p>
          <a:p>
            <a:pPr marL="308854" marR="18483" indent="-285750" algn="l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bg1"/>
                </a:solidFill>
                <a:latin typeface="MTS Sans"/>
                <a:cs typeface="MTS Sans"/>
              </a:rPr>
              <a:t>Сопровождение прикладных систем</a:t>
            </a:r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xmlns="" id="{DEFE5CE7-31A2-2B4A-6919-F6EE0AA92330}"/>
              </a:ext>
            </a:extLst>
          </p:cNvPr>
          <p:cNvSpPr txBox="1"/>
          <p:nvPr/>
        </p:nvSpPr>
        <p:spPr>
          <a:xfrm>
            <a:off x="6651388" y="1761845"/>
            <a:ext cx="2413650" cy="108460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308854" marR="18483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  <a:latin typeface="MTS Sans"/>
                <a:cs typeface="MTS Sans"/>
              </a:rPr>
              <a:t>Подбор персонала</a:t>
            </a:r>
          </a:p>
          <a:p>
            <a:pPr marL="308854" marR="18483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  <a:latin typeface="MTS Sans"/>
                <a:cs typeface="MTS Sans"/>
              </a:rPr>
              <a:t>Кадровое делопроизводство</a:t>
            </a:r>
          </a:p>
          <a:p>
            <a:pPr marL="308854" marR="18483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  <a:latin typeface="MTS Sans"/>
                <a:cs typeface="MTS Sans"/>
              </a:rPr>
              <a:t>Финансы</a:t>
            </a:r>
          </a:p>
          <a:p>
            <a:pPr marL="308854" marR="18483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bg1"/>
                </a:solidFill>
                <a:latin typeface="MTS Sans"/>
                <a:cs typeface="MTS Sans"/>
              </a:rPr>
              <a:t>Юриспруденция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207B05F9-0E5D-C257-D3AA-CB4DE6C0AA8F}"/>
              </a:ext>
            </a:extLst>
          </p:cNvPr>
          <p:cNvGrpSpPr/>
          <p:nvPr/>
        </p:nvGrpSpPr>
        <p:grpSpPr>
          <a:xfrm>
            <a:off x="559025" y="3804529"/>
            <a:ext cx="4297092" cy="523220"/>
            <a:chOff x="559202" y="4038722"/>
            <a:chExt cx="4297092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C384E8A-5212-1661-5903-86DDD025E568}"/>
                </a:ext>
              </a:extLst>
            </p:cNvPr>
            <p:cNvSpPr txBox="1"/>
            <p:nvPr/>
          </p:nvSpPr>
          <p:spPr>
            <a:xfrm>
              <a:off x="921355" y="4119768"/>
              <a:ext cx="3934939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600" b="0" dirty="0">
                  <a:solidFill>
                    <a:schemeClr val="bg1"/>
                  </a:solidFill>
                  <a:latin typeface="MTS Sans" panose="02000000000000000000" pitchFamily="2" charset="0"/>
                  <a:cs typeface="Arial" charset="0"/>
                </a:rPr>
                <a:t>Откликайся (</a:t>
              </a:r>
              <a:r>
                <a:rPr lang="en-US" sz="1600" b="0" dirty="0">
                  <a:solidFill>
                    <a:schemeClr val="bg1"/>
                  </a:solidFill>
                  <a:latin typeface="MTS Sans" panose="02000000000000000000" pitchFamily="2" charset="0"/>
                  <a:cs typeface="Arial" charset="0"/>
                </a:rPr>
                <a:t>hh, telegram, </a:t>
              </a:r>
              <a:r>
                <a:rPr lang="en-US" sz="1600" b="0" dirty="0" err="1">
                  <a:solidFill>
                    <a:schemeClr val="bg1"/>
                  </a:solidFill>
                  <a:latin typeface="MTS Sans" panose="02000000000000000000" pitchFamily="2" charset="0"/>
                  <a:cs typeface="Arial" charset="0"/>
                </a:rPr>
                <a:t>vk</a:t>
              </a:r>
              <a:r>
                <a:rPr lang="en-US" sz="1600" b="0" dirty="0">
                  <a:solidFill>
                    <a:schemeClr val="bg1"/>
                  </a:solidFill>
                  <a:latin typeface="MTS Sans" panose="02000000000000000000" pitchFamily="2" charset="0"/>
                  <a:cs typeface="Arial" charset="0"/>
                </a:rPr>
                <a:t>)</a:t>
              </a:r>
              <a:endParaRPr lang="ru-RU" sz="1600" b="0" dirty="0">
                <a:solidFill>
                  <a:schemeClr val="bg1"/>
                </a:solidFill>
                <a:latin typeface="MTS Sans" panose="02000000000000000000" pitchFamily="2" charset="0"/>
                <a:cs typeface="Arial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1A2CEEBF-6263-45DA-7996-7C3EA84C8C3D}"/>
                </a:ext>
              </a:extLst>
            </p:cNvPr>
            <p:cNvSpPr/>
            <p:nvPr/>
          </p:nvSpPr>
          <p:spPr>
            <a:xfrm>
              <a:off x="559202" y="4038722"/>
              <a:ext cx="1890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hangingPunct="1">
                <a:spcAft>
                  <a:spcPts val="1200"/>
                </a:spcAft>
                <a:buClr>
                  <a:srgbClr val="E30611"/>
                </a:buClr>
              </a:pPr>
              <a:r>
                <a:rPr lang="ru-RU" sz="2800" dirty="0">
                  <a:solidFill>
                    <a:schemeClr val="accent1"/>
                  </a:solidFill>
                  <a:latin typeface="Arial Black" charset="0"/>
                  <a:ea typeface="Arial Black" charset="0"/>
                  <a:cs typeface="Arial Black" charset="0"/>
                </a:rPr>
                <a:t>1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27003AD-6167-C88A-7851-EC77F5D76EE2}"/>
              </a:ext>
            </a:extLst>
          </p:cNvPr>
          <p:cNvGrpSpPr/>
          <p:nvPr/>
        </p:nvGrpSpPr>
        <p:grpSpPr>
          <a:xfrm>
            <a:off x="559025" y="4485839"/>
            <a:ext cx="4974448" cy="595035"/>
            <a:chOff x="601227" y="4777302"/>
            <a:chExt cx="4974448" cy="5950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0BC4784-F0E2-1F6F-B9BB-95B13E26DD0D}"/>
                </a:ext>
              </a:extLst>
            </p:cNvPr>
            <p:cNvSpPr txBox="1"/>
            <p:nvPr/>
          </p:nvSpPr>
          <p:spPr>
            <a:xfrm>
              <a:off x="965529" y="4777302"/>
              <a:ext cx="4610146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600" b="0" dirty="0">
                  <a:solidFill>
                    <a:schemeClr val="bg1"/>
                  </a:solidFill>
                  <a:latin typeface="MTS Sans" panose="02000000000000000000" pitchFamily="2" charset="0"/>
                  <a:cs typeface="Arial" charset="0"/>
                </a:rPr>
                <a:t>Познакомься с рекрутером, </a:t>
              </a:r>
              <a:endParaRPr lang="en-US" sz="1600" b="0" dirty="0">
                <a:solidFill>
                  <a:schemeClr val="bg1"/>
                </a:solidFill>
                <a:latin typeface="MTS Sans" panose="02000000000000000000" pitchFamily="2" charset="0"/>
                <a:cs typeface="Arial" charset="0"/>
              </a:endParaRP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600" b="0" dirty="0">
                  <a:solidFill>
                    <a:schemeClr val="bg1"/>
                  </a:solidFill>
                  <a:latin typeface="MTS Sans" panose="02000000000000000000" pitchFamily="2" charset="0"/>
                  <a:cs typeface="Arial" charset="0"/>
                </a:rPr>
                <a:t>расскажи о себе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66295FDE-654F-31DE-6C74-CF22F616D293}"/>
                </a:ext>
              </a:extLst>
            </p:cNvPr>
            <p:cNvSpPr/>
            <p:nvPr/>
          </p:nvSpPr>
          <p:spPr>
            <a:xfrm>
              <a:off x="601227" y="4810876"/>
              <a:ext cx="1890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hangingPunct="1">
                <a:spcAft>
                  <a:spcPts val="1200"/>
                </a:spcAft>
                <a:buClr>
                  <a:srgbClr val="E30611"/>
                </a:buClr>
              </a:pPr>
              <a:r>
                <a:rPr lang="ru-RU" sz="2800">
                  <a:solidFill>
                    <a:schemeClr val="accent1"/>
                  </a:solidFill>
                  <a:latin typeface="Arial Black" charset="0"/>
                  <a:ea typeface="Arial Black" charset="0"/>
                  <a:cs typeface="Arial Black" charset="0"/>
                </a:rPr>
                <a:t>2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66D1502-B271-E8B5-9E15-D7E1D5F462B9}"/>
              </a:ext>
            </a:extLst>
          </p:cNvPr>
          <p:cNvGrpSpPr/>
          <p:nvPr/>
        </p:nvGrpSpPr>
        <p:grpSpPr>
          <a:xfrm>
            <a:off x="559025" y="5238964"/>
            <a:ext cx="4286991" cy="595035"/>
            <a:chOff x="601227" y="5297253"/>
            <a:chExt cx="4286991" cy="5950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A1BB9CC-E8C6-3D5C-CA1B-93A944B71E13}"/>
                </a:ext>
              </a:extLst>
            </p:cNvPr>
            <p:cNvSpPr txBox="1"/>
            <p:nvPr/>
          </p:nvSpPr>
          <p:spPr>
            <a:xfrm>
              <a:off x="953279" y="5297253"/>
              <a:ext cx="3934939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 defTabSz="825500"/>
              <a:r>
                <a:rPr lang="ru-RU" sz="1600" b="0" dirty="0">
                  <a:solidFill>
                    <a:schemeClr val="bg1"/>
                  </a:solidFill>
                  <a:latin typeface="MTS Sans" panose="02000000000000000000" pitchFamily="2" charset="0"/>
                  <a:cs typeface="Arial"/>
                </a:rPr>
                <a:t>Пройди собеседование с руководителем</a:t>
              </a:r>
              <a:endParaRPr lang="ru-RU" sz="1600" b="0" dirty="0">
                <a:solidFill>
                  <a:schemeClr val="bg1"/>
                </a:solidFill>
                <a:latin typeface="MTS Sans" panose="02000000000000000000" pitchFamily="2" charset="0"/>
                <a:cs typeface="Arial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AC3F5453-2DEA-B40D-4149-1F92067CA402}"/>
                </a:ext>
              </a:extLst>
            </p:cNvPr>
            <p:cNvSpPr/>
            <p:nvPr/>
          </p:nvSpPr>
          <p:spPr>
            <a:xfrm>
              <a:off x="601227" y="5334096"/>
              <a:ext cx="1890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hangingPunct="1">
                <a:spcAft>
                  <a:spcPts val="1200"/>
                </a:spcAft>
                <a:buClr>
                  <a:srgbClr val="E30611"/>
                </a:buClr>
              </a:pPr>
              <a:r>
                <a:rPr lang="ru-RU" sz="2800">
                  <a:solidFill>
                    <a:schemeClr val="accent1"/>
                  </a:solidFill>
                  <a:latin typeface="Arial Black" charset="0"/>
                  <a:ea typeface="Arial Black" charset="0"/>
                  <a:cs typeface="Arial Black" charset="0"/>
                </a:rPr>
                <a:t>3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85C86D2-E250-7BBC-6FC4-73480F61545D}"/>
              </a:ext>
            </a:extLst>
          </p:cNvPr>
          <p:cNvGrpSpPr/>
          <p:nvPr/>
        </p:nvGrpSpPr>
        <p:grpSpPr>
          <a:xfrm>
            <a:off x="559025" y="5992090"/>
            <a:ext cx="4298127" cy="523220"/>
            <a:chOff x="601227" y="5777130"/>
            <a:chExt cx="4298127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6C1E9A-9956-B229-E4A3-76D429A8F202}"/>
                </a:ext>
              </a:extLst>
            </p:cNvPr>
            <p:cNvSpPr txBox="1"/>
            <p:nvPr/>
          </p:nvSpPr>
          <p:spPr>
            <a:xfrm>
              <a:off x="964415" y="5864333"/>
              <a:ext cx="3934939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600" b="0" dirty="0">
                  <a:solidFill>
                    <a:schemeClr val="bg1"/>
                  </a:solidFill>
                  <a:latin typeface="MTS Sans" panose="02000000000000000000" pitchFamily="2" charset="0"/>
                  <a:cs typeface="Arial" charset="0"/>
                </a:rPr>
                <a:t>Познакомься с наставником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3E87A867-8433-DF33-D386-43CD2FB8D10B}"/>
                </a:ext>
              </a:extLst>
            </p:cNvPr>
            <p:cNvSpPr/>
            <p:nvPr/>
          </p:nvSpPr>
          <p:spPr>
            <a:xfrm>
              <a:off x="601227" y="5777130"/>
              <a:ext cx="1890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hangingPunct="1">
                <a:spcAft>
                  <a:spcPts val="1200"/>
                </a:spcAft>
                <a:buClr>
                  <a:srgbClr val="E30611"/>
                </a:buClr>
              </a:pPr>
              <a:r>
                <a:rPr lang="ru-RU" sz="2800" dirty="0">
                  <a:solidFill>
                    <a:schemeClr val="accent1"/>
                  </a:solidFill>
                  <a:latin typeface="Arial Black" charset="0"/>
                  <a:ea typeface="Arial Black" charset="0"/>
                  <a:cs typeface="Arial Black" charset="0"/>
                </a:rPr>
                <a:t>4</a:t>
              </a:r>
            </a:p>
          </p:txBody>
        </p:sp>
      </p:grpSp>
      <p:sp>
        <p:nvSpPr>
          <p:cNvPr id="24" name="object 15">
            <a:extLst>
              <a:ext uri="{FF2B5EF4-FFF2-40B4-BE49-F238E27FC236}">
                <a16:creationId xmlns:a16="http://schemas.microsoft.com/office/drawing/2014/main" xmlns="" id="{4282B9C3-CB43-4D1B-950C-0CF9CFCC3006}"/>
              </a:ext>
            </a:extLst>
          </p:cNvPr>
          <p:cNvSpPr txBox="1"/>
          <p:nvPr/>
        </p:nvSpPr>
        <p:spPr>
          <a:xfrm>
            <a:off x="5849595" y="4024839"/>
            <a:ext cx="3107824" cy="197715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3104" marR="18483" algn="l"/>
            <a:r>
              <a:rPr lang="en-US" sz="1600" b="0" dirty="0">
                <a:solidFill>
                  <a:schemeClr val="bg1"/>
                </a:solidFill>
                <a:latin typeface="MTS Sans"/>
                <a:cs typeface="MTS Sans"/>
              </a:rPr>
              <a:t>Back - office</a:t>
            </a:r>
            <a:r>
              <a:rPr lang="ru-RU" sz="1600" b="0" dirty="0">
                <a:solidFill>
                  <a:schemeClr val="bg1"/>
                </a:solidFill>
                <a:latin typeface="MTS Sans"/>
                <a:cs typeface="MTS Sans"/>
              </a:rPr>
              <a:t>:</a:t>
            </a:r>
          </a:p>
          <a:p>
            <a:pPr marL="308854" marR="18483" indent="-285750" algn="l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bg1"/>
                </a:solidFill>
                <a:latin typeface="MTS Sans"/>
                <a:cs typeface="MTS Sans"/>
              </a:rPr>
              <a:t>Работа с клиентскими данными</a:t>
            </a:r>
          </a:p>
          <a:p>
            <a:pPr marL="308854" marR="18483" indent="-285750" algn="l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bg1"/>
                </a:solidFill>
                <a:latin typeface="MTS Sans"/>
                <a:cs typeface="MTS Sans"/>
              </a:rPr>
              <a:t>Управление ликвидностью</a:t>
            </a:r>
          </a:p>
          <a:p>
            <a:pPr marL="308854" marR="18483" indent="-285750" algn="l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bg1"/>
                </a:solidFill>
                <a:latin typeface="MTS Sans"/>
                <a:cs typeface="MTS Sans"/>
              </a:rPr>
              <a:t>Анализ данных</a:t>
            </a:r>
          </a:p>
          <a:p>
            <a:pPr marL="308854" marR="18483" indent="-285750" algn="l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bg1"/>
                </a:solidFill>
                <a:latin typeface="MTS Sans"/>
                <a:cs typeface="MTS Sans"/>
              </a:rPr>
              <a:t>Отдел контроля качества</a:t>
            </a:r>
          </a:p>
          <a:p>
            <a:pPr marL="308854" marR="18483" indent="-285750" algn="l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bg1"/>
                </a:solidFill>
                <a:latin typeface="MTS Sans"/>
                <a:cs typeface="MTS Sans"/>
              </a:rPr>
              <a:t>Экономические направления</a:t>
            </a:r>
          </a:p>
          <a:p>
            <a:pPr marL="308854" marR="18483" indent="-285750" algn="l">
              <a:buFont typeface="Arial" panose="020B0604020202020204" pitchFamily="34" charset="0"/>
              <a:buChar char="•"/>
            </a:pPr>
            <a:endParaRPr lang="ru-RU" sz="1600" b="0" dirty="0">
              <a:solidFill>
                <a:schemeClr val="bg1"/>
              </a:solidFill>
              <a:latin typeface="MTS Sans"/>
              <a:cs typeface="MTS Sans"/>
            </a:endParaRPr>
          </a:p>
        </p:txBody>
      </p:sp>
    </p:spTree>
    <p:extLst>
      <p:ext uri="{BB962C8B-B14F-4D97-AF65-F5344CB8AC3E}">
        <p14:creationId xmlns:p14="http://schemas.microsoft.com/office/powerpoint/2010/main" val="6944846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xmlns="" id="{FC3035BE-4AD7-0BE3-AFFD-33661A558EEB}"/>
              </a:ext>
            </a:extLst>
          </p:cNvPr>
          <p:cNvSpPr/>
          <p:nvPr/>
        </p:nvSpPr>
        <p:spPr>
          <a:xfrm>
            <a:off x="520398" y="3531124"/>
            <a:ext cx="11120059" cy="285931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xmlns="" id="{9995E992-ACD9-8B02-430B-7EEFEC9DA000}"/>
              </a:ext>
            </a:extLst>
          </p:cNvPr>
          <p:cNvSpPr txBox="1"/>
          <p:nvPr/>
        </p:nvSpPr>
        <p:spPr>
          <a:xfrm>
            <a:off x="520398" y="290762"/>
            <a:ext cx="1197349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400" dirty="0">
                <a:solidFill>
                  <a:schemeClr val="bg1"/>
                </a:solidFill>
                <a:latin typeface="MTS Sans UltraWide" panose="02000000000000000000" pitchFamily="50" charset="0"/>
                <a:cs typeface="Verdana"/>
              </a:rPr>
              <a:t>УСЛОВИЯ</a:t>
            </a:r>
            <a:endParaRPr sz="3400" b="1" dirty="0">
              <a:solidFill>
                <a:schemeClr val="bg1"/>
              </a:solidFill>
              <a:latin typeface="MTS Sans UltraWide" panose="02000000000000000000" pitchFamily="50" charset="0"/>
              <a:cs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F9066C-4FA5-EBB7-764E-0CE1C53D269F}"/>
              </a:ext>
            </a:extLst>
          </p:cNvPr>
          <p:cNvSpPr txBox="1"/>
          <p:nvPr/>
        </p:nvSpPr>
        <p:spPr>
          <a:xfrm>
            <a:off x="520398" y="1732061"/>
            <a:ext cx="3325887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 UltraWide" panose="02000000000000000000" pitchFamily="2" charset="0"/>
                <a:sym typeface="Helvetica Neue"/>
              </a:rPr>
              <a:t>1-3 МЕС.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CFF772-C711-4479-C8B5-DACF72D9098A}"/>
              </a:ext>
            </a:extLst>
          </p:cNvPr>
          <p:cNvSpPr txBox="1"/>
          <p:nvPr/>
        </p:nvSpPr>
        <p:spPr>
          <a:xfrm>
            <a:off x="520398" y="2219374"/>
            <a:ext cx="332588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MTS Sans" panose="02000000000000000000" pitchFamily="2" charset="0"/>
                <a:sym typeface="Helvetica Neue"/>
              </a:rPr>
              <a:t>Длительность стажировки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47931F-09EE-A1C3-ECC3-132664686547}"/>
              </a:ext>
            </a:extLst>
          </p:cNvPr>
          <p:cNvSpPr txBox="1"/>
          <p:nvPr/>
        </p:nvSpPr>
        <p:spPr>
          <a:xfrm>
            <a:off x="3275994" y="1732061"/>
            <a:ext cx="3325887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25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 UltraWide" panose="02000000000000000000" pitchFamily="2" charset="0"/>
                <a:sym typeface="Helvetica Neue"/>
              </a:rPr>
              <a:t>80%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767C25-785C-DF39-8DE3-89683777B671}"/>
              </a:ext>
            </a:extLst>
          </p:cNvPr>
          <p:cNvSpPr txBox="1"/>
          <p:nvPr/>
        </p:nvSpPr>
        <p:spPr>
          <a:xfrm>
            <a:off x="3275994" y="2219374"/>
            <a:ext cx="332588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MTS Sans" panose="02000000000000000000" pitchFamily="2" charset="0"/>
                <a:sym typeface="Helvetica Neue"/>
              </a:rPr>
              <a:t>Переходят в штат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AB685F-CC03-98E9-74FB-278431EFA1A7}"/>
              </a:ext>
            </a:extLst>
          </p:cNvPr>
          <p:cNvSpPr txBox="1"/>
          <p:nvPr/>
        </p:nvSpPr>
        <p:spPr>
          <a:xfrm>
            <a:off x="5411711" y="1732061"/>
            <a:ext cx="3325887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25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 UltraWide" panose="02000000000000000000" pitchFamily="2" charset="0"/>
                <a:sym typeface="Helvetica Neue"/>
              </a:rPr>
              <a:t>+30%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CFC7D6-BC7E-8987-A93E-47DF4B992D48}"/>
              </a:ext>
            </a:extLst>
          </p:cNvPr>
          <p:cNvSpPr txBox="1"/>
          <p:nvPr/>
        </p:nvSpPr>
        <p:spPr>
          <a:xfrm>
            <a:off x="5411710" y="2220510"/>
            <a:ext cx="332588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MTS Sans" panose="02000000000000000000" pitchFamily="2" charset="0"/>
                <a:sym typeface="Helvetica Neue"/>
              </a:rPr>
              <a:t>Рост ЗП после завершения стажерской программы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ED8A3A-8651-AE5C-C5C5-72517CEA60FA}"/>
              </a:ext>
            </a:extLst>
          </p:cNvPr>
          <p:cNvSpPr txBox="1"/>
          <p:nvPr/>
        </p:nvSpPr>
        <p:spPr>
          <a:xfrm>
            <a:off x="8640079" y="1732061"/>
            <a:ext cx="3325887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 UltraWide" panose="02000000000000000000" pitchFamily="2" charset="0"/>
                <a:sym typeface="Helvetica Neue"/>
              </a:rPr>
              <a:t>40 ЧАС.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CDD517-AD37-D082-EF35-36EC1E9CC0E1}"/>
              </a:ext>
            </a:extLst>
          </p:cNvPr>
          <p:cNvSpPr txBox="1"/>
          <p:nvPr/>
        </p:nvSpPr>
        <p:spPr>
          <a:xfrm>
            <a:off x="8640079" y="2219374"/>
            <a:ext cx="332588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MTS Sans" panose="02000000000000000000" pitchFamily="2" charset="0"/>
                <a:sym typeface="Helvetica Neue"/>
              </a:rPr>
              <a:t>Нагрузка в неделю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476116-A47F-E6CF-BF45-375B54244204}"/>
              </a:ext>
            </a:extLst>
          </p:cNvPr>
          <p:cNvSpPr txBox="1"/>
          <p:nvPr/>
        </p:nvSpPr>
        <p:spPr>
          <a:xfrm>
            <a:off x="2187500" y="3814190"/>
            <a:ext cx="3325887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 UltraWide" panose="02000000000000000000" pitchFamily="2" charset="0"/>
                <a:sym typeface="Helvetica Neue"/>
              </a:rPr>
              <a:t>ОПЛАТА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59BC22-FB91-98F5-CE70-55D75520FDA9}"/>
              </a:ext>
            </a:extLst>
          </p:cNvPr>
          <p:cNvSpPr txBox="1"/>
          <p:nvPr/>
        </p:nvSpPr>
        <p:spPr>
          <a:xfrm>
            <a:off x="2187500" y="4301503"/>
            <a:ext cx="235343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MTS Sans" panose="02000000000000000000" pitchFamily="2" charset="0"/>
                <a:sym typeface="Helvetica Neue"/>
              </a:rPr>
              <a:t>Оплачиваемая стажировка с первого дня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F73CF2D-148E-C484-40DB-F14A1D6CFE7C}"/>
              </a:ext>
            </a:extLst>
          </p:cNvPr>
          <p:cNvSpPr txBox="1"/>
          <p:nvPr/>
        </p:nvSpPr>
        <p:spPr>
          <a:xfrm>
            <a:off x="2187500" y="5078638"/>
            <a:ext cx="3325887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TS Sans UltraWide" panose="02000000000000000000" pitchFamily="2" charset="0"/>
                <a:sym typeface="Helvetica Neue"/>
              </a:rPr>
              <a:t>ПОДДЕРЖКА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AD7AD75-5224-F6B2-1980-540F2A2FA71E}"/>
              </a:ext>
            </a:extLst>
          </p:cNvPr>
          <p:cNvSpPr txBox="1"/>
          <p:nvPr/>
        </p:nvSpPr>
        <p:spPr>
          <a:xfrm>
            <a:off x="2187500" y="5565951"/>
            <a:ext cx="317454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MTS Sans" panose="02000000000000000000" pitchFamily="2" charset="0"/>
                <a:sym typeface="Helvetica Neue"/>
              </a:rPr>
              <a:t>Совместная работа с наставником всю стажировку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E6385E6-6EA1-68E9-3D2B-AA5B60949FA0}"/>
              </a:ext>
            </a:extLst>
          </p:cNvPr>
          <p:cNvSpPr txBox="1"/>
          <p:nvPr/>
        </p:nvSpPr>
        <p:spPr>
          <a:xfrm>
            <a:off x="6096000" y="5078638"/>
            <a:ext cx="4375076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500" dirty="0">
                <a:solidFill>
                  <a:schemeClr val="bg1"/>
                </a:solidFill>
                <a:latin typeface="MTS Sans UltraWide" panose="02000000000000000000" pitchFamily="2" charset="0"/>
              </a:rPr>
              <a:t>КАРЬЕРНЫЙ ТРЕК</a:t>
            </a:r>
            <a:endParaRPr kumimoji="0" lang="ru-RU" sz="25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 UltraWide" panose="02000000000000000000" pitchFamily="2" charset="0"/>
              <a:sym typeface="Helvetica Neue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0645389-68D1-15D2-98E2-6676CF67AAB3}"/>
              </a:ext>
            </a:extLst>
          </p:cNvPr>
          <p:cNvSpPr txBox="1"/>
          <p:nvPr/>
        </p:nvSpPr>
        <p:spPr>
          <a:xfrm>
            <a:off x="6095999" y="5565950"/>
            <a:ext cx="317454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0" dirty="0">
                <a:solidFill>
                  <a:schemeClr val="bg2"/>
                </a:solidFill>
                <a:latin typeface="MTS Sans" panose="02000000000000000000" pitchFamily="2" charset="0"/>
              </a:rPr>
              <a:t>Динамичный карьерный рост в течении года после стажировки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MTS Sans" panose="02000000000000000000" pitchFamily="2" charset="0"/>
              <a:sym typeface="Helvetica Neue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0995144-5616-54D2-FF5D-3E22086CB25B}"/>
              </a:ext>
            </a:extLst>
          </p:cNvPr>
          <p:cNvSpPr txBox="1"/>
          <p:nvPr/>
        </p:nvSpPr>
        <p:spPr>
          <a:xfrm>
            <a:off x="6096000" y="3814190"/>
            <a:ext cx="3325887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500" dirty="0">
                <a:solidFill>
                  <a:schemeClr val="bg1"/>
                </a:solidFill>
                <a:latin typeface="MTS Sans UltraWide" panose="02000000000000000000" pitchFamily="2" charset="0"/>
              </a:rPr>
              <a:t>ОФОРМЛЕНИЕ</a:t>
            </a:r>
            <a:endParaRPr kumimoji="0" lang="ru-RU" sz="25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TS Sans UltraWide" panose="02000000000000000000" pitchFamily="2" charset="0"/>
              <a:sym typeface="Helvetica Neue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F57AD7B-F8DC-B436-77AB-ED52811E94A8}"/>
              </a:ext>
            </a:extLst>
          </p:cNvPr>
          <p:cNvSpPr txBox="1"/>
          <p:nvPr/>
        </p:nvSpPr>
        <p:spPr>
          <a:xfrm>
            <a:off x="6096000" y="4301503"/>
            <a:ext cx="317454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0" dirty="0">
                <a:solidFill>
                  <a:schemeClr val="bg2"/>
                </a:solidFill>
                <a:latin typeface="MTS Sans" panose="02000000000000000000" pitchFamily="2" charset="0"/>
              </a:rPr>
              <a:t>Официальное оформление по срочному трудовому договору </a:t>
            </a:r>
          </a:p>
        </p:txBody>
      </p:sp>
      <p:sp>
        <p:nvSpPr>
          <p:cNvPr id="34" name="4-конечная звезда 33">
            <a:extLst>
              <a:ext uri="{FF2B5EF4-FFF2-40B4-BE49-F238E27FC236}">
                <a16:creationId xmlns:a16="http://schemas.microsoft.com/office/drawing/2014/main" xmlns="" id="{3F709AEC-D9BF-046A-1570-56798DAFD983}"/>
              </a:ext>
            </a:extLst>
          </p:cNvPr>
          <p:cNvSpPr/>
          <p:nvPr/>
        </p:nvSpPr>
        <p:spPr>
          <a:xfrm>
            <a:off x="2711388" y="947351"/>
            <a:ext cx="564606" cy="536044"/>
          </a:xfrm>
          <a:prstGeom prst="star4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7" name="4-конечная звезда 36">
            <a:extLst>
              <a:ext uri="{FF2B5EF4-FFF2-40B4-BE49-F238E27FC236}">
                <a16:creationId xmlns:a16="http://schemas.microsoft.com/office/drawing/2014/main" xmlns="" id="{D1C4E250-2C90-829A-B4C2-BBBB6D015C62}"/>
              </a:ext>
            </a:extLst>
          </p:cNvPr>
          <p:cNvSpPr/>
          <p:nvPr/>
        </p:nvSpPr>
        <p:spPr>
          <a:xfrm>
            <a:off x="8283538" y="605445"/>
            <a:ext cx="564606" cy="536044"/>
          </a:xfrm>
          <a:prstGeom prst="star4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" name="4-конечная звезда 37">
            <a:extLst>
              <a:ext uri="{FF2B5EF4-FFF2-40B4-BE49-F238E27FC236}">
                <a16:creationId xmlns:a16="http://schemas.microsoft.com/office/drawing/2014/main" xmlns="" id="{B5D2D93A-3B39-CFD3-E821-A62721964862}"/>
              </a:ext>
            </a:extLst>
          </p:cNvPr>
          <p:cNvSpPr/>
          <p:nvPr/>
        </p:nvSpPr>
        <p:spPr>
          <a:xfrm>
            <a:off x="4797441" y="2706637"/>
            <a:ext cx="564606" cy="536044"/>
          </a:xfrm>
          <a:prstGeom prst="star4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777118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 descr="3 месяца&#10;Повышение заработной платы" title="Специалист II уровня">
            <a:extLst>
              <a:ext uri="{FF2B5EF4-FFF2-40B4-BE49-F238E27FC236}">
                <a16:creationId xmlns:a16="http://schemas.microsoft.com/office/drawing/2014/main" xmlns="" id="{86887582-D643-42DA-B928-707202A18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300894"/>
              </p:ext>
            </p:extLst>
          </p:nvPr>
        </p:nvGraphicFramePr>
        <p:xfrm>
          <a:off x="411622" y="726510"/>
          <a:ext cx="11062219" cy="581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_text">
            <a:extLst>
              <a:ext uri="{FF2B5EF4-FFF2-40B4-BE49-F238E27FC236}">
                <a16:creationId xmlns:a16="http://schemas.microsoft.com/office/drawing/2014/main" xmlns="" id="{405FBCCD-AABF-4302-A79B-2D006E5B37AB}"/>
              </a:ext>
            </a:extLst>
          </p:cNvPr>
          <p:cNvSpPr txBox="1">
            <a:spLocks/>
          </p:cNvSpPr>
          <p:nvPr/>
        </p:nvSpPr>
        <p:spPr bwMode="gray">
          <a:xfrm>
            <a:off x="1819668" y="3927870"/>
            <a:ext cx="1149000" cy="5847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  <a:latin typeface="MTS Sans UltraWide" panose="02000000000000000000" pitchFamily="50" charset="0"/>
                <a:cs typeface="Arial" panose="020B0604020202020204" pitchFamily="34" charset="0"/>
              </a:rPr>
              <a:t>1 этап</a:t>
            </a:r>
          </a:p>
        </p:txBody>
      </p:sp>
      <p:sp>
        <p:nvSpPr>
          <p:cNvPr id="6" name="_text">
            <a:extLst>
              <a:ext uri="{FF2B5EF4-FFF2-40B4-BE49-F238E27FC236}">
                <a16:creationId xmlns:a16="http://schemas.microsoft.com/office/drawing/2014/main" xmlns="" id="{11E33FD1-FFF7-4654-A0A1-D2C69EFABC24}"/>
              </a:ext>
            </a:extLst>
          </p:cNvPr>
          <p:cNvSpPr txBox="1">
            <a:spLocks/>
          </p:cNvSpPr>
          <p:nvPr/>
        </p:nvSpPr>
        <p:spPr bwMode="gray">
          <a:xfrm>
            <a:off x="3884418" y="2680833"/>
            <a:ext cx="1093981" cy="75100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>
                <a:solidFill>
                  <a:schemeClr val="bg1"/>
                </a:solidFill>
                <a:latin typeface="MTS Sans UltraWide" panose="02000000000000000000" pitchFamily="50" charset="0"/>
                <a:cs typeface="Arial" panose="020B0604020202020204" pitchFamily="34" charset="0"/>
              </a:rPr>
              <a:t>2</a:t>
            </a:r>
            <a:r>
              <a:rPr lang="ru-RU" sz="2000" b="1">
                <a:solidFill>
                  <a:schemeClr val="bg1"/>
                </a:solidFill>
                <a:latin typeface="MTS Sans UltraWide" panose="02000000000000000000" pitchFamily="50" charset="0"/>
                <a:cs typeface="Arial" panose="020B0604020202020204" pitchFamily="34" charset="0"/>
              </a:rPr>
              <a:t> этап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D8F60F2B-07B4-4B0F-BB6A-06C54F10D784}"/>
              </a:ext>
            </a:extLst>
          </p:cNvPr>
          <p:cNvSpPr/>
          <p:nvPr/>
        </p:nvSpPr>
        <p:spPr>
          <a:xfrm>
            <a:off x="7838965" y="5373909"/>
            <a:ext cx="3941413" cy="1207327"/>
          </a:xfrm>
          <a:prstGeom prst="round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222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lvl="0">
              <a:defRPr/>
            </a:pPr>
            <a:r>
              <a:rPr lang="ru-RU" sz="1600" b="0" dirty="0">
                <a:solidFill>
                  <a:schemeClr val="bg1"/>
                </a:solidFill>
                <a:latin typeface="MTS Sans" panose="02000000000000000000" pitchFamily="2" charset="0"/>
                <a:cs typeface="Arial" panose="020B0604020202020204" pitchFamily="34" charset="0"/>
              </a:rPr>
              <a:t>Возможен индивидуальный карьерный трек по результатам работы</a:t>
            </a:r>
          </a:p>
        </p:txBody>
      </p:sp>
      <p:sp>
        <p:nvSpPr>
          <p:cNvPr id="1170" name="_text">
            <a:extLst>
              <a:ext uri="{FF2B5EF4-FFF2-40B4-BE49-F238E27FC236}">
                <a16:creationId xmlns:a16="http://schemas.microsoft.com/office/drawing/2014/main" xmlns="" id="{6AE6B931-76E4-3F4A-A8F7-FAA8B813E908}"/>
              </a:ext>
            </a:extLst>
          </p:cNvPr>
          <p:cNvSpPr txBox="1">
            <a:spLocks/>
          </p:cNvSpPr>
          <p:nvPr/>
        </p:nvSpPr>
        <p:spPr bwMode="gray">
          <a:xfrm>
            <a:off x="5749731" y="1966457"/>
            <a:ext cx="1093981" cy="75100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>
            <a:noAutofit/>
          </a:bodyPr>
          <a:lstStyle/>
          <a:p>
            <a:pPr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>
                <a:solidFill>
                  <a:schemeClr val="bg1"/>
                </a:solidFill>
                <a:latin typeface="MTS Sans UltraWide" panose="02000000000000000000" pitchFamily="50" charset="0"/>
                <a:cs typeface="Arial"/>
              </a:rPr>
              <a:t>3 этап</a:t>
            </a:r>
            <a:endParaRPr lang="ru-RU" sz="2000" b="1">
              <a:solidFill>
                <a:schemeClr val="bg1"/>
              </a:solidFill>
              <a:latin typeface="MTS Sans UltraWid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xmlns="" id="{9E0500A5-FAFF-5CD0-C839-EEEC489242B4}"/>
              </a:ext>
            </a:extLst>
          </p:cNvPr>
          <p:cNvSpPr txBox="1"/>
          <p:nvPr/>
        </p:nvSpPr>
        <p:spPr>
          <a:xfrm>
            <a:off x="520398" y="290762"/>
            <a:ext cx="1197349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ru-RU" sz="3400" dirty="0">
                <a:solidFill>
                  <a:schemeClr val="bg1"/>
                </a:solidFill>
                <a:latin typeface="MTS Sans UltraWide" panose="02000000000000000000" pitchFamily="50" charset="0"/>
                <a:cs typeface="Verdana"/>
              </a:rPr>
              <a:t>КАРЬЕРНЫЙ ТРЕК</a:t>
            </a:r>
            <a:endParaRPr sz="3400" b="1" dirty="0">
              <a:solidFill>
                <a:schemeClr val="bg1"/>
              </a:solidFill>
              <a:latin typeface="MTS Sans UltraWide" panose="02000000000000000000" pitchFamily="50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824154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BLACK">
  <a:themeElements>
    <a:clrScheme name="Custom 4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ED1F23"/>
      </a:accent1>
      <a:accent2>
        <a:srgbClr val="FF6969"/>
      </a:accent2>
      <a:accent3>
        <a:srgbClr val="FF8993"/>
      </a:accent3>
      <a:accent4>
        <a:srgbClr val="FAA6AC"/>
      </a:accent4>
      <a:accent5>
        <a:srgbClr val="FFCBCD"/>
      </a:accent5>
      <a:accent6>
        <a:srgbClr val="FFDBE0"/>
      </a:accent6>
      <a:hlink>
        <a:srgbClr val="FEFFF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BLACK">
  <a:themeElements>
    <a:clrScheme name="Цвет 4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ED1F23"/>
      </a:accent1>
      <a:accent2>
        <a:srgbClr val="FF6969"/>
      </a:accent2>
      <a:accent3>
        <a:srgbClr val="FF8993"/>
      </a:accent3>
      <a:accent4>
        <a:srgbClr val="FAA6AC"/>
      </a:accent4>
      <a:accent5>
        <a:srgbClr val="FFCBCD"/>
      </a:accent5>
      <a:accent6>
        <a:srgbClr val="FFDBE0"/>
      </a:accent6>
      <a:hlink>
        <a:srgbClr val="3B6ABB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MTS BANK">
  <a:themeElements>
    <a:clrScheme name="МТС Банк">
      <a:dk1>
        <a:srgbClr val="262626"/>
      </a:dk1>
      <a:lt1>
        <a:srgbClr val="FFFFFF"/>
      </a:lt1>
      <a:dk2>
        <a:srgbClr val="DBEEF3"/>
      </a:dk2>
      <a:lt2>
        <a:srgbClr val="595959"/>
      </a:lt2>
      <a:accent1>
        <a:srgbClr val="4BACC6"/>
      </a:accent1>
      <a:accent2>
        <a:srgbClr val="C00000"/>
      </a:accent2>
      <a:accent3>
        <a:srgbClr val="6F7C83"/>
      </a:accent3>
      <a:accent4>
        <a:srgbClr val="BFBFBF"/>
      </a:accent4>
      <a:accent5>
        <a:srgbClr val="3F3F3F"/>
      </a:accent5>
      <a:accent6>
        <a:srgbClr val="AF0000"/>
      </a:accent6>
      <a:hlink>
        <a:srgbClr val="7F7F7F"/>
      </a:hlink>
      <a:folHlink>
        <a:srgbClr val="EEECE1"/>
      </a:folHlink>
    </a:clrScheme>
    <a:fontScheme name="МТС Банк 02.04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D2D4A278AC53C42A899480FDD893BB3" ma:contentTypeVersion="10" ma:contentTypeDescription="Создание документа." ma:contentTypeScope="" ma:versionID="045c836e6ff55a0e714b8b4a2d6baa31">
  <xsd:schema xmlns:xsd="http://www.w3.org/2001/XMLSchema" xmlns:xs="http://www.w3.org/2001/XMLSchema" xmlns:p="http://schemas.microsoft.com/office/2006/metadata/properties" xmlns:ns2="958ab8a9-e529-4910-b00a-6182f074d71a" targetNamespace="http://schemas.microsoft.com/office/2006/metadata/properties" ma:root="true" ma:fieldsID="f59abfcdf9c5dbd7be9e8557a8913247" ns2:_="">
    <xsd:import namespace="958ab8a9-e529-4910-b00a-6182f074d7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ab8a9-e529-4910-b00a-6182f074d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AEFAE2-333E-4667-BD40-F81C3069FBC5}">
  <ds:schemaRefs>
    <ds:schemaRef ds:uri="958ab8a9-e529-4910-b00a-6182f074d7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2610408-F273-4ABB-89DA-D45B01483194}">
  <ds:schemaRefs>
    <ds:schemaRef ds:uri="http://purl.org/dc/terms/"/>
    <ds:schemaRef ds:uri="http://schemas.openxmlformats.org/package/2006/metadata/core-properties"/>
    <ds:schemaRef ds:uri="http://purl.org/dc/dcmitype/"/>
    <ds:schemaRef ds:uri="958ab8a9-e529-4910-b00a-6182f074d71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C0373F-FA59-4174-B154-212A249B33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11763</TotalTime>
  <Words>803</Words>
  <Application>Microsoft Office PowerPoint</Application>
  <PresentationFormat>Произвольный</PresentationFormat>
  <Paragraphs>117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2_BLACK</vt:lpstr>
      <vt:lpstr>4_BLACK</vt:lpstr>
      <vt:lpstr>Тема MTS BANK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Музюкина Арина Геннадьевна</dc:creator>
  <cp:lastModifiedBy>Мисютина Ольга Владимировна</cp:lastModifiedBy>
  <cp:revision>128</cp:revision>
  <dcterms:modified xsi:type="dcterms:W3CDTF">2024-04-09T02:24:52Z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0x010100BD2D4A278AC53C42A899480FDD893BB3</vt:lpwstr>
  </property>
</Properties>
</file>