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37.jpg" ContentType="image/jpg"/>
  <Override PartName="/ppt/media/image38.jpg" ContentType="image/jpg"/>
  <Override PartName="/ppt/media/image40.jpg" ContentType="image/jpg"/>
  <Override PartName="/ppt/media/image41.jpg" ContentType="image/jpg"/>
  <Override PartName="/ppt/media/image42.jpg" ContentType="image/jpg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72" r:id="rId1"/>
  </p:sldMasterIdLst>
  <p:notesMasterIdLst>
    <p:notesMasterId r:id="rId41"/>
  </p:notesMasterIdLst>
  <p:handoutMasterIdLst>
    <p:handoutMasterId r:id="rId42"/>
  </p:handoutMasterIdLst>
  <p:sldIdLst>
    <p:sldId id="2620" r:id="rId2"/>
    <p:sldId id="2640" r:id="rId3"/>
    <p:sldId id="2617" r:id="rId4"/>
    <p:sldId id="2631" r:id="rId5"/>
    <p:sldId id="2632" r:id="rId6"/>
    <p:sldId id="262" r:id="rId7"/>
    <p:sldId id="285" r:id="rId8"/>
    <p:sldId id="263" r:id="rId9"/>
    <p:sldId id="265" r:id="rId10"/>
    <p:sldId id="267" r:id="rId11"/>
    <p:sldId id="2637" r:id="rId12"/>
    <p:sldId id="2638" r:id="rId13"/>
    <p:sldId id="2639" r:id="rId14"/>
    <p:sldId id="2633" r:id="rId15"/>
    <p:sldId id="269" r:id="rId16"/>
    <p:sldId id="270" r:id="rId17"/>
    <p:sldId id="304" r:id="rId18"/>
    <p:sldId id="271" r:id="rId19"/>
    <p:sldId id="2634" r:id="rId20"/>
    <p:sldId id="273" r:id="rId21"/>
    <p:sldId id="259" r:id="rId22"/>
    <p:sldId id="264" r:id="rId23"/>
    <p:sldId id="2635" r:id="rId24"/>
    <p:sldId id="286" r:id="rId25"/>
    <p:sldId id="274" r:id="rId26"/>
    <p:sldId id="287" r:id="rId27"/>
    <p:sldId id="301" r:id="rId28"/>
    <p:sldId id="302" r:id="rId29"/>
    <p:sldId id="280" r:id="rId30"/>
    <p:sldId id="2625" r:id="rId31"/>
    <p:sldId id="276" r:id="rId32"/>
    <p:sldId id="2626" r:id="rId33"/>
    <p:sldId id="2627" r:id="rId34"/>
    <p:sldId id="2628" r:id="rId35"/>
    <p:sldId id="278" r:id="rId36"/>
    <p:sldId id="279" r:id="rId37"/>
    <p:sldId id="2641" r:id="rId38"/>
    <p:sldId id="2642" r:id="rId39"/>
    <p:sldId id="2636" r:id="rId40"/>
  </p:sldIdLst>
  <p:sldSz cx="9144000" cy="5143500" type="screen16x9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6">
          <p15:clr>
            <a:srgbClr val="A4A3A4"/>
          </p15:clr>
        </p15:guide>
        <p15:guide id="4" pos="5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вгения" initials="Е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BC"/>
    <a:srgbClr val="8AC0E2"/>
    <a:srgbClr val="CDD9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0924" autoAdjust="0"/>
  </p:normalViewPr>
  <p:slideViewPr>
    <p:cSldViewPr snapToGrid="0">
      <p:cViewPr varScale="1">
        <p:scale>
          <a:sx n="161" d="100"/>
          <a:sy n="161" d="100"/>
        </p:scale>
        <p:origin x="953" y="42"/>
      </p:cViewPr>
      <p:guideLst>
        <p:guide orient="horz" pos="1620"/>
        <p:guide pos="2880"/>
        <p:guide orient="horz" pos="1626"/>
        <p:guide pos="5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70"/>
    </p:cViewPr>
  </p:sorterViewPr>
  <p:notesViewPr>
    <p:cSldViewPr snapToGrid="0">
      <p:cViewPr varScale="1">
        <p:scale>
          <a:sx n="48" d="100"/>
          <a:sy n="48" d="100"/>
        </p:scale>
        <p:origin x="-2741" y="-58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3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81600-CC73-42B6-8ABF-9965FACDE747}" type="datetimeFigureOut">
              <a:rPr lang="ru-RU" smtClean="0"/>
              <a:pPr/>
              <a:t>11.09.2025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377364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7364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73841-E7E8-4CD9-BC82-CF4F3429B3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680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5348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5348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8265A58A-D487-4C8B-8AB7-DD3BB4E27805}" type="datetimeFigureOut">
              <a:rPr lang="ru-RU" smtClean="0"/>
              <a:pPr/>
              <a:t>11.09.2025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22"/>
            <a:ext cx="5438140" cy="3887361"/>
          </a:xfrm>
          <a:prstGeom prst="rect">
            <a:avLst/>
          </a:prstGeom>
        </p:spPr>
        <p:txBody>
          <a:bodyPr vert="horz" lIns="91001" tIns="45501" rIns="91001" bIns="4550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7322"/>
            <a:ext cx="2945659" cy="495347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377322"/>
            <a:ext cx="2945659" cy="495347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9A607496-D497-4B2D-864E-1752345ED5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3243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8045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5950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2087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853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3231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417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2588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4074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B305-F904-4642-927E-22135610E12E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6A15-F588-4914-B598-672462F67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032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734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547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шабл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67892" y="4533576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273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71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979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286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05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846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386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240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0499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389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762AA-6FF4-4CA2-8039-65A321A800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614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ogneportal.ru/wp-content/uploads/2019/06/18113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7378"/>
            <a:ext cx="9144000" cy="571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471088"/>
            <a:ext cx="9143999" cy="5729241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lIns="68561" tIns="34280" rIns="68561" bIns="34280" rtlCol="0">
            <a:spAutoFit/>
          </a:bodyPr>
          <a:lstStyle/>
          <a:p>
            <a:pPr algn="ctr"/>
            <a:endParaRPr lang="ru-RU" sz="3300" dirty="0">
              <a:solidFill>
                <a:srgbClr val="0070C0"/>
              </a:solidFill>
            </a:endParaRPr>
          </a:p>
          <a:p>
            <a:pPr algn="ctr"/>
            <a:endParaRPr lang="ru-RU" sz="36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ru-RU" sz="4800" b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4800" b="1" dirty="0">
                <a:solidFill>
                  <a:srgbClr val="0070C0"/>
                </a:solidFill>
              </a:rPr>
              <a:t>К 125-летию </a:t>
            </a:r>
          </a:p>
          <a:p>
            <a:pPr algn="ctr">
              <a:lnSpc>
                <a:spcPct val="90000"/>
              </a:lnSpc>
            </a:pPr>
            <a:r>
              <a:rPr lang="ru-RU" sz="4800" dirty="0">
                <a:solidFill>
                  <a:srgbClr val="0070C0"/>
                </a:solidFill>
              </a:rPr>
              <a:t>экономического образования в Сибири и на Дальнем Востоке</a:t>
            </a:r>
            <a:endParaRPr lang="en-US" sz="4400" b="1" dirty="0">
              <a:solidFill>
                <a:srgbClr val="0070C0"/>
              </a:solidFill>
            </a:endParaRPr>
          </a:p>
          <a:p>
            <a:pPr algn="ctr"/>
            <a:endParaRPr lang="ru-RU" sz="3300" b="1" dirty="0">
              <a:solidFill>
                <a:srgbClr val="0070C0"/>
              </a:solidFill>
            </a:endParaRPr>
          </a:p>
          <a:p>
            <a:pPr algn="ctr"/>
            <a:endParaRPr lang="ru-RU" sz="3300" b="1" dirty="0">
              <a:solidFill>
                <a:srgbClr val="0070C0"/>
              </a:solidFill>
            </a:endParaRPr>
          </a:p>
          <a:p>
            <a:pPr algn="ctr"/>
            <a:r>
              <a:rPr lang="ru-RU" sz="2400" b="1" i="1" dirty="0">
                <a:solidFill>
                  <a:srgbClr val="0070C0"/>
                </a:solidFill>
              </a:rPr>
              <a:t>• 2023 •</a:t>
            </a:r>
          </a:p>
          <a:p>
            <a:pPr algn="r"/>
            <a:endParaRPr lang="ru-RU" sz="900" b="1" dirty="0"/>
          </a:p>
          <a:p>
            <a:pPr algn="r"/>
            <a:endParaRPr lang="ru-RU" sz="900" b="1" dirty="0"/>
          </a:p>
          <a:p>
            <a:pPr algn="r"/>
            <a:endParaRPr lang="ru-RU" sz="900" b="1" dirty="0"/>
          </a:p>
          <a:p>
            <a:pPr algn="r"/>
            <a:endParaRPr lang="ru-RU" sz="900" b="1" dirty="0"/>
          </a:p>
        </p:txBody>
      </p:sp>
    </p:spTree>
    <p:extLst>
      <p:ext uri="{BB962C8B-B14F-4D97-AF65-F5344CB8AC3E}">
        <p14:creationId xmlns:p14="http://schemas.microsoft.com/office/powerpoint/2010/main" val="2087363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484" y="94500"/>
            <a:ext cx="8439230" cy="998324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Просветительская деятельность томских профессоров-экономистов в императорской и советской России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7425" y="1221026"/>
            <a:ext cx="1874326" cy="2380150"/>
          </a:xfrm>
          <a:prstGeom prst="rect">
            <a:avLst/>
          </a:prstGeom>
        </p:spPr>
      </p:pic>
      <p:sp>
        <p:nvSpPr>
          <p:cNvPr id="15" name="Номер слайда 3">
            <a:extLst>
              <a:ext uri="{FF2B5EF4-FFF2-40B4-BE49-F238E27FC236}">
                <a16:creationId xmlns:a16="http://schemas.microsoft.com/office/drawing/2014/main" id="{B354271E-9633-4A15-806B-31DCA2EAF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/>
              <a:t>10</a:t>
            </a:fld>
            <a:endParaRPr lang="ru-RU" sz="1000" dirty="0">
              <a:solidFill>
                <a:srgbClr val="0072B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2572" y="3653575"/>
            <a:ext cx="2364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2BC"/>
                </a:solidFill>
                <a:cs typeface="Times New Roman" panose="02020603050405020304" pitchFamily="18" charset="0"/>
              </a:rPr>
              <a:t>Михаил Николаевич Соболев (1869-1945</a:t>
            </a:r>
            <a:r>
              <a:rPr lang="ru-RU" sz="1600" b="1" dirty="0">
                <a:solidFill>
                  <a:srgbClr val="0072BC"/>
                </a:solidFill>
              </a:rPr>
              <a:t>)</a:t>
            </a:r>
          </a:p>
          <a:p>
            <a:pPr algn="ctr"/>
            <a:r>
              <a:rPr lang="ru-RU" sz="1400" i="1" dirty="0"/>
              <a:t>российский ученый-экономист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989" y="1221026"/>
            <a:ext cx="1774994" cy="2268041"/>
          </a:xfrm>
          <a:prstGeom prst="ellipse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12117" y="3676822"/>
            <a:ext cx="2180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2BC"/>
                </a:solidFill>
                <a:cs typeface="Times New Roman" panose="02020603050405020304" pitchFamily="18" charset="0"/>
              </a:rPr>
              <a:t>Михаил Иванович Боголепов (1879-1945)</a:t>
            </a:r>
          </a:p>
          <a:p>
            <a:pPr algn="ctr"/>
            <a:r>
              <a:rPr lang="ru-RU" sz="1400" i="1" dirty="0">
                <a:cs typeface="Times New Roman" panose="02020603050405020304" pitchFamily="18" charset="0"/>
              </a:rPr>
              <a:t>член-корреспондент Академии наук СССР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54171" y="1250506"/>
            <a:ext cx="3571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cs typeface="Times New Roman" panose="02020603050405020304" pitchFamily="18" charset="0"/>
              </a:rPr>
              <a:t>Читали публичные лекции в Томске, Омске, Бийске, Барнауле, Новониколаевске, Красноярске, Иркутске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82260" y="3489067"/>
            <a:ext cx="3515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cs typeface="Times New Roman" panose="02020603050405020304" pitchFamily="18" charset="0"/>
              </a:rPr>
              <a:t>Публиковали результаты своих исследований в местных и центральных печатных органах</a:t>
            </a:r>
          </a:p>
        </p:txBody>
      </p:sp>
      <p:grpSp>
        <p:nvGrpSpPr>
          <p:cNvPr id="12" name="Google Shape;3986;p68">
            <a:extLst>
              <a:ext uri="{FF2B5EF4-FFF2-40B4-BE49-F238E27FC236}">
                <a16:creationId xmlns:a16="http://schemas.microsoft.com/office/drawing/2014/main" id="{088B05ED-F9E9-41D4-9030-EF24005DC377}"/>
              </a:ext>
            </a:extLst>
          </p:cNvPr>
          <p:cNvGrpSpPr/>
          <p:nvPr/>
        </p:nvGrpSpPr>
        <p:grpSpPr>
          <a:xfrm rot="5400000">
            <a:off x="4447523" y="2828103"/>
            <a:ext cx="584777" cy="406805"/>
            <a:chOff x="4791775" y="1877500"/>
            <a:chExt cx="66725" cy="36975"/>
          </a:xfrm>
        </p:grpSpPr>
        <p:sp>
          <p:nvSpPr>
            <p:cNvPr id="13" name="Google Shape;3987;p68">
              <a:extLst>
                <a:ext uri="{FF2B5EF4-FFF2-40B4-BE49-F238E27FC236}">
                  <a16:creationId xmlns:a16="http://schemas.microsoft.com/office/drawing/2014/main" id="{B4021A93-3E18-4EEE-8FF1-086F8BF6D860}"/>
                </a:ext>
              </a:extLst>
            </p:cNvPr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12700" cap="flat" cmpd="sng">
              <a:solidFill>
                <a:srgbClr val="0072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2BC"/>
                </a:solidFill>
              </a:endParaRPr>
            </a:p>
          </p:txBody>
        </p:sp>
        <p:sp>
          <p:nvSpPr>
            <p:cNvPr id="14" name="Google Shape;3988;p68">
              <a:extLst>
                <a:ext uri="{FF2B5EF4-FFF2-40B4-BE49-F238E27FC236}">
                  <a16:creationId xmlns:a16="http://schemas.microsoft.com/office/drawing/2014/main" id="{2BE999EE-5CF9-4F68-A9BD-AA88ADD7DBD3}"/>
                </a:ext>
              </a:extLst>
            </p:cNvPr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12700" cap="flat" cmpd="sng">
              <a:solidFill>
                <a:srgbClr val="0072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2BC"/>
                </a:solidFill>
              </a:endParaRPr>
            </a:p>
          </p:txBody>
        </p:sp>
      </p:grpSp>
      <p:pic>
        <p:nvPicPr>
          <p:cNvPr id="16" name="Рисунок 15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109C12D0-BBCE-4988-91F7-64E6AD50AC87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632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D2AE9B-81C9-4F79-B053-B9904738A030}"/>
              </a:ext>
            </a:extLst>
          </p:cNvPr>
          <p:cNvSpPr txBox="1"/>
          <p:nvPr/>
        </p:nvSpPr>
        <p:spPr>
          <a:xfrm>
            <a:off x="425789" y="192714"/>
            <a:ext cx="80062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Этап 2: Эволюция образования и сети рабочих факультетов Томского университета в довоенный и военный период 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1B74AD9-D713-4C0D-A327-02E7A22BBBF5}"/>
              </a:ext>
            </a:extLst>
          </p:cNvPr>
          <p:cNvGrpSpPr/>
          <p:nvPr/>
        </p:nvGrpSpPr>
        <p:grpSpPr>
          <a:xfrm>
            <a:off x="989613" y="1594108"/>
            <a:ext cx="6234876" cy="1466811"/>
            <a:chOff x="262538" y="1617268"/>
            <a:chExt cx="8313168" cy="1955748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5EC55386-5CD8-4B7B-BAFD-5BCF5CFBDB04}"/>
                </a:ext>
              </a:extLst>
            </p:cNvPr>
            <p:cNvSpPr/>
            <p:nvPr/>
          </p:nvSpPr>
          <p:spPr>
            <a:xfrm>
              <a:off x="262538" y="2132856"/>
              <a:ext cx="2088232" cy="1440160"/>
            </a:xfrm>
            <a:prstGeom prst="rect">
              <a:avLst/>
            </a:prstGeom>
            <a:solidFill>
              <a:schemeClr val="tx2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</a:t>
              </a:r>
              <a:r>
                <a:rPr lang="en-U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ru-RU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 </a:t>
              </a:r>
              <a:r>
                <a:rPr lang="ru-RU" sz="2000" dirty="0"/>
                <a:t>.</a:t>
              </a: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A8FEAC54-B32F-4F2A-825E-2D087739E14C}"/>
                </a:ext>
              </a:extLst>
            </p:cNvPr>
            <p:cNvSpPr/>
            <p:nvPr/>
          </p:nvSpPr>
          <p:spPr>
            <a:xfrm>
              <a:off x="3441386" y="2131577"/>
              <a:ext cx="2088232" cy="1440160"/>
            </a:xfrm>
            <a:prstGeom prst="rect">
              <a:avLst/>
            </a:prstGeom>
            <a:solidFill>
              <a:schemeClr val="tx2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Конец 1920-х </a:t>
              </a:r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AEB82B13-A1DA-45A9-B58E-3EAE342E473C}"/>
                </a:ext>
              </a:extLst>
            </p:cNvPr>
            <p:cNvCxnSpPr>
              <a:cxnSpLocks/>
              <a:stCxn id="4" idx="3"/>
              <a:endCxn id="5" idx="1"/>
            </p:cNvCxnSpPr>
            <p:nvPr/>
          </p:nvCxnSpPr>
          <p:spPr>
            <a:xfrm flipV="1">
              <a:off x="2350770" y="2851657"/>
              <a:ext cx="1090616" cy="127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6FE59BDE-DF21-4241-A145-66161184D0C4}"/>
                </a:ext>
              </a:extLst>
            </p:cNvPr>
            <p:cNvCxnSpPr/>
            <p:nvPr/>
          </p:nvCxnSpPr>
          <p:spPr>
            <a:xfrm flipV="1">
              <a:off x="5529618" y="2850378"/>
              <a:ext cx="1090616" cy="127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45FD8D-E1EA-4EDA-B740-2819B90768AD}"/>
                </a:ext>
              </a:extLst>
            </p:cNvPr>
            <p:cNvSpPr txBox="1"/>
            <p:nvPr/>
          </p:nvSpPr>
          <p:spPr>
            <a:xfrm>
              <a:off x="423975" y="1617268"/>
              <a:ext cx="176535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Рабфак ТГУ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01950D-0D55-4335-B000-3D4CEAAA71E5}"/>
                </a:ext>
              </a:extLst>
            </p:cNvPr>
            <p:cNvSpPr txBox="1"/>
            <p:nvPr/>
          </p:nvSpPr>
          <p:spPr>
            <a:xfrm>
              <a:off x="3379097" y="1617268"/>
              <a:ext cx="22128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Рабфак Томска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4DB535-DAE2-459A-A411-5E6615621862}"/>
                </a:ext>
              </a:extLst>
            </p:cNvPr>
            <p:cNvSpPr txBox="1"/>
            <p:nvPr/>
          </p:nvSpPr>
          <p:spPr>
            <a:xfrm>
              <a:off x="6810350" y="1617268"/>
              <a:ext cx="176535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Рабфак ТГУ</a:t>
              </a:r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FB4E5EC-A7DC-47F4-ABD2-0EA91D905073}"/>
              </a:ext>
            </a:extLst>
          </p:cNvPr>
          <p:cNvSpPr/>
          <p:nvPr/>
        </p:nvSpPr>
        <p:spPr>
          <a:xfrm>
            <a:off x="5779394" y="1979840"/>
            <a:ext cx="1566174" cy="1080120"/>
          </a:xfrm>
          <a:prstGeom prst="rect">
            <a:avLst/>
          </a:prstGeom>
          <a:solidFill>
            <a:schemeClr val="tx2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1931 </a:t>
            </a:r>
            <a:r>
              <a:rPr lang="ru-RU" sz="2000" dirty="0"/>
              <a:t>.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78CEAC5-B7FF-4E59-AA04-E9EC69D00AE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74437" y="3358199"/>
            <a:ext cx="8795124" cy="86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latin typeface="Arial" panose="020B0604020202020204" pitchFamily="34" charset="0"/>
                <a:ea typeface="Times New Roman" panose="02020603050405020304" pitchFamily="18" charset="0"/>
              </a:rPr>
              <a:t>В 1936 г. в Томске насчитывалось 16 техникумов и училищ с контингентом учащихся </a:t>
            </a:r>
            <a:r>
              <a:rPr lang="ru-RU" alt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5,7 тыс. человек.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Arial" panose="020B0604020202020204" pitchFamily="34" charset="0"/>
                <a:ea typeface="Times New Roman" panose="02020603050405020304" pitchFamily="18" charset="0"/>
              </a:rPr>
              <a:t>К этому надо добавить </a:t>
            </a:r>
            <a:r>
              <a:rPr lang="ru-RU" alt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2,8 тыс. </a:t>
            </a:r>
            <a:r>
              <a:rPr lang="ru-RU" altLang="ru-RU" sz="1200" dirty="0">
                <a:latin typeface="Arial" panose="020B0604020202020204" pitchFamily="34" charset="0"/>
                <a:ea typeface="Times New Roman" panose="02020603050405020304" pitchFamily="18" charset="0"/>
              </a:rPr>
              <a:t>обучавшихся на 5 рабфаках и </a:t>
            </a:r>
            <a:r>
              <a:rPr lang="ru-RU" alt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 тыс. </a:t>
            </a:r>
            <a:r>
              <a:rPr lang="ru-RU" altLang="ru-RU" sz="1200" dirty="0">
                <a:latin typeface="Arial" panose="020B0604020202020204" pitchFamily="34" charset="0"/>
                <a:ea typeface="Times New Roman" panose="02020603050405020304" pitchFamily="18" charset="0"/>
              </a:rPr>
              <a:t>студентов вузов Томска. 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latin typeface="Arial" panose="020B0604020202020204" pitchFamily="34" charset="0"/>
                <a:ea typeface="Times New Roman" panose="02020603050405020304" pitchFamily="18" charset="0"/>
              </a:rPr>
              <a:t>Таким образом, всего в вузах, техникумах, училищах и на рабфаках обучалось </a:t>
            </a:r>
            <a:r>
              <a:rPr lang="ru-RU" altLang="ru-RU" sz="1200" b="1" dirty="0">
                <a:solidFill>
                  <a:srgbClr val="0072B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17,5 тыс. чел. </a:t>
            </a:r>
            <a:endParaRPr lang="ru-RU" altLang="ru-RU" sz="1200" b="1" dirty="0">
              <a:solidFill>
                <a:srgbClr val="0072BC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5B816-7B67-4CB3-9073-FF6A326D3DFF}"/>
              </a:ext>
            </a:extLst>
          </p:cNvPr>
          <p:cNvSpPr txBox="1"/>
          <p:nvPr/>
        </p:nvSpPr>
        <p:spPr>
          <a:xfrm>
            <a:off x="88050" y="4301349"/>
            <a:ext cx="8926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Преподаватели политэкономии: </a:t>
            </a:r>
            <a:r>
              <a:rPr lang="ru-RU" sz="1600" b="1" dirty="0">
                <a:solidFill>
                  <a:srgbClr val="0072BC"/>
                </a:solidFill>
              </a:rPr>
              <a:t>В.Ф. Залесский (1918-1920), И.И. Чистяков (1920-1921),                 А.И. </a:t>
            </a:r>
            <a:r>
              <a:rPr lang="ru-RU" sz="1600" b="1" dirty="0" err="1">
                <a:solidFill>
                  <a:srgbClr val="0072BC"/>
                </a:solidFill>
              </a:rPr>
              <a:t>Улинский</a:t>
            </a:r>
            <a:r>
              <a:rPr lang="ru-RU" sz="1600" b="1" dirty="0">
                <a:solidFill>
                  <a:srgbClr val="0072BC"/>
                </a:solidFill>
              </a:rPr>
              <a:t> (1919-1921) </a:t>
            </a:r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0611D0D6-3FAA-42B3-9E79-0FE71931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/>
              <a:t>11</a:t>
            </a:fld>
            <a:endParaRPr lang="ru-RU" sz="1000" dirty="0">
              <a:solidFill>
                <a:srgbClr val="0072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55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10AB57-F98F-476C-BD7B-A96155F24F81}"/>
              </a:ext>
            </a:extLst>
          </p:cNvPr>
          <p:cNvSpPr/>
          <p:nvPr/>
        </p:nvSpPr>
        <p:spPr>
          <a:xfrm>
            <a:off x="444006" y="130938"/>
            <a:ext cx="4722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0072BC"/>
                </a:solidFill>
                <a:ea typeface="Times New Roman" panose="02020603050405020304" pitchFamily="18" charset="0"/>
              </a:rPr>
              <a:t>Интенсивно менялись методы преподавания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91E446B-67C1-47D2-962A-FB483144D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06" y="1072615"/>
            <a:ext cx="4299413" cy="373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Лекционная система была</a:t>
            </a:r>
            <a:r>
              <a:rPr lang="ru-RU" altLang="ru-RU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spc="-4" dirty="0">
                <a:solidFill>
                  <a:srgbClr val="006FC0"/>
                </a:solidFill>
                <a:cs typeface="Times New Roman" panose="02020603050405020304" pitchFamily="18" charset="0"/>
              </a:rPr>
              <a:t>объявлена устаревшей</a:t>
            </a: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Наряду с ней, а нередко и вместо нее, использовался т.н. </a:t>
            </a:r>
            <a:r>
              <a:rPr lang="ru-RU" altLang="ru-RU" sz="1400" b="1" spc="-4" dirty="0">
                <a:solidFill>
                  <a:srgbClr val="006FC0"/>
                </a:solidFill>
                <a:cs typeface="Times New Roman" panose="02020603050405020304" pitchFamily="18" charset="0"/>
              </a:rPr>
              <a:t>активно-лабораторный метод</a:t>
            </a:r>
            <a:r>
              <a:rPr lang="ru-RU" altLang="ru-RU" sz="14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с письменными заданиями и групповыми проработками. Значительное место отводилось </a:t>
            </a:r>
            <a:r>
              <a:rPr lang="ru-RU" altLang="ru-RU" sz="1400" b="1" spc="-4" dirty="0">
                <a:solidFill>
                  <a:srgbClr val="006FC0"/>
                </a:solidFill>
                <a:cs typeface="Times New Roman" panose="02020603050405020304" pitchFamily="18" charset="0"/>
              </a:rPr>
              <a:t>самостоятельной работе студентов с книгой.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b="1" spc="-4" dirty="0">
              <a:solidFill>
                <a:srgbClr val="006FC0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400" b="1" spc="-4" dirty="0">
                <a:solidFill>
                  <a:srgbClr val="006FC0"/>
                </a:solidFill>
                <a:cs typeface="Times New Roman" panose="02020603050405020304" pitchFamily="18" charset="0"/>
              </a:rPr>
              <a:t>конце 1920-х гг. </a:t>
            </a:r>
            <a:r>
              <a:rPr lang="ru-RU" alt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стал внедряться т.н. </a:t>
            </a:r>
            <a:r>
              <a:rPr lang="ru-RU" altLang="ru-RU" sz="1400" b="1" spc="-4" dirty="0">
                <a:solidFill>
                  <a:srgbClr val="006FC0"/>
                </a:solidFill>
                <a:cs typeface="Times New Roman" panose="02020603050405020304" pitchFamily="18" charset="0"/>
              </a:rPr>
              <a:t>бригадно-лабораторный метод</a:t>
            </a:r>
            <a:r>
              <a:rPr lang="ru-RU" alt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, заключавшийся в коллективной проработке материала по учебникам и выполнении контрольных работ.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Все эти нововведения в конечном итоге привели к резкому снижению качества общеисторической подготовки. В </a:t>
            </a:r>
            <a:r>
              <a:rPr lang="ru-RU" altLang="ru-RU" sz="1400" b="1" spc="-4" dirty="0">
                <a:solidFill>
                  <a:srgbClr val="006FC0"/>
                </a:solidFill>
                <a:cs typeface="Times New Roman" panose="02020603050405020304" pitchFamily="18" charset="0"/>
              </a:rPr>
              <a:t>1932 г.</a:t>
            </a:r>
            <a:r>
              <a:rPr lang="ru-RU" altLang="ru-RU" sz="14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восстанавливается «в правах» лекция как один из важнейших методов преподавания</a:t>
            </a:r>
            <a:endParaRPr lang="ru-RU" altLang="ru-RU" sz="1400" dirty="0"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0760D4-5F41-4A2B-B488-491BB8D11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4" y="-1"/>
            <a:ext cx="3714355" cy="24096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88FF1C-DA52-4DFA-9D7B-9539B608E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4" y="2574577"/>
            <a:ext cx="3723076" cy="25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59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B0EFFD-3C65-4703-8C26-2A31217520B6}"/>
              </a:ext>
            </a:extLst>
          </p:cNvPr>
          <p:cNvSpPr/>
          <p:nvPr/>
        </p:nvSpPr>
        <p:spPr>
          <a:xfrm>
            <a:off x="383455" y="101986"/>
            <a:ext cx="7747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0070C0"/>
                </a:solidFill>
                <a:ea typeface="Times New Roman" panose="02020603050405020304" pitchFamily="18" charset="0"/>
              </a:rPr>
              <a:t>Факультетская система продолжала развиваться на протяжении всей дальнейшей истории университета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666EE6-C994-49D7-855D-BB7CB13D1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274" y="1429129"/>
            <a:ext cx="3527097" cy="2562240"/>
          </a:xfrm>
          <a:prstGeom prst="rect">
            <a:avLst/>
          </a:prstGeom>
          <a:noFill/>
          <a:ln w="12700">
            <a:solidFill>
              <a:srgbClr val="0072B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800" b="1" spc="-4" dirty="0">
                <a:solidFill>
                  <a:srgbClr val="006FC0"/>
                </a:solidFill>
                <a:cs typeface="Calibri"/>
              </a:rPr>
              <a:t>1933 г. </a:t>
            </a:r>
            <a:r>
              <a:rPr lang="ru-RU" alt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факультетская система вновь была восстановлена, в их числе факультеты: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8588" indent="-12858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физико-математический;</a:t>
            </a:r>
          </a:p>
          <a:p>
            <a:pPr marL="128588" indent="-12858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биологический;</a:t>
            </a:r>
          </a:p>
          <a:p>
            <a:pPr marL="128588" indent="-12858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химический;</a:t>
            </a:r>
          </a:p>
          <a:p>
            <a:pPr marL="128588" indent="-12858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геолого-почвенно-географический</a:t>
            </a:r>
            <a:endParaRPr lang="ru-RU" altLang="ru-RU" sz="1800" dirty="0"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C409C34-9980-4823-9405-D718A3139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630" y="1429129"/>
            <a:ext cx="3537012" cy="2839239"/>
          </a:xfrm>
          <a:prstGeom prst="rect">
            <a:avLst/>
          </a:prstGeom>
          <a:noFill/>
          <a:ln w="12700">
            <a:solidFill>
              <a:srgbClr val="0072B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altLang="ru-RU" sz="1800" b="1" spc="-4" dirty="0">
                <a:solidFill>
                  <a:srgbClr val="006FC0"/>
                </a:solidFill>
                <a:cs typeface="Calibri"/>
              </a:rPr>
              <a:t>1940 г.</a:t>
            </a:r>
            <a:r>
              <a:rPr lang="ru-RU" altLang="ru-RU" sz="18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факультетов увеличилось до </a:t>
            </a:r>
            <a:r>
              <a:rPr lang="ru-RU" altLang="ru-RU" sz="1800" dirty="0">
                <a:solidFill>
                  <a:srgbClr val="0072B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alt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8588" indent="-12858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физико-математический;</a:t>
            </a:r>
          </a:p>
          <a:p>
            <a:pPr marL="128588" indent="-12858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биологический;</a:t>
            </a:r>
          </a:p>
          <a:p>
            <a:pPr marL="128588" indent="-12858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химический;</a:t>
            </a:r>
          </a:p>
          <a:p>
            <a:pPr marL="128588" indent="-12858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геолого-почвенный;</a:t>
            </a:r>
          </a:p>
          <a:p>
            <a:pPr marL="128588" indent="-12858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географический;</a:t>
            </a:r>
            <a:endParaRPr lang="ru-RU" altLang="ru-RU" sz="1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8588" indent="-12858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исторический;</a:t>
            </a:r>
          </a:p>
          <a:p>
            <a:pPr marL="128588" indent="-12858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специальный</a:t>
            </a:r>
          </a:p>
        </p:txBody>
      </p:sp>
      <p:grpSp>
        <p:nvGrpSpPr>
          <p:cNvPr id="5" name="Google Shape;3986;p68">
            <a:extLst>
              <a:ext uri="{FF2B5EF4-FFF2-40B4-BE49-F238E27FC236}">
                <a16:creationId xmlns:a16="http://schemas.microsoft.com/office/drawing/2014/main" id="{6BE71E02-B851-4E2D-B094-B0AAA75EB994}"/>
              </a:ext>
            </a:extLst>
          </p:cNvPr>
          <p:cNvGrpSpPr/>
          <p:nvPr/>
        </p:nvGrpSpPr>
        <p:grpSpPr>
          <a:xfrm>
            <a:off x="4279612" y="2506846"/>
            <a:ext cx="584777" cy="406805"/>
            <a:chOff x="4791775" y="1877500"/>
            <a:chExt cx="66725" cy="36975"/>
          </a:xfrm>
        </p:grpSpPr>
        <p:sp>
          <p:nvSpPr>
            <p:cNvPr id="6" name="Google Shape;3987;p68">
              <a:extLst>
                <a:ext uri="{FF2B5EF4-FFF2-40B4-BE49-F238E27FC236}">
                  <a16:creationId xmlns:a16="http://schemas.microsoft.com/office/drawing/2014/main" id="{281A7EB5-D0E7-444C-A028-1DAB9E11D98D}"/>
                </a:ext>
              </a:extLst>
            </p:cNvPr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12700" cap="flat" cmpd="sng">
              <a:solidFill>
                <a:srgbClr val="0072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2BC"/>
                </a:solidFill>
              </a:endParaRPr>
            </a:p>
          </p:txBody>
        </p:sp>
        <p:sp>
          <p:nvSpPr>
            <p:cNvPr id="7" name="Google Shape;3988;p68">
              <a:extLst>
                <a:ext uri="{FF2B5EF4-FFF2-40B4-BE49-F238E27FC236}">
                  <a16:creationId xmlns:a16="http://schemas.microsoft.com/office/drawing/2014/main" id="{3B81B89E-25DF-475E-990E-F7F1A0CBB21E}"/>
                </a:ext>
              </a:extLst>
            </p:cNvPr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12700" cap="flat" cmpd="sng">
              <a:solidFill>
                <a:srgbClr val="0072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2BC"/>
                </a:solidFill>
              </a:endParaRPr>
            </a:p>
          </p:txBody>
        </p:sp>
      </p:grp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6E80FB7E-3AF5-4430-8ABC-88C6500BB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/>
              <a:t>13</a:t>
            </a:fld>
            <a:endParaRPr lang="ru-RU" sz="1000" dirty="0">
              <a:solidFill>
                <a:srgbClr val="0072BC"/>
              </a:solidFill>
            </a:endParaRPr>
          </a:p>
        </p:txBody>
      </p:sp>
      <p:pic>
        <p:nvPicPr>
          <p:cNvPr id="9" name="Рисунок 8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3033A137-B9B1-49E8-94D0-5DD3F1CFA19F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629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831F96-E995-4929-A5AA-6E042FFFB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63" y="0"/>
            <a:ext cx="7886700" cy="99417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+mn-lt"/>
              </a:rPr>
              <a:t>Военный период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AFDADA-2238-4B0A-842D-192691131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86722"/>
            <a:ext cx="8288609" cy="71234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Приказ ректора № 304 от 26.10.1940 г. – создание самостоятельной кафедры политической экономии</a:t>
            </a:r>
          </a:p>
        </p:txBody>
      </p:sp>
      <p:sp>
        <p:nvSpPr>
          <p:cNvPr id="31" name="Номер слайда 3">
            <a:extLst>
              <a:ext uri="{FF2B5EF4-FFF2-40B4-BE49-F238E27FC236}">
                <a16:creationId xmlns:a16="http://schemas.microsoft.com/office/drawing/2014/main" id="{0407F675-165F-46A4-A0B3-860D082B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/>
              <a:t>14</a:t>
            </a:fld>
            <a:endParaRPr lang="ru-RU" sz="1000" dirty="0">
              <a:solidFill>
                <a:srgbClr val="0072BC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B00AC5-646C-452D-8663-775B1C2BCBFD}"/>
              </a:ext>
            </a:extLst>
          </p:cNvPr>
          <p:cNvSpPr/>
          <p:nvPr/>
        </p:nvSpPr>
        <p:spPr>
          <a:xfrm>
            <a:off x="1090146" y="1667668"/>
            <a:ext cx="76460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/>
              <a:t>Зав. кафедрой (1940-1942) – к.э.н. Степан Петрович Петров; преподаватель – П.И. Скороспелова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EE5971A-8D06-4A3F-80CF-F0795F51BE1E}"/>
              </a:ext>
            </a:extLst>
          </p:cNvPr>
          <p:cNvSpPr/>
          <p:nvPr/>
        </p:nvSpPr>
        <p:spPr>
          <a:xfrm>
            <a:off x="1636557" y="2304507"/>
            <a:ext cx="72026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/>
              <a:t>С 1943 г. – П.И. Скороспелова – единственный преподаватель-экономист в ТГУ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F77296-2F29-4143-9CC8-C8F1F75D3A17}"/>
              </a:ext>
            </a:extLst>
          </p:cNvPr>
          <p:cNvSpPr/>
          <p:nvPr/>
        </p:nvSpPr>
        <p:spPr>
          <a:xfrm>
            <a:off x="2081563" y="2989895"/>
            <a:ext cx="67576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/>
              <a:t>С 1946 г. – М.П. Евсеев, выпускник исторического факультета ТГУ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9422598-1E87-418A-A20E-12E831F5CD97}"/>
              </a:ext>
            </a:extLst>
          </p:cNvPr>
          <p:cNvSpPr/>
          <p:nvPr/>
        </p:nvSpPr>
        <p:spPr>
          <a:xfrm>
            <a:off x="2639122" y="3728559"/>
            <a:ext cx="62781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/>
              <a:t>С 1947 г. – преподаватель М.Н. Выдрина (</a:t>
            </a:r>
            <a:r>
              <a:rPr lang="ru-RU" sz="2100" dirty="0" err="1"/>
              <a:t>экономгеограф</a:t>
            </a:r>
            <a:r>
              <a:rPr lang="ru-RU" sz="2100" dirty="0"/>
              <a:t> ТГУ)</a:t>
            </a:r>
          </a:p>
        </p:txBody>
      </p:sp>
      <p:grpSp>
        <p:nvGrpSpPr>
          <p:cNvPr id="9" name="Google Shape;4001;p68">
            <a:extLst>
              <a:ext uri="{FF2B5EF4-FFF2-40B4-BE49-F238E27FC236}">
                <a16:creationId xmlns:a16="http://schemas.microsoft.com/office/drawing/2014/main" id="{348D72FA-B1B0-4EA8-BEA2-F4CF15F6A9BD}"/>
              </a:ext>
            </a:extLst>
          </p:cNvPr>
          <p:cNvGrpSpPr/>
          <p:nvPr/>
        </p:nvGrpSpPr>
        <p:grpSpPr>
          <a:xfrm>
            <a:off x="874511" y="1912782"/>
            <a:ext cx="160043" cy="227439"/>
            <a:chOff x="5083925" y="2066350"/>
            <a:chExt cx="28825" cy="41550"/>
          </a:xfrm>
        </p:grpSpPr>
        <p:sp>
          <p:nvSpPr>
            <p:cNvPr id="10" name="Google Shape;4002;p68">
              <a:extLst>
                <a:ext uri="{FF2B5EF4-FFF2-40B4-BE49-F238E27FC236}">
                  <a16:creationId xmlns:a16="http://schemas.microsoft.com/office/drawing/2014/main" id="{0D38AAA6-0349-46B8-B072-412477FF500E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Google Shape;4003;p68">
              <a:extLst>
                <a:ext uri="{FF2B5EF4-FFF2-40B4-BE49-F238E27FC236}">
                  <a16:creationId xmlns:a16="http://schemas.microsoft.com/office/drawing/2014/main" id="{9C469040-8572-4FFC-A2A5-A061CD982B2A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2" name="Google Shape;4001;p68">
            <a:extLst>
              <a:ext uri="{FF2B5EF4-FFF2-40B4-BE49-F238E27FC236}">
                <a16:creationId xmlns:a16="http://schemas.microsoft.com/office/drawing/2014/main" id="{2287FC56-9D57-4DF7-9FB6-CD4F66B25ADE}"/>
              </a:ext>
            </a:extLst>
          </p:cNvPr>
          <p:cNvGrpSpPr/>
          <p:nvPr/>
        </p:nvGrpSpPr>
        <p:grpSpPr>
          <a:xfrm>
            <a:off x="391120" y="1273095"/>
            <a:ext cx="160043" cy="227439"/>
            <a:chOff x="5083925" y="2066350"/>
            <a:chExt cx="28825" cy="41550"/>
          </a:xfrm>
        </p:grpSpPr>
        <p:sp>
          <p:nvSpPr>
            <p:cNvPr id="13" name="Google Shape;4002;p68">
              <a:extLst>
                <a:ext uri="{FF2B5EF4-FFF2-40B4-BE49-F238E27FC236}">
                  <a16:creationId xmlns:a16="http://schemas.microsoft.com/office/drawing/2014/main" id="{C527D66D-5D52-488E-B261-AD33E8557131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Google Shape;4003;p68">
              <a:extLst>
                <a:ext uri="{FF2B5EF4-FFF2-40B4-BE49-F238E27FC236}">
                  <a16:creationId xmlns:a16="http://schemas.microsoft.com/office/drawing/2014/main" id="{152D20F4-862D-4FBC-9DED-647439E35E74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8" name="Google Shape;4001;p68">
            <a:extLst>
              <a:ext uri="{FF2B5EF4-FFF2-40B4-BE49-F238E27FC236}">
                <a16:creationId xmlns:a16="http://schemas.microsoft.com/office/drawing/2014/main" id="{0C87853F-63F0-49E6-813B-750CDA8B66FC}"/>
              </a:ext>
            </a:extLst>
          </p:cNvPr>
          <p:cNvGrpSpPr/>
          <p:nvPr/>
        </p:nvGrpSpPr>
        <p:grpSpPr>
          <a:xfrm>
            <a:off x="2360092" y="3982506"/>
            <a:ext cx="160043" cy="227439"/>
            <a:chOff x="5083925" y="2066350"/>
            <a:chExt cx="28825" cy="41550"/>
          </a:xfrm>
        </p:grpSpPr>
        <p:sp>
          <p:nvSpPr>
            <p:cNvPr id="19" name="Google Shape;4002;p68">
              <a:extLst>
                <a:ext uri="{FF2B5EF4-FFF2-40B4-BE49-F238E27FC236}">
                  <a16:creationId xmlns:a16="http://schemas.microsoft.com/office/drawing/2014/main" id="{B1707951-0B04-4C34-AFFF-FEEAB02840F4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0" name="Google Shape;4003;p68">
              <a:extLst>
                <a:ext uri="{FF2B5EF4-FFF2-40B4-BE49-F238E27FC236}">
                  <a16:creationId xmlns:a16="http://schemas.microsoft.com/office/drawing/2014/main" id="{62680556-EE13-47CC-B641-D81D893A7538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21" name="Google Shape;4001;p68">
            <a:extLst>
              <a:ext uri="{FF2B5EF4-FFF2-40B4-BE49-F238E27FC236}">
                <a16:creationId xmlns:a16="http://schemas.microsoft.com/office/drawing/2014/main" id="{E1496147-904C-4086-A11F-C7AA30DDEBDD}"/>
              </a:ext>
            </a:extLst>
          </p:cNvPr>
          <p:cNvGrpSpPr/>
          <p:nvPr/>
        </p:nvGrpSpPr>
        <p:grpSpPr>
          <a:xfrm>
            <a:off x="1821848" y="3228539"/>
            <a:ext cx="160043" cy="227439"/>
            <a:chOff x="5083925" y="2066350"/>
            <a:chExt cx="28825" cy="41550"/>
          </a:xfrm>
        </p:grpSpPr>
        <p:sp>
          <p:nvSpPr>
            <p:cNvPr id="22" name="Google Shape;4002;p68">
              <a:extLst>
                <a:ext uri="{FF2B5EF4-FFF2-40B4-BE49-F238E27FC236}">
                  <a16:creationId xmlns:a16="http://schemas.microsoft.com/office/drawing/2014/main" id="{B87E9C41-2111-4D45-A95D-FF763554CEF7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3" name="Google Shape;4003;p68">
              <a:extLst>
                <a:ext uri="{FF2B5EF4-FFF2-40B4-BE49-F238E27FC236}">
                  <a16:creationId xmlns:a16="http://schemas.microsoft.com/office/drawing/2014/main" id="{100B5858-15F4-4903-B3A2-5B29C5BB5DF1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24" name="Google Shape;4001;p68">
            <a:extLst>
              <a:ext uri="{FF2B5EF4-FFF2-40B4-BE49-F238E27FC236}">
                <a16:creationId xmlns:a16="http://schemas.microsoft.com/office/drawing/2014/main" id="{634039E2-3FDD-43B7-8816-8B6411CC4D92}"/>
              </a:ext>
            </a:extLst>
          </p:cNvPr>
          <p:cNvGrpSpPr/>
          <p:nvPr/>
        </p:nvGrpSpPr>
        <p:grpSpPr>
          <a:xfrm>
            <a:off x="1340147" y="2557097"/>
            <a:ext cx="160043" cy="227439"/>
            <a:chOff x="5083925" y="2066350"/>
            <a:chExt cx="28825" cy="41550"/>
          </a:xfrm>
        </p:grpSpPr>
        <p:sp>
          <p:nvSpPr>
            <p:cNvPr id="25" name="Google Shape;4002;p68">
              <a:extLst>
                <a:ext uri="{FF2B5EF4-FFF2-40B4-BE49-F238E27FC236}">
                  <a16:creationId xmlns:a16="http://schemas.microsoft.com/office/drawing/2014/main" id="{E4407DCF-0553-4A02-B94A-8FC6EB7B1F43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6" name="Google Shape;4003;p68">
              <a:extLst>
                <a:ext uri="{FF2B5EF4-FFF2-40B4-BE49-F238E27FC236}">
                  <a16:creationId xmlns:a16="http://schemas.microsoft.com/office/drawing/2014/main" id="{1763E96A-4BC8-4546-8F8B-A542885C66FA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32" name="Рисунок 31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BB919353-F131-40FF-8050-C395675F3523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464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176" y="185862"/>
            <a:ext cx="7777673" cy="82198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72BC"/>
                </a:solidFill>
                <a:latin typeface="+mn-lt"/>
                <a:cs typeface="Times New Roman" panose="02020603050405020304" pitchFamily="18" charset="0"/>
              </a:rPr>
              <a:t>Этап 3: Рождение факультета – кузницы экономических кадров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0257" y="1675209"/>
            <a:ext cx="3891176" cy="30187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tabLst>
                <a:tab pos="403622" algn="l"/>
              </a:tabLst>
            </a:pPr>
            <a:r>
              <a:rPr lang="ru-RU" sz="2600" dirty="0">
                <a:cs typeface="Times New Roman" panose="02020603050405020304" pitchFamily="18" charset="0"/>
              </a:rPr>
              <a:t>десятки эвакуированных промышленных предприятий</a:t>
            </a:r>
          </a:p>
          <a:p>
            <a:pPr marL="0" indent="0">
              <a:buNone/>
              <a:tabLst>
                <a:tab pos="403622" algn="l"/>
              </a:tabLst>
            </a:pPr>
            <a:r>
              <a:rPr lang="ru-RU" sz="2600" dirty="0">
                <a:cs typeface="Times New Roman" panose="02020603050405020304" pitchFamily="18" charset="0"/>
              </a:rPr>
              <a:t>шло строительство закрытого города с атомными реакторами (Северск)</a:t>
            </a:r>
          </a:p>
          <a:p>
            <a:pPr marL="0" indent="0">
              <a:buNone/>
              <a:tabLst>
                <a:tab pos="403622" algn="l"/>
              </a:tabLst>
            </a:pPr>
            <a:r>
              <a:rPr lang="ru-RU" sz="2600" dirty="0">
                <a:cs typeface="Times New Roman" panose="02020603050405020304" pitchFamily="18" charset="0"/>
              </a:rPr>
              <a:t>развитие смежных и обслуживающих производств</a:t>
            </a:r>
          </a:p>
          <a:p>
            <a:endParaRPr lang="ru-RU" sz="315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339" y="1626222"/>
            <a:ext cx="4409816" cy="2939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014" y="947604"/>
            <a:ext cx="7782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72BC"/>
                </a:solidFill>
                <a:cs typeface="Times New Roman" panose="02020603050405020304" pitchFamily="18" charset="0"/>
              </a:rPr>
              <a:t>Томск (1950-1960) – крупный индустриальный центр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743390"/>
            <a:ext cx="9144000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Высокая потребность в кадрах, в т. ч. и в экономистах высшей категории</a:t>
            </a:r>
          </a:p>
        </p:txBody>
      </p:sp>
      <p:grpSp>
        <p:nvGrpSpPr>
          <p:cNvPr id="8" name="Google Shape;4001;p68">
            <a:extLst>
              <a:ext uri="{FF2B5EF4-FFF2-40B4-BE49-F238E27FC236}">
                <a16:creationId xmlns:a16="http://schemas.microsoft.com/office/drawing/2014/main" id="{A990C974-2C4C-4BCD-9F5E-B299CCFBF39A}"/>
              </a:ext>
            </a:extLst>
          </p:cNvPr>
          <p:cNvGrpSpPr/>
          <p:nvPr/>
        </p:nvGrpSpPr>
        <p:grpSpPr>
          <a:xfrm>
            <a:off x="387413" y="1740357"/>
            <a:ext cx="160043" cy="227439"/>
            <a:chOff x="5083925" y="2066350"/>
            <a:chExt cx="28825" cy="41550"/>
          </a:xfrm>
        </p:grpSpPr>
        <p:sp>
          <p:nvSpPr>
            <p:cNvPr id="9" name="Google Shape;4002;p68">
              <a:extLst>
                <a:ext uri="{FF2B5EF4-FFF2-40B4-BE49-F238E27FC236}">
                  <a16:creationId xmlns:a16="http://schemas.microsoft.com/office/drawing/2014/main" id="{F7956E42-2177-4090-80CC-FB9AD93B4C8C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Google Shape;4003;p68">
              <a:extLst>
                <a:ext uri="{FF2B5EF4-FFF2-40B4-BE49-F238E27FC236}">
                  <a16:creationId xmlns:a16="http://schemas.microsoft.com/office/drawing/2014/main" id="{E50D7449-9E50-46AB-92E7-D67F7707FACA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1" name="Google Shape;4001;p68">
            <a:extLst>
              <a:ext uri="{FF2B5EF4-FFF2-40B4-BE49-F238E27FC236}">
                <a16:creationId xmlns:a16="http://schemas.microsoft.com/office/drawing/2014/main" id="{D41C030B-EAC8-40BD-8250-4932C9A5778F}"/>
              </a:ext>
            </a:extLst>
          </p:cNvPr>
          <p:cNvGrpSpPr/>
          <p:nvPr/>
        </p:nvGrpSpPr>
        <p:grpSpPr>
          <a:xfrm>
            <a:off x="384154" y="3703123"/>
            <a:ext cx="160043" cy="227439"/>
            <a:chOff x="5083925" y="2066350"/>
            <a:chExt cx="28825" cy="41550"/>
          </a:xfrm>
        </p:grpSpPr>
        <p:sp>
          <p:nvSpPr>
            <p:cNvPr id="12" name="Google Shape;4002;p68">
              <a:extLst>
                <a:ext uri="{FF2B5EF4-FFF2-40B4-BE49-F238E27FC236}">
                  <a16:creationId xmlns:a16="http://schemas.microsoft.com/office/drawing/2014/main" id="{A06E10BA-0FA5-4B3A-A99A-BF660172D608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Google Shape;4003;p68">
              <a:extLst>
                <a:ext uri="{FF2B5EF4-FFF2-40B4-BE49-F238E27FC236}">
                  <a16:creationId xmlns:a16="http://schemas.microsoft.com/office/drawing/2014/main" id="{771123CD-6326-49CC-9BCE-D389963B22E6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Google Shape;4001;p68">
            <a:extLst>
              <a:ext uri="{FF2B5EF4-FFF2-40B4-BE49-F238E27FC236}">
                <a16:creationId xmlns:a16="http://schemas.microsoft.com/office/drawing/2014/main" id="{DD69D155-90B8-4DD9-A56A-2B3C48C4987B}"/>
              </a:ext>
            </a:extLst>
          </p:cNvPr>
          <p:cNvGrpSpPr/>
          <p:nvPr/>
        </p:nvGrpSpPr>
        <p:grpSpPr>
          <a:xfrm>
            <a:off x="384154" y="2579746"/>
            <a:ext cx="160043" cy="227439"/>
            <a:chOff x="5083925" y="2066350"/>
            <a:chExt cx="28825" cy="41550"/>
          </a:xfrm>
        </p:grpSpPr>
        <p:sp>
          <p:nvSpPr>
            <p:cNvPr id="15" name="Google Shape;4002;p68">
              <a:extLst>
                <a:ext uri="{FF2B5EF4-FFF2-40B4-BE49-F238E27FC236}">
                  <a16:creationId xmlns:a16="http://schemas.microsoft.com/office/drawing/2014/main" id="{C434C7E1-B0A8-4F27-AFE1-FE7762A299CE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6" name="Google Shape;4003;p68">
              <a:extLst>
                <a:ext uri="{FF2B5EF4-FFF2-40B4-BE49-F238E27FC236}">
                  <a16:creationId xmlns:a16="http://schemas.microsoft.com/office/drawing/2014/main" id="{91282FC0-034A-427C-BFA0-AFD1B3C81B3E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7296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354" y="212881"/>
            <a:ext cx="8054478" cy="111797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7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1 сентября 1955 г. – основание экономико-юридического факультета ТГУ (</a:t>
            </a:r>
            <a:r>
              <a:rPr lang="ru-RU" sz="2700" b="1" i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Приказ ректора ТГУ №85 18 июня 1955 г.)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863" y="1489515"/>
            <a:ext cx="3570755" cy="29428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0072BC"/>
                </a:solidFill>
                <a:cs typeface="Times New Roman" panose="02020603050405020304" pitchFamily="18" charset="0"/>
              </a:rPr>
              <a:t>Специальности экономического отделения:</a:t>
            </a:r>
          </a:p>
          <a:p>
            <a:pPr marL="266700" indent="0">
              <a:buNone/>
            </a:pPr>
            <a:r>
              <a:rPr lang="ru-RU" dirty="0">
                <a:cs typeface="Times New Roman" panose="02020603050405020304" pitchFamily="18" charset="0"/>
              </a:rPr>
              <a:t>Экономика промышленности</a:t>
            </a:r>
          </a:p>
          <a:p>
            <a:pPr marL="266700" indent="0">
              <a:buNone/>
            </a:pPr>
            <a:r>
              <a:rPr lang="ru-RU" dirty="0">
                <a:cs typeface="Times New Roman" panose="02020603050405020304" pitchFamily="18" charset="0"/>
              </a:rPr>
              <a:t>Экономика сельского хозяйства</a:t>
            </a:r>
          </a:p>
          <a:p>
            <a:pPr marL="266700" indent="0">
              <a:buNone/>
            </a:pPr>
            <a:r>
              <a:rPr lang="ru-RU" dirty="0">
                <a:cs typeface="Times New Roman" panose="02020603050405020304" pitchFamily="18" charset="0"/>
              </a:rPr>
              <a:t>Кафедра отраслевых экономик</a:t>
            </a:r>
          </a:p>
          <a:p>
            <a:pPr marL="266700" indent="0">
              <a:buNone/>
            </a:pPr>
            <a:r>
              <a:rPr lang="ru-RU" dirty="0">
                <a:cs typeface="Times New Roman" panose="02020603050405020304" pitchFamily="18" charset="0"/>
              </a:rPr>
              <a:t>Финансы и кредит</a:t>
            </a:r>
          </a:p>
          <a:p>
            <a:pPr marL="266700" indent="0">
              <a:buNone/>
            </a:pP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23" name="Номер слайда 3">
            <a:extLst>
              <a:ext uri="{FF2B5EF4-FFF2-40B4-BE49-F238E27FC236}">
                <a16:creationId xmlns:a16="http://schemas.microsoft.com/office/drawing/2014/main" id="{C3E73982-87DF-4586-BDC1-AC3A07854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/>
              <a:t>16</a:t>
            </a:fld>
            <a:endParaRPr lang="ru-RU" sz="1000" dirty="0">
              <a:solidFill>
                <a:srgbClr val="0072B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995" y="1071027"/>
            <a:ext cx="1534045" cy="20494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169" y="1683106"/>
            <a:ext cx="1534045" cy="1918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50454" y="3173083"/>
            <a:ext cx="1793546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2BC"/>
                </a:solidFill>
                <a:cs typeface="Times New Roman" panose="02020603050405020304" pitchFamily="18" charset="0"/>
              </a:rPr>
              <a:t>Ким</a:t>
            </a:r>
          </a:p>
          <a:p>
            <a:pPr algn="ctr"/>
            <a:r>
              <a:rPr lang="ru-RU" b="1" dirty="0">
                <a:solidFill>
                  <a:srgbClr val="0072BC"/>
                </a:solidFill>
                <a:cs typeface="Times New Roman" panose="02020603050405020304" pitchFamily="18" charset="0"/>
              </a:rPr>
              <a:t> Андрей Иванович</a:t>
            </a:r>
          </a:p>
          <a:p>
            <a:pPr algn="ctr"/>
            <a:r>
              <a:rPr lang="ru-RU" sz="1200" i="1" dirty="0">
                <a:cs typeface="Times New Roman" panose="02020603050405020304" pitchFamily="18" charset="0"/>
              </a:rPr>
              <a:t>Заслуженный юрист РСФСР, </a:t>
            </a:r>
            <a:r>
              <a:rPr lang="ru-RU" sz="1200" i="1" dirty="0" err="1">
                <a:cs typeface="Times New Roman" panose="02020603050405020304" pitchFamily="18" charset="0"/>
              </a:rPr>
              <a:t>д.ю.н</a:t>
            </a:r>
            <a:r>
              <a:rPr lang="ru-RU" sz="1200" i="1" dirty="0">
                <a:cs typeface="Times New Roman" panose="02020603050405020304" pitchFamily="18" charset="0"/>
              </a:rPr>
              <a:t>., проф.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28566" y="3619359"/>
            <a:ext cx="18825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b="1" dirty="0">
                <a:solidFill>
                  <a:srgbClr val="0072BC"/>
                </a:solidFill>
                <a:latin typeface="+mn-lt"/>
              </a:rPr>
              <a:t>Смирнова</a:t>
            </a:r>
          </a:p>
          <a:p>
            <a:r>
              <a:rPr lang="ru-RU" sz="1400" b="1" dirty="0">
                <a:solidFill>
                  <a:srgbClr val="0072BC"/>
                </a:solidFill>
                <a:latin typeface="+mn-lt"/>
              </a:rPr>
              <a:t> Раиса Алексеевна</a:t>
            </a:r>
          </a:p>
          <a:p>
            <a:r>
              <a:rPr lang="ru-RU" i="1" dirty="0">
                <a:latin typeface="+mn-lt"/>
              </a:rPr>
              <a:t>Старший преподаватель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874" y="2033700"/>
            <a:ext cx="1336247" cy="1918869"/>
          </a:xfrm>
          <a:prstGeom prst="ellipse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319" y="4004080"/>
            <a:ext cx="23593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2BC"/>
                </a:solidFill>
                <a:cs typeface="Times New Roman" panose="02020603050405020304" pitchFamily="18" charset="0"/>
              </a:rPr>
              <a:t>Скороспелова</a:t>
            </a:r>
          </a:p>
          <a:p>
            <a:pPr algn="ctr"/>
            <a:r>
              <a:rPr lang="ru-RU" b="1" dirty="0">
                <a:solidFill>
                  <a:srgbClr val="0072BC"/>
                </a:solidFill>
                <a:cs typeface="Times New Roman" panose="02020603050405020304" pitchFamily="18" charset="0"/>
              </a:rPr>
              <a:t>Паулина Ивановна</a:t>
            </a:r>
            <a:endParaRPr lang="ru-RU" sz="1200" dirty="0"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cs typeface="Times New Roman" panose="02020603050405020304" pitchFamily="18" charset="0"/>
              </a:rPr>
              <a:t>К.э.н., доцент, зав. каф. политической экономии</a:t>
            </a:r>
          </a:p>
        </p:txBody>
      </p:sp>
      <p:grpSp>
        <p:nvGrpSpPr>
          <p:cNvPr id="11" name="Google Shape;4001;p68">
            <a:extLst>
              <a:ext uri="{FF2B5EF4-FFF2-40B4-BE49-F238E27FC236}">
                <a16:creationId xmlns:a16="http://schemas.microsoft.com/office/drawing/2014/main" id="{92291D0E-2C16-4556-85FB-81F89EF9E53D}"/>
              </a:ext>
            </a:extLst>
          </p:cNvPr>
          <p:cNvGrpSpPr/>
          <p:nvPr/>
        </p:nvGrpSpPr>
        <p:grpSpPr>
          <a:xfrm>
            <a:off x="333385" y="2214206"/>
            <a:ext cx="160043" cy="227439"/>
            <a:chOff x="5083925" y="2066350"/>
            <a:chExt cx="28825" cy="41550"/>
          </a:xfrm>
        </p:grpSpPr>
        <p:sp>
          <p:nvSpPr>
            <p:cNvPr id="12" name="Google Shape;4002;p68">
              <a:extLst>
                <a:ext uri="{FF2B5EF4-FFF2-40B4-BE49-F238E27FC236}">
                  <a16:creationId xmlns:a16="http://schemas.microsoft.com/office/drawing/2014/main" id="{7E3D96AD-D54A-4D1C-98B6-C7A28F15AD49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Google Shape;4003;p68">
              <a:extLst>
                <a:ext uri="{FF2B5EF4-FFF2-40B4-BE49-F238E27FC236}">
                  <a16:creationId xmlns:a16="http://schemas.microsoft.com/office/drawing/2014/main" id="{DE1CC0AC-0942-4B75-B1AF-9FD02D1DE12B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Google Shape;4001;p68">
            <a:extLst>
              <a:ext uri="{FF2B5EF4-FFF2-40B4-BE49-F238E27FC236}">
                <a16:creationId xmlns:a16="http://schemas.microsoft.com/office/drawing/2014/main" id="{57CDE083-8961-4F1D-9C9B-4BBB8F633535}"/>
              </a:ext>
            </a:extLst>
          </p:cNvPr>
          <p:cNvGrpSpPr/>
          <p:nvPr/>
        </p:nvGrpSpPr>
        <p:grpSpPr>
          <a:xfrm>
            <a:off x="333731" y="2899565"/>
            <a:ext cx="160043" cy="227439"/>
            <a:chOff x="5083925" y="2066350"/>
            <a:chExt cx="28825" cy="41550"/>
          </a:xfrm>
        </p:grpSpPr>
        <p:sp>
          <p:nvSpPr>
            <p:cNvPr id="15" name="Google Shape;4002;p68">
              <a:extLst>
                <a:ext uri="{FF2B5EF4-FFF2-40B4-BE49-F238E27FC236}">
                  <a16:creationId xmlns:a16="http://schemas.microsoft.com/office/drawing/2014/main" id="{E27E083A-0E30-493E-BADE-B3DEBCAF4C34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6" name="Google Shape;4003;p68">
              <a:extLst>
                <a:ext uri="{FF2B5EF4-FFF2-40B4-BE49-F238E27FC236}">
                  <a16:creationId xmlns:a16="http://schemas.microsoft.com/office/drawing/2014/main" id="{ECD7E66B-B659-4C87-9B9F-491F36EAB94A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7" name="Google Shape;4001;p68">
            <a:extLst>
              <a:ext uri="{FF2B5EF4-FFF2-40B4-BE49-F238E27FC236}">
                <a16:creationId xmlns:a16="http://schemas.microsoft.com/office/drawing/2014/main" id="{9F2BBD69-69C8-4172-87C0-D842A744F040}"/>
              </a:ext>
            </a:extLst>
          </p:cNvPr>
          <p:cNvGrpSpPr/>
          <p:nvPr/>
        </p:nvGrpSpPr>
        <p:grpSpPr>
          <a:xfrm>
            <a:off x="333385" y="3589109"/>
            <a:ext cx="160043" cy="227439"/>
            <a:chOff x="5083925" y="2066350"/>
            <a:chExt cx="28825" cy="41550"/>
          </a:xfrm>
        </p:grpSpPr>
        <p:sp>
          <p:nvSpPr>
            <p:cNvPr id="18" name="Google Shape;4002;p68">
              <a:extLst>
                <a:ext uri="{FF2B5EF4-FFF2-40B4-BE49-F238E27FC236}">
                  <a16:creationId xmlns:a16="http://schemas.microsoft.com/office/drawing/2014/main" id="{7B22CC06-ACA5-4DC2-850F-3FC4297BC797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9" name="Google Shape;4003;p68">
              <a:extLst>
                <a:ext uri="{FF2B5EF4-FFF2-40B4-BE49-F238E27FC236}">
                  <a16:creationId xmlns:a16="http://schemas.microsoft.com/office/drawing/2014/main" id="{A8C2C1DB-3E9E-44A7-9D13-A2D6089386C3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20" name="Google Shape;4001;p68">
            <a:extLst>
              <a:ext uri="{FF2B5EF4-FFF2-40B4-BE49-F238E27FC236}">
                <a16:creationId xmlns:a16="http://schemas.microsoft.com/office/drawing/2014/main" id="{4A429198-EC47-4D09-9C79-9F254C5C99EC}"/>
              </a:ext>
            </a:extLst>
          </p:cNvPr>
          <p:cNvGrpSpPr/>
          <p:nvPr/>
        </p:nvGrpSpPr>
        <p:grpSpPr>
          <a:xfrm>
            <a:off x="333385" y="4269861"/>
            <a:ext cx="160043" cy="227439"/>
            <a:chOff x="5083925" y="2066350"/>
            <a:chExt cx="28825" cy="41550"/>
          </a:xfrm>
        </p:grpSpPr>
        <p:sp>
          <p:nvSpPr>
            <p:cNvPr id="21" name="Google Shape;4002;p68">
              <a:extLst>
                <a:ext uri="{FF2B5EF4-FFF2-40B4-BE49-F238E27FC236}">
                  <a16:creationId xmlns:a16="http://schemas.microsoft.com/office/drawing/2014/main" id="{D7C9BC33-B199-4804-91C8-ADFC0FD82AAF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2" name="Google Shape;4003;p68">
              <a:extLst>
                <a:ext uri="{FF2B5EF4-FFF2-40B4-BE49-F238E27FC236}">
                  <a16:creationId xmlns:a16="http://schemas.microsoft.com/office/drawing/2014/main" id="{1328D9B8-625A-43F5-A50A-58C99940C123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9995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7135" y="963553"/>
            <a:ext cx="2052228" cy="52748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</a:rPr>
              <a:t>Экономико-юридический</a:t>
            </a:r>
          </a:p>
          <a:p>
            <a:pPr algn="ctr"/>
            <a:r>
              <a:rPr lang="ru-RU" sz="1050" dirty="0">
                <a:solidFill>
                  <a:schemeClr val="tx1"/>
                </a:solidFill>
              </a:rPr>
              <a:t> факультет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2875" y="1989299"/>
            <a:ext cx="1998222" cy="43593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</a:rPr>
              <a:t>Юридический факультет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00550" y="1989299"/>
            <a:ext cx="1998222" cy="43593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</a:rPr>
              <a:t>Экономический</a:t>
            </a:r>
          </a:p>
          <a:p>
            <a:pPr algn="ctr"/>
            <a:r>
              <a:rPr lang="ru-RU" sz="1050" b="1" dirty="0">
                <a:solidFill>
                  <a:schemeClr val="tx1"/>
                </a:solidFill>
              </a:rPr>
              <a:t>факультет</a:t>
            </a:r>
          </a:p>
        </p:txBody>
      </p:sp>
      <p:cxnSp>
        <p:nvCxnSpPr>
          <p:cNvPr id="11" name="Прямая со стрелкой 10"/>
          <p:cNvCxnSpPr>
            <a:stCxn id="6" idx="2"/>
            <a:endCxn id="9" idx="0"/>
          </p:cNvCxnSpPr>
          <p:nvPr/>
        </p:nvCxnSpPr>
        <p:spPr>
          <a:xfrm flipH="1">
            <a:off x="1331986" y="1491035"/>
            <a:ext cx="1121263" cy="49826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6" idx="2"/>
            <a:endCxn id="10" idx="0"/>
          </p:cNvCxnSpPr>
          <p:nvPr/>
        </p:nvCxnSpPr>
        <p:spPr>
          <a:xfrm>
            <a:off x="2453249" y="1491035"/>
            <a:ext cx="1146412" cy="49826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B762ACF-1254-4177-A815-81B99D63E0A6}"/>
              </a:ext>
            </a:extLst>
          </p:cNvPr>
          <p:cNvSpPr txBox="1"/>
          <p:nvPr/>
        </p:nvSpPr>
        <p:spPr>
          <a:xfrm>
            <a:off x="5042039" y="2639030"/>
            <a:ext cx="3972080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rgbClr val="0072BC"/>
                </a:solidFill>
                <a:cs typeface="Times New Roman" panose="02020603050405020304" pitchFamily="18" charset="0"/>
              </a:rPr>
              <a:t>Специальности нового Экономического факультета: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cs typeface="Times New Roman" panose="02020603050405020304" pitchFamily="18" charset="0"/>
              </a:rPr>
              <a:t>       Планирование народного хозяйства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cs typeface="Times New Roman" panose="02020603050405020304" pitchFamily="18" charset="0"/>
              </a:rPr>
              <a:t>       Планирование промышленности</a:t>
            </a:r>
          </a:p>
          <a:p>
            <a:pPr>
              <a:lnSpc>
                <a:spcPct val="90000"/>
              </a:lnSpc>
            </a:pPr>
            <a:endParaRPr lang="ru-RU" sz="1600" b="1" i="1" spc="-15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600" b="1" spc="-15" dirty="0">
                <a:solidFill>
                  <a:srgbClr val="0072B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1971 г. открылось отделение для подготовки преподавателей </a:t>
            </a:r>
            <a:r>
              <a:rPr lang="ru-RU" sz="1600" b="1" spc="-19" dirty="0">
                <a:solidFill>
                  <a:srgbClr val="0072B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политической экономии, первый набор – 50 чел.</a:t>
            </a:r>
            <a:endParaRPr lang="ru-RU" sz="1600" b="1" dirty="0">
              <a:solidFill>
                <a:srgbClr val="0072BC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C0B55A-7F49-446D-BF82-26C84FE25652}"/>
              </a:ext>
            </a:extLst>
          </p:cNvPr>
          <p:cNvSpPr txBox="1"/>
          <p:nvPr/>
        </p:nvSpPr>
        <p:spPr>
          <a:xfrm>
            <a:off x="6302143" y="757108"/>
            <a:ext cx="1451872" cy="1556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ru-RU" sz="1600" b="1" dirty="0">
                <a:cs typeface="Times New Roman" panose="02020603050405020304" pitchFamily="18" charset="0"/>
              </a:rPr>
              <a:t>НАБОР</a:t>
            </a:r>
          </a:p>
          <a:p>
            <a:pPr>
              <a:lnSpc>
                <a:spcPct val="120000"/>
              </a:lnSpc>
              <a:spcBef>
                <a:spcPts val="750"/>
              </a:spcBef>
            </a:pPr>
            <a:r>
              <a:rPr lang="ru-RU" sz="1600" dirty="0">
                <a:cs typeface="Times New Roman" panose="02020603050405020304" pitchFamily="18" charset="0"/>
              </a:rPr>
              <a:t>ДО – 75 чел.</a:t>
            </a:r>
          </a:p>
          <a:p>
            <a:pPr>
              <a:lnSpc>
                <a:spcPct val="120000"/>
              </a:lnSpc>
              <a:spcBef>
                <a:spcPts val="750"/>
              </a:spcBef>
            </a:pPr>
            <a:r>
              <a:rPr lang="ru-RU" sz="1600" dirty="0">
                <a:cs typeface="Times New Roman" panose="02020603050405020304" pitchFamily="18" charset="0"/>
              </a:rPr>
              <a:t>ВО – 25 чел.</a:t>
            </a:r>
          </a:p>
          <a:p>
            <a:pPr>
              <a:lnSpc>
                <a:spcPct val="120000"/>
              </a:lnSpc>
              <a:spcBef>
                <a:spcPts val="750"/>
              </a:spcBef>
            </a:pPr>
            <a:r>
              <a:rPr lang="ru-RU" sz="1600" dirty="0">
                <a:cs typeface="Times New Roman" panose="02020603050405020304" pitchFamily="18" charset="0"/>
              </a:rPr>
              <a:t>ЗО – 50 чел.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1EEB722-3A0C-47C0-82E4-B6B827F2FB5F}"/>
              </a:ext>
            </a:extLst>
          </p:cNvPr>
          <p:cNvSpPr txBox="1">
            <a:spLocks/>
          </p:cNvSpPr>
          <p:nvPr/>
        </p:nvSpPr>
        <p:spPr>
          <a:xfrm>
            <a:off x="54961" y="103096"/>
            <a:ext cx="8601307" cy="40755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000" kern="1200" spc="-38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1 сентября 1963 г. – Основание Экономического факультета ТГУ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F49CE40-958B-40C7-B9DB-15505645FCA6}"/>
              </a:ext>
            </a:extLst>
          </p:cNvPr>
          <p:cNvSpPr/>
          <p:nvPr/>
        </p:nvSpPr>
        <p:spPr>
          <a:xfrm>
            <a:off x="1331986" y="2957113"/>
            <a:ext cx="2052228" cy="52748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</a:rPr>
              <a:t>Кафедра отраслевых экономик (1955-1960)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6576321-5E35-40ED-9099-361ACDD52B78}"/>
              </a:ext>
            </a:extLst>
          </p:cNvPr>
          <p:cNvSpPr/>
          <p:nvPr/>
        </p:nvSpPr>
        <p:spPr>
          <a:xfrm>
            <a:off x="353871" y="3801120"/>
            <a:ext cx="1998222" cy="43593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</a:rPr>
              <a:t>Кафедра экономики промышленности (с 1960 г.)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B99B05D-BAF0-47E6-849F-A661E596F5A7}"/>
              </a:ext>
            </a:extLst>
          </p:cNvPr>
          <p:cNvSpPr/>
          <p:nvPr/>
        </p:nvSpPr>
        <p:spPr>
          <a:xfrm>
            <a:off x="2573778" y="3814810"/>
            <a:ext cx="1998222" cy="43593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</a:rPr>
              <a:t>Кафедра экономики сельского хозяйства (1960-1967)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906DDA94-1F37-42B8-87C0-85A293A48DE1}"/>
              </a:ext>
            </a:extLst>
          </p:cNvPr>
          <p:cNvCxnSpPr>
            <a:cxnSpLocks/>
          </p:cNvCxnSpPr>
          <p:nvPr/>
        </p:nvCxnSpPr>
        <p:spPr>
          <a:xfrm flipH="1">
            <a:off x="1389875" y="3486423"/>
            <a:ext cx="903716" cy="280297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BE1160BD-EFD5-4E8D-AAC8-09DBD5B4761B}"/>
              </a:ext>
            </a:extLst>
          </p:cNvPr>
          <p:cNvCxnSpPr>
            <a:cxnSpLocks/>
          </p:cNvCxnSpPr>
          <p:nvPr/>
        </p:nvCxnSpPr>
        <p:spPr>
          <a:xfrm>
            <a:off x="2528610" y="3511481"/>
            <a:ext cx="855604" cy="27644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oogle Shape;4001;p68">
            <a:extLst>
              <a:ext uri="{FF2B5EF4-FFF2-40B4-BE49-F238E27FC236}">
                <a16:creationId xmlns:a16="http://schemas.microsoft.com/office/drawing/2014/main" id="{B0A79837-8547-4679-B625-5945A077F801}"/>
              </a:ext>
            </a:extLst>
          </p:cNvPr>
          <p:cNvGrpSpPr/>
          <p:nvPr/>
        </p:nvGrpSpPr>
        <p:grpSpPr>
          <a:xfrm>
            <a:off x="5169765" y="3236527"/>
            <a:ext cx="160043" cy="227439"/>
            <a:chOff x="5083925" y="2066350"/>
            <a:chExt cx="28825" cy="41550"/>
          </a:xfrm>
        </p:grpSpPr>
        <p:sp>
          <p:nvSpPr>
            <p:cNvPr id="18" name="Google Shape;4002;p68">
              <a:extLst>
                <a:ext uri="{FF2B5EF4-FFF2-40B4-BE49-F238E27FC236}">
                  <a16:creationId xmlns:a16="http://schemas.microsoft.com/office/drawing/2014/main" id="{E64C0F9F-569E-4744-87F4-2AB856E9192E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9" name="Google Shape;4003;p68">
              <a:extLst>
                <a:ext uri="{FF2B5EF4-FFF2-40B4-BE49-F238E27FC236}">
                  <a16:creationId xmlns:a16="http://schemas.microsoft.com/office/drawing/2014/main" id="{5A5EA52B-5C11-46B1-AF8E-71E39B8EA809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20" name="Google Shape;4001;p68">
            <a:extLst>
              <a:ext uri="{FF2B5EF4-FFF2-40B4-BE49-F238E27FC236}">
                <a16:creationId xmlns:a16="http://schemas.microsoft.com/office/drawing/2014/main" id="{E1FBF851-DAC0-4014-ABF6-7D41F0052C4C}"/>
              </a:ext>
            </a:extLst>
          </p:cNvPr>
          <p:cNvGrpSpPr/>
          <p:nvPr/>
        </p:nvGrpSpPr>
        <p:grpSpPr>
          <a:xfrm>
            <a:off x="5165019" y="3602686"/>
            <a:ext cx="160043" cy="227439"/>
            <a:chOff x="5083925" y="2066350"/>
            <a:chExt cx="28825" cy="41550"/>
          </a:xfrm>
        </p:grpSpPr>
        <p:sp>
          <p:nvSpPr>
            <p:cNvPr id="25" name="Google Shape;4002;p68">
              <a:extLst>
                <a:ext uri="{FF2B5EF4-FFF2-40B4-BE49-F238E27FC236}">
                  <a16:creationId xmlns:a16="http://schemas.microsoft.com/office/drawing/2014/main" id="{FB76403C-76B5-40C0-A07C-9585B9E044DD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6" name="Google Shape;4003;p68">
              <a:extLst>
                <a:ext uri="{FF2B5EF4-FFF2-40B4-BE49-F238E27FC236}">
                  <a16:creationId xmlns:a16="http://schemas.microsoft.com/office/drawing/2014/main" id="{36B54A5B-CB4F-4DDC-B051-D28EE57BB6F3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Номер слайда 3">
            <a:extLst>
              <a:ext uri="{FF2B5EF4-FFF2-40B4-BE49-F238E27FC236}">
                <a16:creationId xmlns:a16="http://schemas.microsoft.com/office/drawing/2014/main" id="{63B8676A-A5CA-441F-9798-EED90A82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/>
              <a:t>17</a:t>
            </a:fld>
            <a:endParaRPr lang="ru-RU" sz="1000" dirty="0">
              <a:solidFill>
                <a:srgbClr val="0072BC"/>
              </a:solidFill>
            </a:endParaRPr>
          </a:p>
        </p:txBody>
      </p:sp>
      <p:pic>
        <p:nvPicPr>
          <p:cNvPr id="29" name="Рисунок 28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23795B84-BDE8-4474-BEE8-A999437D5124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222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07682" y="2874899"/>
            <a:ext cx="1841901" cy="1959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2BC"/>
                </a:solidFill>
                <a:cs typeface="Times New Roman" panose="02020603050405020304" pitchFamily="18" charset="0"/>
              </a:rPr>
              <a:t>Евсеев </a:t>
            </a:r>
          </a:p>
          <a:p>
            <a:pPr algn="ctr"/>
            <a:r>
              <a:rPr lang="ru-RU" sz="1600" b="1" dirty="0">
                <a:solidFill>
                  <a:srgbClr val="0072BC"/>
                </a:solidFill>
                <a:cs typeface="Times New Roman" panose="02020603050405020304" pitchFamily="18" charset="0"/>
              </a:rPr>
              <a:t>Михаил Павлович</a:t>
            </a:r>
          </a:p>
          <a:p>
            <a:pPr algn="ctr">
              <a:spcBef>
                <a:spcPts val="225"/>
              </a:spcBef>
            </a:pPr>
            <a:r>
              <a:rPr lang="ru-RU" sz="1600" dirty="0">
                <a:cs typeface="Times New Roman" panose="02020603050405020304" pitchFamily="18" charset="0"/>
              </a:rPr>
              <a:t> </a:t>
            </a:r>
            <a:r>
              <a:rPr lang="ru-RU" sz="1400" i="1" dirty="0">
                <a:cs typeface="Times New Roman" panose="02020603050405020304" pitchFamily="18" charset="0"/>
              </a:rPr>
              <a:t>заслуж. экономист РСФСР, д.э.н., проф. </a:t>
            </a:r>
          </a:p>
          <a:p>
            <a:pPr algn="ctr">
              <a:spcBef>
                <a:spcPts val="225"/>
              </a:spcBef>
            </a:pPr>
            <a:r>
              <a:rPr lang="ru-RU" sz="1400" i="1" dirty="0">
                <a:cs typeface="Times New Roman" panose="02020603050405020304" pitchFamily="18" charset="0"/>
              </a:rPr>
              <a:t>Декан экономического факультета</a:t>
            </a:r>
          </a:p>
          <a:p>
            <a:pPr algn="ctr"/>
            <a:r>
              <a:rPr lang="ru-RU" sz="1400" i="1" dirty="0">
                <a:cs typeface="Times New Roman" panose="02020603050405020304" pitchFamily="18" charset="0"/>
              </a:rPr>
              <a:t> (1970-1989)</a:t>
            </a:r>
            <a:endParaRPr lang="ru-RU" sz="1600" i="1" dirty="0"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37350" y="2916277"/>
            <a:ext cx="1498969" cy="196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2BC"/>
                </a:solidFill>
                <a:cs typeface="Times New Roman" panose="02020603050405020304" pitchFamily="18" charset="0"/>
              </a:rPr>
              <a:t>Борщев</a:t>
            </a:r>
          </a:p>
          <a:p>
            <a:pPr algn="ctr"/>
            <a:r>
              <a:rPr lang="ru-RU" sz="1600" b="1" dirty="0">
                <a:solidFill>
                  <a:srgbClr val="0072BC"/>
                </a:solidFill>
                <a:cs typeface="Times New Roman" panose="02020603050405020304" pitchFamily="18" charset="0"/>
              </a:rPr>
              <a:t> Иван Кузьмич</a:t>
            </a:r>
          </a:p>
          <a:p>
            <a:pPr algn="ctr"/>
            <a:r>
              <a:rPr lang="ru-RU" sz="1400" dirty="0">
                <a:cs typeface="Times New Roman" panose="02020603050405020304" pitchFamily="18" charset="0"/>
              </a:rPr>
              <a:t> </a:t>
            </a:r>
            <a:r>
              <a:rPr lang="ru-RU" sz="1400" i="1" dirty="0">
                <a:cs typeface="Times New Roman" panose="02020603050405020304" pitchFamily="18" charset="0"/>
              </a:rPr>
              <a:t>к.э.н., доц. Декан </a:t>
            </a:r>
          </a:p>
          <a:p>
            <a:pPr algn="ctr">
              <a:spcBef>
                <a:spcPts val="225"/>
              </a:spcBef>
            </a:pPr>
            <a:r>
              <a:rPr lang="ru-RU" sz="1400" i="1" dirty="0">
                <a:cs typeface="Times New Roman" panose="02020603050405020304" pitchFamily="18" charset="0"/>
              </a:rPr>
              <a:t>экономического факультета</a:t>
            </a:r>
          </a:p>
          <a:p>
            <a:pPr algn="ctr"/>
            <a:r>
              <a:rPr lang="ru-RU" sz="1400" i="1" dirty="0">
                <a:cs typeface="Times New Roman" panose="02020603050405020304" pitchFamily="18" charset="0"/>
              </a:rPr>
              <a:t> (1964-1965)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83" y="906348"/>
            <a:ext cx="1324990" cy="196080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3141" y="2916277"/>
            <a:ext cx="1751273" cy="248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2BC"/>
                </a:solidFill>
                <a:cs typeface="Times New Roman" panose="02020603050405020304" pitchFamily="18" charset="0"/>
              </a:rPr>
              <a:t>Лукичев</a:t>
            </a:r>
          </a:p>
          <a:p>
            <a:pPr algn="ctr"/>
            <a:r>
              <a:rPr lang="ru-RU" sz="1600" b="1" dirty="0">
                <a:solidFill>
                  <a:srgbClr val="0072BC"/>
                </a:solidFill>
                <a:cs typeface="Times New Roman" panose="02020603050405020304" pitchFamily="18" charset="0"/>
              </a:rPr>
              <a:t> Степан Семенович</a:t>
            </a:r>
          </a:p>
          <a:p>
            <a:pPr algn="ctr"/>
            <a:r>
              <a:rPr lang="ru-RU" sz="1400" i="1" dirty="0">
                <a:cs typeface="Times New Roman" panose="02020603050405020304" pitchFamily="18" charset="0"/>
              </a:rPr>
              <a:t>к.э.н., доц.</a:t>
            </a:r>
          </a:p>
          <a:p>
            <a:pPr algn="ctr"/>
            <a:r>
              <a:rPr lang="ru-RU" sz="1400" i="1" dirty="0">
                <a:cs typeface="Times New Roman" panose="02020603050405020304" pitchFamily="18" charset="0"/>
              </a:rPr>
              <a:t>Декан </a:t>
            </a:r>
          </a:p>
          <a:p>
            <a:pPr algn="ctr">
              <a:spcBef>
                <a:spcPts val="225"/>
              </a:spcBef>
            </a:pPr>
            <a:r>
              <a:rPr lang="ru-RU" sz="1400" i="1" dirty="0">
                <a:cs typeface="Times New Roman" panose="02020603050405020304" pitchFamily="18" charset="0"/>
              </a:rPr>
              <a:t>экономического факультета</a:t>
            </a:r>
          </a:p>
          <a:p>
            <a:pPr algn="ctr"/>
            <a:r>
              <a:rPr lang="ru-RU" sz="1400" i="1" dirty="0">
                <a:cs typeface="Times New Roman" panose="02020603050405020304" pitchFamily="18" charset="0"/>
              </a:rPr>
              <a:t> (1963-1964)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245" y="906348"/>
            <a:ext cx="1449545" cy="19608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353" y="895704"/>
            <a:ext cx="1384698" cy="196080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892119" y="2921498"/>
            <a:ext cx="165926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2B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Лисовик</a:t>
            </a:r>
          </a:p>
          <a:p>
            <a:pPr algn="ctr"/>
            <a:r>
              <a:rPr lang="ru-RU" sz="1600" b="1" dirty="0" err="1">
                <a:solidFill>
                  <a:srgbClr val="0072B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Синай</a:t>
            </a:r>
            <a:r>
              <a:rPr lang="ru-RU" sz="1600" b="1" dirty="0">
                <a:solidFill>
                  <a:srgbClr val="0072B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Максимович </a:t>
            </a:r>
          </a:p>
          <a:p>
            <a:pPr algn="ctr"/>
            <a:r>
              <a:rPr lang="ru-RU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ст. преп. </a:t>
            </a:r>
          </a:p>
          <a:p>
            <a:pPr algn="ctr"/>
            <a:r>
              <a:rPr lang="ru-RU" sz="1400" i="1" dirty="0">
                <a:cs typeface="Times New Roman" panose="02020603050405020304" pitchFamily="18" charset="0"/>
              </a:rPr>
              <a:t>Декан экономического факультета</a:t>
            </a:r>
          </a:p>
          <a:p>
            <a:pPr algn="ctr"/>
            <a:r>
              <a:rPr lang="ru-RU" sz="1400" i="1" dirty="0">
                <a:cs typeface="Times New Roman" panose="02020603050405020304" pitchFamily="18" charset="0"/>
              </a:rPr>
              <a:t>(1965-1970)</a:t>
            </a:r>
            <a:endParaRPr lang="ru-RU" i="1" dirty="0"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45D1485-9024-4DFD-A492-60B02577D9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53" t="1652" r="8344" b="6444"/>
          <a:stretch/>
        </p:blipFill>
        <p:spPr>
          <a:xfrm>
            <a:off x="7407759" y="909896"/>
            <a:ext cx="1444042" cy="19537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E4DADB-8CF0-4AF3-BEF7-61F4E24F3CD2}"/>
              </a:ext>
            </a:extLst>
          </p:cNvPr>
          <p:cNvSpPr txBox="1"/>
          <p:nvPr/>
        </p:nvSpPr>
        <p:spPr>
          <a:xfrm>
            <a:off x="7208829" y="2919080"/>
            <a:ext cx="1841901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2BC"/>
                </a:solidFill>
                <a:cs typeface="Times New Roman" panose="02020603050405020304" pitchFamily="18" charset="0"/>
              </a:rPr>
              <a:t>Сахарова </a:t>
            </a:r>
          </a:p>
          <a:p>
            <a:pPr algn="ctr"/>
            <a:r>
              <a:rPr lang="ru-RU" sz="1600" b="1" dirty="0">
                <a:solidFill>
                  <a:srgbClr val="0072BC"/>
                </a:solidFill>
                <a:cs typeface="Times New Roman" panose="02020603050405020304" pitchFamily="18" charset="0"/>
              </a:rPr>
              <a:t>Зинаида Егоровна</a:t>
            </a:r>
          </a:p>
          <a:p>
            <a:pPr algn="ctr">
              <a:spcBef>
                <a:spcPts val="225"/>
              </a:spcBef>
            </a:pPr>
            <a:r>
              <a:rPr lang="ru-RU" sz="1400" i="1" dirty="0">
                <a:cs typeface="Times New Roman" panose="02020603050405020304" pitchFamily="18" charset="0"/>
              </a:rPr>
              <a:t>к.э.н., доц. </a:t>
            </a:r>
          </a:p>
          <a:p>
            <a:pPr algn="ctr">
              <a:spcBef>
                <a:spcPts val="225"/>
              </a:spcBef>
            </a:pPr>
            <a:r>
              <a:rPr lang="ru-RU" sz="1400" i="1" dirty="0">
                <a:cs typeface="Times New Roman" panose="02020603050405020304" pitchFamily="18" charset="0"/>
              </a:rPr>
              <a:t>Декан экономического факультета</a:t>
            </a:r>
          </a:p>
          <a:p>
            <a:pPr algn="ctr"/>
            <a:r>
              <a:rPr lang="ru-RU" sz="1400" i="1" dirty="0">
                <a:cs typeface="Times New Roman" panose="02020603050405020304" pitchFamily="18" charset="0"/>
              </a:rPr>
              <a:t> (1989-2016)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96FFF6F-1375-4E42-96DA-74E03C4A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83" y="61996"/>
            <a:ext cx="6351199" cy="670920"/>
          </a:xfrm>
        </p:spPr>
        <p:txBody>
          <a:bodyPr/>
          <a:lstStyle/>
          <a:p>
            <a:r>
              <a:rPr lang="ru-RU" sz="28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Деканы экономического факультета</a:t>
            </a:r>
          </a:p>
        </p:txBody>
      </p:sp>
      <p:pic>
        <p:nvPicPr>
          <p:cNvPr id="17" name="Picture 2" descr="Файл:Евсеев 3.png">
            <a:extLst>
              <a:ext uri="{FF2B5EF4-FFF2-40B4-BE49-F238E27FC236}">
                <a16:creationId xmlns:a16="http://schemas.microsoft.com/office/drawing/2014/main" id="{51D56823-84C0-49E4-B903-1D69F739A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03" y="892155"/>
            <a:ext cx="1221061" cy="195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Номер слайда 3">
            <a:extLst>
              <a:ext uri="{FF2B5EF4-FFF2-40B4-BE49-F238E27FC236}">
                <a16:creationId xmlns:a16="http://schemas.microsoft.com/office/drawing/2014/main" id="{75CED90E-C6FD-4A14-8AB3-D3E66EE34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/>
              <a:t>18</a:t>
            </a:fld>
            <a:endParaRPr lang="ru-RU" sz="1000" dirty="0">
              <a:solidFill>
                <a:srgbClr val="0072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976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16FF0-4FAA-4D01-9B33-7FCE7DB1C129}"/>
              </a:ext>
            </a:extLst>
          </p:cNvPr>
          <p:cNvSpPr txBox="1"/>
          <p:nvPr/>
        </p:nvSpPr>
        <p:spPr>
          <a:xfrm>
            <a:off x="269139" y="150426"/>
            <a:ext cx="82645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Новые кафедры, направления науки и практики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D84D31-B8F1-4B6F-B9AE-FEA2343D487D}"/>
              </a:ext>
            </a:extLst>
          </p:cNvPr>
          <p:cNvSpPr txBox="1"/>
          <p:nvPr/>
        </p:nvSpPr>
        <p:spPr>
          <a:xfrm>
            <a:off x="710676" y="846945"/>
            <a:ext cx="39527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Кафедра экономики промышленности</a:t>
            </a:r>
          </a:p>
          <a:p>
            <a:r>
              <a:rPr lang="ru-RU" sz="1600" dirty="0"/>
              <a:t>Кафедра учета и статистика (с июня 1967 г.)</a:t>
            </a:r>
          </a:p>
          <a:p>
            <a:r>
              <a:rPr lang="ru-RU" sz="1600" dirty="0"/>
              <a:t>Кафедра организации и планирования промышленных предприятий (</a:t>
            </a:r>
            <a:r>
              <a:rPr lang="ru-RU" sz="1600" dirty="0" err="1"/>
              <a:t>ОиППП</a:t>
            </a:r>
            <a:r>
              <a:rPr lang="ru-RU" sz="1600" dirty="0"/>
              <a:t>)      (с июня 1967 г.)</a:t>
            </a:r>
          </a:p>
          <a:p>
            <a:r>
              <a:rPr lang="ru-RU" sz="1600" dirty="0"/>
              <a:t>Кафедра политэкономии – общеуниверситетская</a:t>
            </a:r>
          </a:p>
          <a:p>
            <a:r>
              <a:rPr lang="ru-RU" sz="1600" dirty="0"/>
              <a:t>Лаборатория экономических исследований (ЛЭИ, заведующий – </a:t>
            </a:r>
          </a:p>
          <a:p>
            <a:r>
              <a:rPr lang="ru-RU" sz="1600" dirty="0"/>
              <a:t>В.С. Цитленок, с 1966 г.) 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85C5AB4D-A312-42B4-BEB2-0003F52A7FE9}"/>
              </a:ext>
            </a:extLst>
          </p:cNvPr>
          <p:cNvSpPr txBox="1">
            <a:spLocks/>
          </p:cNvSpPr>
          <p:nvPr/>
        </p:nvSpPr>
        <p:spPr>
          <a:xfrm>
            <a:off x="4754290" y="846944"/>
            <a:ext cx="4389710" cy="429655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0072BC"/>
                </a:solidFill>
                <a:cs typeface="Times New Roman" panose="02020603050405020304" pitchFamily="18" charset="0"/>
              </a:rPr>
              <a:t>Межотраслевые балансы производства и распределения продукции:</a:t>
            </a:r>
          </a:p>
          <a:p>
            <a:pPr marL="0" indent="0">
              <a:buNone/>
            </a:pPr>
            <a:r>
              <a:rPr lang="ru-RU" sz="1600" dirty="0">
                <a:cs typeface="Times New Roman" panose="02020603050405020304" pitchFamily="18" charset="0"/>
              </a:rPr>
              <a:t>МОБ Томской области </a:t>
            </a:r>
            <a:r>
              <a:rPr lang="ru-RU" sz="1600" dirty="0"/>
              <a:t>– </a:t>
            </a:r>
            <a:r>
              <a:rPr lang="ru-RU" sz="1600" dirty="0">
                <a:cs typeface="Times New Roman" panose="02020603050405020304" pitchFamily="18" charset="0"/>
              </a:rPr>
              <a:t>1966 г. </a:t>
            </a:r>
          </a:p>
          <a:p>
            <a:pPr marL="0" indent="0">
              <a:buNone/>
            </a:pPr>
            <a:r>
              <a:rPr lang="ru-RU" sz="1600" dirty="0">
                <a:cs typeface="Times New Roman" panose="02020603050405020304" pitchFamily="18" charset="0"/>
              </a:rPr>
              <a:t>МОБ Алтайского края </a:t>
            </a:r>
            <a:r>
              <a:rPr lang="ru-RU" sz="1600" dirty="0"/>
              <a:t>– </a:t>
            </a:r>
            <a:r>
              <a:rPr lang="ru-RU" sz="1600" dirty="0">
                <a:cs typeface="Times New Roman" panose="02020603050405020304" pitchFamily="18" charset="0"/>
              </a:rPr>
              <a:t>1966 г.</a:t>
            </a:r>
          </a:p>
          <a:p>
            <a:pPr marL="0" indent="0">
              <a:buNone/>
            </a:pPr>
            <a:r>
              <a:rPr lang="ru-RU" sz="1600" dirty="0">
                <a:cs typeface="Times New Roman" panose="02020603050405020304" pitchFamily="18" charset="0"/>
              </a:rPr>
              <a:t>МОБ Томской области </a:t>
            </a:r>
            <a:r>
              <a:rPr lang="ru-RU" sz="1600" dirty="0"/>
              <a:t>– </a:t>
            </a:r>
            <a:r>
              <a:rPr lang="ru-RU" sz="1600" dirty="0">
                <a:cs typeface="Times New Roman" panose="02020603050405020304" pitchFamily="18" charset="0"/>
              </a:rPr>
              <a:t>1972 г.</a:t>
            </a:r>
          </a:p>
          <a:p>
            <a:pPr marL="0" indent="0">
              <a:buNone/>
            </a:pPr>
            <a:endParaRPr lang="ru-RU" sz="1600" b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cs typeface="Times New Roman" panose="02020603050405020304" pitchFamily="18" charset="0"/>
              </a:rPr>
              <a:t>Разработка для АСУ ТО подсистемы контроля за выполнением плана</a:t>
            </a:r>
          </a:p>
          <a:p>
            <a:pPr marL="0" indent="0">
              <a:buNone/>
            </a:pPr>
            <a:r>
              <a:rPr lang="ru-RU" sz="1600" dirty="0">
                <a:cs typeface="Times New Roman" panose="02020603050405020304" pitchFamily="18" charset="0"/>
              </a:rPr>
              <a:t>Разработка автоматизированной системы государственной статистики (АСГС)</a:t>
            </a:r>
          </a:p>
          <a:p>
            <a:pPr marL="0" indent="0">
              <a:buNone/>
            </a:pPr>
            <a:r>
              <a:rPr lang="ru-RU" sz="1600" dirty="0">
                <a:cs typeface="Times New Roman" panose="02020603050405020304" pitchFamily="18" charset="0"/>
              </a:rPr>
              <a:t>Межвузовские сборники «Социально-экономический механизм стимулирования труда (кафедра </a:t>
            </a:r>
            <a:r>
              <a:rPr lang="ru-RU" sz="1600" dirty="0" err="1">
                <a:cs typeface="Times New Roman" panose="02020603050405020304" pitchFamily="18" charset="0"/>
              </a:rPr>
              <a:t>ОиППП</a:t>
            </a:r>
            <a:r>
              <a:rPr lang="ru-RU" sz="1600" dirty="0">
                <a:cs typeface="Times New Roman" panose="02020603050405020304" pitchFamily="18" charset="0"/>
              </a:rPr>
              <a:t>, 10 выпусков) </a:t>
            </a:r>
          </a:p>
          <a:p>
            <a:pPr marL="0" indent="0">
              <a:buNone/>
            </a:pPr>
            <a:r>
              <a:rPr lang="ru-RU" sz="1600" dirty="0">
                <a:cs typeface="Times New Roman" panose="02020603050405020304" pitchFamily="18" charset="0"/>
              </a:rPr>
              <a:t>Совместно с </a:t>
            </a:r>
            <a:r>
              <a:rPr lang="ru-RU" sz="1600" dirty="0" err="1">
                <a:cs typeface="Times New Roman" panose="02020603050405020304" pitchFamily="18" charset="0"/>
              </a:rPr>
              <a:t>облстатуправлением</a:t>
            </a:r>
            <a:r>
              <a:rPr lang="ru-RU" sz="1600" dirty="0">
                <a:cs typeface="Times New Roman" panose="02020603050405020304" pitchFamily="18" charset="0"/>
              </a:rPr>
              <a:t>  доц. Кафедры учета и статистики Иващенко Г.А., Гришина В.Г., Сахарова З.Е. разрабатывали подсистему АСУ ТО «Трудовые ресурсы»</a:t>
            </a: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7120EA-6087-47F7-95A9-FF73AC5DFDAF}"/>
              </a:ext>
            </a:extLst>
          </p:cNvPr>
          <p:cNvSpPr txBox="1"/>
          <p:nvPr/>
        </p:nvSpPr>
        <p:spPr>
          <a:xfrm>
            <a:off x="447295" y="3801673"/>
            <a:ext cx="3588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rgbClr val="0072BC"/>
                </a:solidFill>
              </a:rPr>
              <a:t>Численный штат сотрудников ЭФ ТГУ колебался от 12 до 37 шт. единиц</a:t>
            </a:r>
          </a:p>
        </p:txBody>
      </p:sp>
      <p:grpSp>
        <p:nvGrpSpPr>
          <p:cNvPr id="7" name="Google Shape;4001;p68">
            <a:extLst>
              <a:ext uri="{FF2B5EF4-FFF2-40B4-BE49-F238E27FC236}">
                <a16:creationId xmlns:a16="http://schemas.microsoft.com/office/drawing/2014/main" id="{7515A6DC-1169-43D1-84E0-2313A5321BFD}"/>
              </a:ext>
            </a:extLst>
          </p:cNvPr>
          <p:cNvGrpSpPr/>
          <p:nvPr/>
        </p:nvGrpSpPr>
        <p:grpSpPr>
          <a:xfrm>
            <a:off x="447295" y="907713"/>
            <a:ext cx="160043" cy="227439"/>
            <a:chOff x="5083925" y="2066350"/>
            <a:chExt cx="28825" cy="41550"/>
          </a:xfrm>
        </p:grpSpPr>
        <p:sp>
          <p:nvSpPr>
            <p:cNvPr id="8" name="Google Shape;4002;p68">
              <a:extLst>
                <a:ext uri="{FF2B5EF4-FFF2-40B4-BE49-F238E27FC236}">
                  <a16:creationId xmlns:a16="http://schemas.microsoft.com/office/drawing/2014/main" id="{06211F40-9C33-491A-8B5B-1E5E0EDE8800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Google Shape;4003;p68">
              <a:extLst>
                <a:ext uri="{FF2B5EF4-FFF2-40B4-BE49-F238E27FC236}">
                  <a16:creationId xmlns:a16="http://schemas.microsoft.com/office/drawing/2014/main" id="{F3E25FC3-8102-4197-A287-1D5F40FF2403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0" name="Google Shape;4001;p68">
            <a:extLst>
              <a:ext uri="{FF2B5EF4-FFF2-40B4-BE49-F238E27FC236}">
                <a16:creationId xmlns:a16="http://schemas.microsoft.com/office/drawing/2014/main" id="{0D5DD9E9-5AF8-4317-A420-6127B2EFDDCF}"/>
              </a:ext>
            </a:extLst>
          </p:cNvPr>
          <p:cNvGrpSpPr/>
          <p:nvPr/>
        </p:nvGrpSpPr>
        <p:grpSpPr>
          <a:xfrm>
            <a:off x="447295" y="1376157"/>
            <a:ext cx="160043" cy="227439"/>
            <a:chOff x="5083925" y="2066350"/>
            <a:chExt cx="28825" cy="41550"/>
          </a:xfrm>
        </p:grpSpPr>
        <p:sp>
          <p:nvSpPr>
            <p:cNvPr id="11" name="Google Shape;4002;p68">
              <a:extLst>
                <a:ext uri="{FF2B5EF4-FFF2-40B4-BE49-F238E27FC236}">
                  <a16:creationId xmlns:a16="http://schemas.microsoft.com/office/drawing/2014/main" id="{96E1B14F-5DB5-4286-BF10-22AED3154383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Google Shape;4003;p68">
              <a:extLst>
                <a:ext uri="{FF2B5EF4-FFF2-40B4-BE49-F238E27FC236}">
                  <a16:creationId xmlns:a16="http://schemas.microsoft.com/office/drawing/2014/main" id="{FCBA746A-247C-40EF-8259-E600BB5ABCA7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3" name="Google Shape;4001;p68">
            <a:extLst>
              <a:ext uri="{FF2B5EF4-FFF2-40B4-BE49-F238E27FC236}">
                <a16:creationId xmlns:a16="http://schemas.microsoft.com/office/drawing/2014/main" id="{7CFD232A-38FD-4121-A114-5696E1D4253F}"/>
              </a:ext>
            </a:extLst>
          </p:cNvPr>
          <p:cNvGrpSpPr/>
          <p:nvPr/>
        </p:nvGrpSpPr>
        <p:grpSpPr>
          <a:xfrm>
            <a:off x="447295" y="2148094"/>
            <a:ext cx="160043" cy="227439"/>
            <a:chOff x="5083925" y="2066350"/>
            <a:chExt cx="28825" cy="41550"/>
          </a:xfrm>
        </p:grpSpPr>
        <p:sp>
          <p:nvSpPr>
            <p:cNvPr id="14" name="Google Shape;4002;p68">
              <a:extLst>
                <a:ext uri="{FF2B5EF4-FFF2-40B4-BE49-F238E27FC236}">
                  <a16:creationId xmlns:a16="http://schemas.microsoft.com/office/drawing/2014/main" id="{BDB3A46E-EFF0-4125-9620-7C593971D14B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Google Shape;4003;p68">
              <a:extLst>
                <a:ext uri="{FF2B5EF4-FFF2-40B4-BE49-F238E27FC236}">
                  <a16:creationId xmlns:a16="http://schemas.microsoft.com/office/drawing/2014/main" id="{7B7FA1FF-3432-4C52-A108-80B031A9F98E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Google Shape;4001;p68">
            <a:extLst>
              <a:ext uri="{FF2B5EF4-FFF2-40B4-BE49-F238E27FC236}">
                <a16:creationId xmlns:a16="http://schemas.microsoft.com/office/drawing/2014/main" id="{47E2ED88-1A2C-41A6-8C07-0CD3569BCB7B}"/>
              </a:ext>
            </a:extLst>
          </p:cNvPr>
          <p:cNvGrpSpPr/>
          <p:nvPr/>
        </p:nvGrpSpPr>
        <p:grpSpPr>
          <a:xfrm>
            <a:off x="447295" y="2603784"/>
            <a:ext cx="160043" cy="227439"/>
            <a:chOff x="5083925" y="2066350"/>
            <a:chExt cx="28825" cy="41550"/>
          </a:xfrm>
        </p:grpSpPr>
        <p:sp>
          <p:nvSpPr>
            <p:cNvPr id="17" name="Google Shape;4002;p68">
              <a:extLst>
                <a:ext uri="{FF2B5EF4-FFF2-40B4-BE49-F238E27FC236}">
                  <a16:creationId xmlns:a16="http://schemas.microsoft.com/office/drawing/2014/main" id="{A47A1DC6-70C5-43AB-8D73-9C1C3AEE631C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8" name="Google Shape;4003;p68">
              <a:extLst>
                <a:ext uri="{FF2B5EF4-FFF2-40B4-BE49-F238E27FC236}">
                  <a16:creationId xmlns:a16="http://schemas.microsoft.com/office/drawing/2014/main" id="{BD036623-2589-408F-9495-9C31A3124ED4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9" name="Google Shape;4001;p68">
            <a:extLst>
              <a:ext uri="{FF2B5EF4-FFF2-40B4-BE49-F238E27FC236}">
                <a16:creationId xmlns:a16="http://schemas.microsoft.com/office/drawing/2014/main" id="{80CA3D41-BC74-4E59-B03F-3A42B74E6E76}"/>
              </a:ext>
            </a:extLst>
          </p:cNvPr>
          <p:cNvGrpSpPr/>
          <p:nvPr/>
        </p:nvGrpSpPr>
        <p:grpSpPr>
          <a:xfrm>
            <a:off x="467630" y="3119171"/>
            <a:ext cx="160043" cy="227439"/>
            <a:chOff x="5083925" y="2066350"/>
            <a:chExt cx="28825" cy="41550"/>
          </a:xfrm>
        </p:grpSpPr>
        <p:sp>
          <p:nvSpPr>
            <p:cNvPr id="20" name="Google Shape;4002;p68">
              <a:extLst>
                <a:ext uri="{FF2B5EF4-FFF2-40B4-BE49-F238E27FC236}">
                  <a16:creationId xmlns:a16="http://schemas.microsoft.com/office/drawing/2014/main" id="{AD1B1830-85E4-4A6A-A2D6-72FDFE7DEFAE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1" name="Google Shape;4003;p68">
              <a:extLst>
                <a:ext uri="{FF2B5EF4-FFF2-40B4-BE49-F238E27FC236}">
                  <a16:creationId xmlns:a16="http://schemas.microsoft.com/office/drawing/2014/main" id="{3B31A21A-2C07-467A-9F26-E096E2672141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Google Shape;4027;p68">
            <a:extLst>
              <a:ext uri="{FF2B5EF4-FFF2-40B4-BE49-F238E27FC236}">
                <a16:creationId xmlns:a16="http://schemas.microsoft.com/office/drawing/2014/main" id="{F5FC315F-9A20-4EB1-8F54-713C027A491D}"/>
              </a:ext>
            </a:extLst>
          </p:cNvPr>
          <p:cNvSpPr/>
          <p:nvPr/>
        </p:nvSpPr>
        <p:spPr>
          <a:xfrm>
            <a:off x="4608600" y="2684877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0072BC"/>
          </a:solidFill>
          <a:ln>
            <a:solidFill>
              <a:srgbClr val="0072B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4027;p68">
            <a:extLst>
              <a:ext uri="{FF2B5EF4-FFF2-40B4-BE49-F238E27FC236}">
                <a16:creationId xmlns:a16="http://schemas.microsoft.com/office/drawing/2014/main" id="{2070195F-9FC3-4EA2-8ECC-90480A45BD95}"/>
              </a:ext>
            </a:extLst>
          </p:cNvPr>
          <p:cNvSpPr/>
          <p:nvPr/>
        </p:nvSpPr>
        <p:spPr>
          <a:xfrm>
            <a:off x="4602032" y="3198334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0072BC"/>
          </a:solidFill>
          <a:ln>
            <a:solidFill>
              <a:srgbClr val="0072B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4027;p68">
            <a:extLst>
              <a:ext uri="{FF2B5EF4-FFF2-40B4-BE49-F238E27FC236}">
                <a16:creationId xmlns:a16="http://schemas.microsoft.com/office/drawing/2014/main" id="{A7BED09C-A6D9-46F0-A9DC-D1BA7050FDB2}"/>
              </a:ext>
            </a:extLst>
          </p:cNvPr>
          <p:cNvSpPr/>
          <p:nvPr/>
        </p:nvSpPr>
        <p:spPr>
          <a:xfrm>
            <a:off x="4608600" y="3801673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0072BC"/>
          </a:solidFill>
          <a:ln>
            <a:solidFill>
              <a:srgbClr val="0072B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4027;p68">
            <a:extLst>
              <a:ext uri="{FF2B5EF4-FFF2-40B4-BE49-F238E27FC236}">
                <a16:creationId xmlns:a16="http://schemas.microsoft.com/office/drawing/2014/main" id="{BB9D21A1-EEBC-4E8F-8AB6-2EAA2CD7A86E}"/>
              </a:ext>
            </a:extLst>
          </p:cNvPr>
          <p:cNvSpPr/>
          <p:nvPr/>
        </p:nvSpPr>
        <p:spPr>
          <a:xfrm>
            <a:off x="4602031" y="4522810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0072BC"/>
          </a:solidFill>
          <a:ln>
            <a:solidFill>
              <a:srgbClr val="0072B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Номер слайда 3">
            <a:extLst>
              <a:ext uri="{FF2B5EF4-FFF2-40B4-BE49-F238E27FC236}">
                <a16:creationId xmlns:a16="http://schemas.microsoft.com/office/drawing/2014/main" id="{9FAA95B9-78D4-4491-A31C-AA2B7AD00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/>
              <a:t>19</a:t>
            </a:fld>
            <a:endParaRPr lang="ru-RU" sz="1000" dirty="0">
              <a:solidFill>
                <a:srgbClr val="0072BC"/>
              </a:solidFill>
            </a:endParaRPr>
          </a:p>
        </p:txBody>
      </p:sp>
      <p:pic>
        <p:nvPicPr>
          <p:cNvPr id="28" name="Рисунок 27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F063BAAF-CA63-403B-9F20-4B8D5F789702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831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 стрелкой 9"/>
          <p:cNvCxnSpPr/>
          <p:nvPr/>
        </p:nvCxnSpPr>
        <p:spPr>
          <a:xfrm>
            <a:off x="632962" y="1623024"/>
            <a:ext cx="0" cy="966661"/>
          </a:xfrm>
          <a:prstGeom prst="straightConnector1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115280" y="1623024"/>
            <a:ext cx="0" cy="2110778"/>
          </a:xfrm>
          <a:prstGeom prst="straightConnector1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878574" y="1623024"/>
            <a:ext cx="3202" cy="887950"/>
          </a:xfrm>
          <a:prstGeom prst="straightConnector1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608028" y="1623024"/>
            <a:ext cx="5683" cy="1996476"/>
          </a:xfrm>
          <a:prstGeom prst="straightConnector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234277" y="1623024"/>
            <a:ext cx="0" cy="1055389"/>
          </a:xfrm>
          <a:prstGeom prst="straightConnector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6279738" y="1595911"/>
            <a:ext cx="8507" cy="2023588"/>
          </a:xfrm>
          <a:prstGeom prst="straightConnector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264044" y="1623024"/>
            <a:ext cx="0" cy="887950"/>
          </a:xfrm>
          <a:prstGeom prst="straightConnector1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4" name="Rounded Rectangle 3"/>
          <p:cNvSpPr/>
          <p:nvPr/>
        </p:nvSpPr>
        <p:spPr>
          <a:xfrm>
            <a:off x="171450" y="1492668"/>
            <a:ext cx="8604970" cy="3192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91" tIns="36191" rIns="36191" bIns="36191" numCol="1" spcCol="30160" rtlCol="0" anchor="ctr">
            <a:spAutoFit/>
          </a:bodyPr>
          <a:lstStyle/>
          <a:p>
            <a:pPr defTabSz="723839" latinLnBrk="1" hangingPunct="0"/>
            <a:endParaRPr lang="ru-RU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8252395" y="1343025"/>
            <a:ext cx="891605" cy="57315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91" tIns="36191" rIns="36191" bIns="36191" numCol="1" spcCol="30160" rtlCol="0" anchor="ctr">
            <a:spAutoFit/>
          </a:bodyPr>
          <a:lstStyle/>
          <a:p>
            <a:pPr defTabSz="723839" latinLnBrk="1" hangingPunct="0"/>
            <a:endParaRPr lang="ru-RU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25"/>
          <p:cNvSpPr/>
          <p:nvPr/>
        </p:nvSpPr>
        <p:spPr>
          <a:xfrm>
            <a:off x="259081" y="93304"/>
            <a:ext cx="6667411" cy="65756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384" tIns="36192" rIns="72384" bIns="36192" rtlCol="0" anchor="ctr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chemeClr val="tx1"/>
                </a:solidFill>
                <a:ea typeface="+mj-ea"/>
                <a:cs typeface="Times New Roman" panose="02020603050405020304" pitchFamily="18" charset="0"/>
              </a:rPr>
              <a:t>Экономическому образованию </a:t>
            </a:r>
            <a:r>
              <a:rPr lang="ru-RU" sz="2800" dirty="0">
                <a:solidFill>
                  <a:schemeClr val="tx1"/>
                </a:solidFill>
                <a:cs typeface="Times New Roman" panose="02020603050405020304" pitchFamily="18" charset="0"/>
              </a:rPr>
              <a:t>–</a:t>
            </a:r>
            <a:endParaRPr lang="ru-RU" sz="2800" dirty="0">
              <a:solidFill>
                <a:schemeClr val="tx1"/>
              </a:solidFill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004033" y="1430592"/>
            <a:ext cx="360000" cy="360000"/>
            <a:chOff x="2430697" y="2141764"/>
            <a:chExt cx="494582" cy="650786"/>
          </a:xfrm>
          <a:solidFill>
            <a:srgbClr val="FF0000"/>
          </a:solidFill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2430697" y="2141764"/>
              <a:ext cx="494582" cy="650786"/>
            </a:xfrm>
            <a:prstGeom prst="ellipse">
              <a:avLst/>
            </a:prstGeom>
            <a:grpFill/>
            <a:ln w="12700" cap="flat">
              <a:solidFill>
                <a:srgbClr val="5B9BD5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723839" latinLnBrk="1" hangingPunct="0"/>
              <a:endPara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2503510" y="2141764"/>
              <a:ext cx="348957" cy="650786"/>
            </a:xfrm>
            <a:prstGeom prst="ellipse">
              <a:avLst/>
            </a:prstGeom>
            <a:grpFill/>
            <a:ln w="12700" cap="flat">
              <a:solidFill>
                <a:srgbClr val="5B9BD5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723839" latinLnBrk="1" hangingPunct="0"/>
              <a:endPara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396239" y="2221414"/>
            <a:ext cx="1638301" cy="68180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1225" tIns="30613" rIns="61225" bIns="30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100" dirty="0">
                <a:solidFill>
                  <a:schemeClr val="tx1"/>
                </a:solidFill>
              </a:rPr>
              <a:t>Открытие кафедры политической экономии и статистики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660974" y="2221414"/>
            <a:ext cx="1432026" cy="992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1225" tIns="30613" rIns="61225" bIns="30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100" dirty="0">
                <a:solidFill>
                  <a:schemeClr val="tx1"/>
                </a:solidFill>
              </a:rPr>
              <a:t>Создание </a:t>
            </a:r>
            <a:r>
              <a:rPr lang="ru-RU" sz="1100" b="1" dirty="0">
                <a:solidFill>
                  <a:srgbClr val="0072BC"/>
                </a:solidFill>
              </a:rPr>
              <a:t>Экономического факультета ТГУ </a:t>
            </a:r>
            <a:r>
              <a:rPr lang="ru-RU" sz="1100" dirty="0">
                <a:solidFill>
                  <a:schemeClr val="tx1"/>
                </a:solidFill>
              </a:rPr>
              <a:t>как самостоятельного подразделения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593127" y="3314699"/>
            <a:ext cx="1919693" cy="66294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1225" tIns="30613" rIns="61225" bIns="30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100" dirty="0">
                <a:solidFill>
                  <a:schemeClr val="tx1"/>
                </a:solidFill>
              </a:rPr>
              <a:t>Создание Экономического отделения в составе  Юридического факультета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4964804" y="2221414"/>
            <a:ext cx="1119614" cy="80645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1225" tIns="30613" rIns="61225" bIns="30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100" dirty="0">
                <a:solidFill>
                  <a:schemeClr val="tx1"/>
                </a:solidFill>
              </a:rPr>
              <a:t>Создание Российско-американского колледжа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6810255" y="2099935"/>
            <a:ext cx="2036175" cy="111399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1225" tIns="30613" rIns="61225" bIns="30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72BC"/>
                </a:solidFill>
              </a:rPr>
              <a:t>Создание Института экономики </a:t>
            </a:r>
            <a:br>
              <a:rPr lang="ru-RU" sz="1600" b="1" dirty="0">
                <a:solidFill>
                  <a:srgbClr val="0072BC"/>
                </a:solidFill>
              </a:rPr>
            </a:br>
            <a:r>
              <a:rPr lang="ru-RU" sz="1600" b="1" dirty="0">
                <a:solidFill>
                  <a:srgbClr val="0072BC"/>
                </a:solidFill>
              </a:rPr>
              <a:t>и менеджмента ТГУ</a:t>
            </a:r>
          </a:p>
        </p:txBody>
      </p:sp>
      <p:sp>
        <p:nvSpPr>
          <p:cNvPr id="93" name="Oval 92"/>
          <p:cNvSpPr>
            <a:spLocks/>
          </p:cNvSpPr>
          <p:nvPr/>
        </p:nvSpPr>
        <p:spPr>
          <a:xfrm>
            <a:off x="1935280" y="1430592"/>
            <a:ext cx="360000" cy="3600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6191" tIns="36191" rIns="36191" bIns="36191" numCol="1" spcCol="30160" rtlCol="0" anchor="ctr">
            <a:spAutoFit/>
          </a:bodyPr>
          <a:lstStyle/>
          <a:p>
            <a:pPr defTabSz="723839" latinLnBrk="1" hangingPunct="0"/>
            <a:endParaRPr lang="ru-RU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Oval 93"/>
          <p:cNvSpPr>
            <a:spLocks/>
          </p:cNvSpPr>
          <p:nvPr/>
        </p:nvSpPr>
        <p:spPr>
          <a:xfrm>
            <a:off x="4430869" y="1430592"/>
            <a:ext cx="360000" cy="360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6191" tIns="36191" rIns="36191" bIns="36191" numCol="1" spcCol="30160" rtlCol="0" anchor="ctr">
            <a:spAutoFit/>
          </a:bodyPr>
          <a:lstStyle/>
          <a:p>
            <a:pPr defTabSz="723839" latinLnBrk="1" hangingPunct="0"/>
            <a:endParaRPr lang="ru-RU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Oval 95"/>
          <p:cNvSpPr>
            <a:spLocks/>
          </p:cNvSpPr>
          <p:nvPr/>
        </p:nvSpPr>
        <p:spPr>
          <a:xfrm>
            <a:off x="7084044" y="1430592"/>
            <a:ext cx="360000" cy="3600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6191" tIns="36191" rIns="36191" bIns="36191" numCol="1" spcCol="30160" rtlCol="0" anchor="ctr">
            <a:spAutoFit/>
          </a:bodyPr>
          <a:lstStyle/>
          <a:p>
            <a:pPr defTabSz="723839" latinLnBrk="1" hangingPunct="0"/>
            <a:endParaRPr lang="ru-RU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3379" y="1047593"/>
            <a:ext cx="599167" cy="350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91" tIns="36191" rIns="36191" bIns="36191" numCol="1" spcCol="30160" rtlCol="0" anchor="t">
            <a:spAutoFit/>
          </a:bodyPr>
          <a:lstStyle/>
          <a:p>
            <a:pPr algn="ctr" defTabSz="723839" latinLnBrk="1" hangingPunct="0"/>
            <a:r>
              <a:rPr lang="ru-RU" sz="1800" b="1" dirty="0">
                <a:solidFill>
                  <a:srgbClr val="0072BC"/>
                </a:solidFill>
                <a:sym typeface="Calibri"/>
              </a:rPr>
              <a:t>1898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830099" y="1047593"/>
            <a:ext cx="707869" cy="350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91" tIns="36191" rIns="36191" bIns="36191" numCol="1" spcCol="30160" rtlCol="0" anchor="t">
            <a:spAutoFit/>
          </a:bodyPr>
          <a:lstStyle/>
          <a:p>
            <a:pPr algn="ctr" defTabSz="723839" latinLnBrk="1" hangingPunct="0"/>
            <a:r>
              <a:rPr lang="ru-RU" sz="1800" b="1" dirty="0">
                <a:solidFill>
                  <a:srgbClr val="0072BC"/>
                </a:solidFill>
                <a:sym typeface="Calibri"/>
              </a:rPr>
              <a:t>2023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790700" y="1047593"/>
            <a:ext cx="649160" cy="350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91" tIns="36191" rIns="36191" bIns="36191" numCol="1" spcCol="30160" rtlCol="0" anchor="t">
            <a:spAutoFit/>
          </a:bodyPr>
          <a:lstStyle/>
          <a:p>
            <a:pPr algn="ctr" defTabSz="723839" latinLnBrk="1" hangingPunct="0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Calibri"/>
              </a:rPr>
              <a:t>1955</a:t>
            </a:r>
          </a:p>
        </p:txBody>
      </p:sp>
      <p:sp>
        <p:nvSpPr>
          <p:cNvPr id="41" name="Oval 92"/>
          <p:cNvSpPr>
            <a:spLocks/>
          </p:cNvSpPr>
          <p:nvPr/>
        </p:nvSpPr>
        <p:spPr>
          <a:xfrm>
            <a:off x="2700175" y="1430592"/>
            <a:ext cx="360000" cy="3600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6191" tIns="36191" rIns="36191" bIns="36191" numCol="1" spcCol="30160" rtlCol="0" anchor="ctr">
            <a:spAutoFit/>
          </a:bodyPr>
          <a:lstStyle/>
          <a:p>
            <a:pPr defTabSz="723839" latinLnBrk="1" hangingPunct="0"/>
            <a:endParaRPr lang="ru-RU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26241" y="1047593"/>
            <a:ext cx="707869" cy="350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91" tIns="36191" rIns="36191" bIns="36191" numCol="1" spcCol="30160" rtlCol="0" anchor="t">
            <a:spAutoFit/>
          </a:bodyPr>
          <a:lstStyle/>
          <a:p>
            <a:pPr algn="ctr" defTabSz="723839" latinLnBrk="1" hangingPunct="0"/>
            <a:r>
              <a:rPr lang="ru-RU" sz="1800" b="1" dirty="0">
                <a:solidFill>
                  <a:srgbClr val="002060"/>
                </a:solidFill>
                <a:sym typeface="Calibri"/>
              </a:rPr>
              <a:t>1963</a:t>
            </a:r>
          </a:p>
        </p:txBody>
      </p:sp>
      <p:sp>
        <p:nvSpPr>
          <p:cNvPr id="44" name="Rounded Rectangle 71"/>
          <p:cNvSpPr/>
          <p:nvPr/>
        </p:nvSpPr>
        <p:spPr>
          <a:xfrm>
            <a:off x="3947063" y="3314699"/>
            <a:ext cx="1338979" cy="47625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1225" tIns="30613" rIns="61225" bIns="30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100" dirty="0">
                <a:solidFill>
                  <a:schemeClr val="tx1"/>
                </a:solidFill>
              </a:rPr>
              <a:t>Создание </a:t>
            </a:r>
            <a:r>
              <a:rPr lang="ru-RU" sz="1100" b="1" dirty="0">
                <a:solidFill>
                  <a:srgbClr val="0072BC"/>
                </a:solidFill>
              </a:rPr>
              <a:t>Высшей школы бизнеса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256935" y="1047593"/>
            <a:ext cx="707869" cy="350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91" tIns="36191" rIns="36191" bIns="36191" numCol="1" spcCol="30160" rtlCol="0" anchor="t">
            <a:spAutoFit/>
          </a:bodyPr>
          <a:lstStyle/>
          <a:p>
            <a:pPr algn="ctr" defTabSz="723839" latinLnBrk="1" hangingPunct="0"/>
            <a:r>
              <a:rPr lang="ru-RU" sz="1800" dirty="0">
                <a:solidFill>
                  <a:srgbClr val="002060"/>
                </a:solidFill>
                <a:sym typeface="Calibri"/>
              </a:rPr>
              <a:t>1991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880343" y="1047593"/>
            <a:ext cx="707869" cy="350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91" tIns="36191" rIns="36191" bIns="36191" numCol="1" spcCol="30160" rtlCol="0" anchor="t">
            <a:spAutoFit/>
          </a:bodyPr>
          <a:lstStyle/>
          <a:p>
            <a:pPr algn="ctr" defTabSz="723839" latinLnBrk="1" hangingPunct="0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Calibri"/>
              </a:rPr>
              <a:t>1992</a:t>
            </a:r>
          </a:p>
        </p:txBody>
      </p:sp>
      <p:sp>
        <p:nvSpPr>
          <p:cNvPr id="50" name="Oval 93"/>
          <p:cNvSpPr>
            <a:spLocks/>
          </p:cNvSpPr>
          <p:nvPr/>
        </p:nvSpPr>
        <p:spPr>
          <a:xfrm>
            <a:off x="5054277" y="1430592"/>
            <a:ext cx="360000" cy="360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6191" tIns="36191" rIns="36191" bIns="36191" numCol="1" spcCol="30160" rtlCol="0" anchor="ctr">
            <a:spAutoFit/>
          </a:bodyPr>
          <a:lstStyle/>
          <a:p>
            <a:pPr defTabSz="723839" latinLnBrk="1" hangingPunct="0"/>
            <a:endParaRPr lang="ru-RU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Rounded Rectangle 71"/>
          <p:cNvSpPr/>
          <p:nvPr/>
        </p:nvSpPr>
        <p:spPr>
          <a:xfrm>
            <a:off x="6084417" y="3314699"/>
            <a:ext cx="1849791" cy="52211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1225" tIns="30613" rIns="61225" bIns="30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100" dirty="0">
                <a:solidFill>
                  <a:schemeClr val="tx1"/>
                </a:solidFill>
              </a:rPr>
              <a:t>Создание </a:t>
            </a:r>
            <a:r>
              <a:rPr lang="ru-RU" sz="1100" b="1" dirty="0">
                <a:solidFill>
                  <a:srgbClr val="0072BC"/>
                </a:solidFill>
              </a:rPr>
              <a:t>Международного факультета управления</a:t>
            </a:r>
          </a:p>
        </p:txBody>
      </p:sp>
      <p:sp>
        <p:nvSpPr>
          <p:cNvPr id="58" name="Oval 93"/>
          <p:cNvSpPr>
            <a:spLocks/>
          </p:cNvSpPr>
          <p:nvPr/>
        </p:nvSpPr>
        <p:spPr>
          <a:xfrm>
            <a:off x="6103991" y="1430592"/>
            <a:ext cx="360000" cy="360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6191" tIns="36191" rIns="36191" bIns="36191" numCol="1" spcCol="30160" rtlCol="0" anchor="ctr">
            <a:spAutoFit/>
          </a:bodyPr>
          <a:lstStyle/>
          <a:p>
            <a:pPr defTabSz="723839" latinLnBrk="1" hangingPunct="0"/>
            <a:endParaRPr lang="ru-RU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930057" y="1047593"/>
            <a:ext cx="707869" cy="350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91" tIns="36191" rIns="36191" bIns="36191" numCol="1" spcCol="30160" rtlCol="0" anchor="t">
            <a:spAutoFit/>
          </a:bodyPr>
          <a:lstStyle/>
          <a:p>
            <a:pPr algn="ctr" defTabSz="723839" latinLnBrk="1" hangingPunct="0"/>
            <a:r>
              <a:rPr lang="ru-RU" sz="1800" dirty="0">
                <a:solidFill>
                  <a:srgbClr val="002060"/>
                </a:solidFill>
                <a:sym typeface="Calibri"/>
              </a:rPr>
              <a:t>1998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910110" y="1047593"/>
            <a:ext cx="707869" cy="350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91" tIns="36191" rIns="36191" bIns="36191" numCol="1" spcCol="30160" rtlCol="0" anchor="t">
            <a:spAutoFit/>
          </a:bodyPr>
          <a:lstStyle/>
          <a:p>
            <a:pPr algn="ctr" defTabSz="723839" latinLnBrk="1" hangingPunct="0"/>
            <a:r>
              <a:rPr lang="ru-RU" sz="1800" b="1" dirty="0">
                <a:solidFill>
                  <a:srgbClr val="002060"/>
                </a:solidFill>
                <a:sym typeface="Calibri"/>
              </a:rPr>
              <a:t>2016</a:t>
            </a: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259080" y="4215706"/>
            <a:ext cx="8679180" cy="0"/>
          </a:xfrm>
          <a:prstGeom prst="line">
            <a:avLst/>
          </a:prstGeom>
          <a:ln w="127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5399986" y="30785"/>
            <a:ext cx="20056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72BC"/>
                </a:solidFill>
                <a:latin typeface="Century" panose="02040604050505020304" pitchFamily="18" charset="0"/>
              </a:rPr>
              <a:t>125 лет</a:t>
            </a:r>
          </a:p>
        </p:txBody>
      </p:sp>
      <p:pic>
        <p:nvPicPr>
          <p:cNvPr id="48" name="Рисунок 47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ECF1B837-A627-483E-8651-AD8D2CE19E03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Номер слайда 3">
            <a:extLst>
              <a:ext uri="{FF2B5EF4-FFF2-40B4-BE49-F238E27FC236}">
                <a16:creationId xmlns:a16="http://schemas.microsoft.com/office/drawing/2014/main" id="{6AF635AD-EDF9-40CD-A7D6-2F510E3B2095}"/>
              </a:ext>
            </a:extLst>
          </p:cNvPr>
          <p:cNvSpPr txBox="1">
            <a:spLocks/>
          </p:cNvSpPr>
          <p:nvPr/>
        </p:nvSpPr>
        <p:spPr>
          <a:xfrm>
            <a:off x="6956718" y="4846679"/>
            <a:ext cx="205740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 algn="r"/>
              <a:t>2</a:t>
            </a:fld>
            <a:endParaRPr lang="ru-RU" sz="1000" dirty="0">
              <a:solidFill>
                <a:srgbClr val="0072BC"/>
              </a:solidFill>
            </a:endParaRP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549C15E6-A7A4-0757-A3D1-B6BEBA7E6BD8}"/>
              </a:ext>
            </a:extLst>
          </p:cNvPr>
          <p:cNvGrpSpPr/>
          <p:nvPr/>
        </p:nvGrpSpPr>
        <p:grpSpPr>
          <a:xfrm>
            <a:off x="472966" y="1457465"/>
            <a:ext cx="360000" cy="360000"/>
            <a:chOff x="2430697" y="2141764"/>
            <a:chExt cx="494582" cy="650786"/>
          </a:xfrm>
          <a:solidFill>
            <a:srgbClr val="FF0000"/>
          </a:solidFill>
        </p:grpSpPr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4C3294C2-0413-4709-3D51-27C6DC005B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30697" y="2141764"/>
              <a:ext cx="494582" cy="650786"/>
            </a:xfrm>
            <a:prstGeom prst="ellipse">
              <a:avLst/>
            </a:prstGeom>
            <a:grpFill/>
            <a:ln w="12700" cap="flat">
              <a:solidFill>
                <a:srgbClr val="5B9BD5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723839" latinLnBrk="1" hangingPunct="0"/>
              <a:endPara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Oval 5">
              <a:extLst>
                <a:ext uri="{FF2B5EF4-FFF2-40B4-BE49-F238E27FC236}">
                  <a16:creationId xmlns:a16="http://schemas.microsoft.com/office/drawing/2014/main" id="{CA3AD23B-EC9C-C2A3-DBFA-193519D8F6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3510" y="2141764"/>
              <a:ext cx="348957" cy="650786"/>
            </a:xfrm>
            <a:prstGeom prst="ellipse">
              <a:avLst/>
            </a:prstGeom>
            <a:grpFill/>
            <a:ln w="12700" cap="flat">
              <a:solidFill>
                <a:srgbClr val="5B9BD5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723839" latinLnBrk="1" hangingPunct="0"/>
              <a:endPara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F2BAE89-E42D-40EB-8F32-5B686D6CF556}"/>
              </a:ext>
            </a:extLst>
          </p:cNvPr>
          <p:cNvSpPr txBox="1"/>
          <p:nvPr/>
        </p:nvSpPr>
        <p:spPr>
          <a:xfrm>
            <a:off x="1593127" y="4355615"/>
            <a:ext cx="7183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Возникновение экономической школы в Томске и в Сибири происходило на фоне развития образования и науки в ТГУ</a:t>
            </a:r>
          </a:p>
        </p:txBody>
      </p:sp>
    </p:spTree>
    <p:extLst>
      <p:ext uri="{BB962C8B-B14F-4D97-AF65-F5344CB8AC3E}">
        <p14:creationId xmlns:p14="http://schemas.microsoft.com/office/powerpoint/2010/main" val="1707685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191" y="781165"/>
            <a:ext cx="1655207" cy="2299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305" y="0"/>
            <a:ext cx="8718211" cy="84423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Кафедра политической экономии ТГУ в советское время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305" y="937039"/>
            <a:ext cx="6330999" cy="189333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ru-RU" dirty="0">
                <a:solidFill>
                  <a:srgbClr val="0072BC"/>
                </a:solidFill>
                <a:cs typeface="Times New Roman" panose="02020603050405020304" pitchFamily="18" charset="0"/>
              </a:rPr>
              <a:t>с 1947 года и до 1993 года имела статус общеуниверситетской кафедры</a:t>
            </a:r>
            <a:r>
              <a:rPr lang="ru-RU" dirty="0">
                <a:cs typeface="Times New Roman" panose="02020603050405020304" pitchFamily="18" charset="0"/>
              </a:rPr>
              <a:t>, статус «самостоятельной учебно-научной единицы университета»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pc="-11" dirty="0">
                <a:solidFill>
                  <a:srgbClr val="0072B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1976 г. – первый выпуск специалистов-политэкономов 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749891" y="3081081"/>
            <a:ext cx="2471054" cy="214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600" b="1" dirty="0">
                <a:solidFill>
                  <a:srgbClr val="0072B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Бычков </a:t>
            </a:r>
          </a:p>
          <a:p>
            <a:pPr algn="ctr">
              <a:lnSpc>
                <a:spcPct val="115000"/>
              </a:lnSpc>
            </a:pPr>
            <a:r>
              <a:rPr lang="ru-RU" sz="1600" b="1" dirty="0">
                <a:solidFill>
                  <a:srgbClr val="0072B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Александр Петрович</a:t>
            </a:r>
          </a:p>
          <a:p>
            <a:pPr algn="ctr">
              <a:lnSpc>
                <a:spcPct val="115000"/>
              </a:lnSpc>
            </a:pPr>
            <a:r>
              <a:rPr lang="ru-RU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д.э.н. проф. </a:t>
            </a:r>
          </a:p>
          <a:p>
            <a:pPr algn="ctr">
              <a:lnSpc>
                <a:spcPct val="115000"/>
              </a:lnSpc>
            </a:pPr>
            <a:r>
              <a:rPr lang="ru-RU" sz="1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ректор ТГУ </a:t>
            </a:r>
            <a:r>
              <a:rPr lang="ru-RU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(1967-1983),</a:t>
            </a:r>
          </a:p>
          <a:p>
            <a:pPr algn="ctr">
              <a:lnSpc>
                <a:spcPct val="115000"/>
              </a:lnSpc>
            </a:pPr>
            <a:r>
              <a:rPr lang="ru-RU" sz="1400" i="1" dirty="0">
                <a:cs typeface="Times New Roman" panose="02020603050405020304" pitchFamily="18" charset="0"/>
              </a:rPr>
              <a:t>зав. кафедрой политэкономии ТГУ </a:t>
            </a:r>
          </a:p>
          <a:p>
            <a:pPr algn="ctr">
              <a:lnSpc>
                <a:spcPct val="115000"/>
              </a:lnSpc>
            </a:pPr>
            <a:r>
              <a:rPr lang="ru-RU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(1966-1991)</a:t>
            </a:r>
          </a:p>
          <a:p>
            <a:pPr algn="ctr">
              <a:lnSpc>
                <a:spcPct val="115000"/>
              </a:lnSpc>
            </a:pPr>
            <a:endParaRPr lang="ru-RU" sz="1400" i="1" dirty="0"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0A75577-E86C-487C-A840-01174173642F}"/>
              </a:ext>
            </a:extLst>
          </p:cNvPr>
          <p:cNvSpPr/>
          <p:nvPr/>
        </p:nvSpPr>
        <p:spPr>
          <a:xfrm>
            <a:off x="1185747" y="2682196"/>
            <a:ext cx="4572000" cy="23969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ru-RU" spc="-15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Почти все они были направлены на преподавательскую работу в вузы </a:t>
            </a:r>
            <a:r>
              <a:rPr lang="ru-RU" spc="-1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Томска, Кемерово, Барнаула и других городов Сибири и Дальнего Вос­</a:t>
            </a:r>
            <a:r>
              <a:rPr lang="ru-RU" spc="-15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тока</a:t>
            </a:r>
          </a:p>
          <a:p>
            <a:pPr>
              <a:lnSpc>
                <a:spcPct val="120000"/>
              </a:lnSpc>
            </a:pPr>
            <a:r>
              <a:rPr lang="ru-RU" spc="-15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Часть выпускников избрали для себя экономическую работу на </a:t>
            </a:r>
            <a:r>
              <a:rPr lang="ru-RU" spc="-19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предприятиях и учреждениях</a:t>
            </a:r>
            <a:endParaRPr lang="ru-RU" dirty="0">
              <a:cs typeface="Times New Roman" panose="02020603050405020304" pitchFamily="18" charset="0"/>
            </a:endParaRPr>
          </a:p>
        </p:txBody>
      </p:sp>
      <p:grpSp>
        <p:nvGrpSpPr>
          <p:cNvPr id="8" name="Google Shape;4001;p68">
            <a:extLst>
              <a:ext uri="{FF2B5EF4-FFF2-40B4-BE49-F238E27FC236}">
                <a16:creationId xmlns:a16="http://schemas.microsoft.com/office/drawing/2014/main" id="{8E9C3ECC-6797-4F3D-A0F7-639A360CA1F1}"/>
              </a:ext>
            </a:extLst>
          </p:cNvPr>
          <p:cNvGrpSpPr/>
          <p:nvPr/>
        </p:nvGrpSpPr>
        <p:grpSpPr>
          <a:xfrm>
            <a:off x="1025704" y="2804813"/>
            <a:ext cx="160043" cy="227439"/>
            <a:chOff x="5083925" y="2066350"/>
            <a:chExt cx="28825" cy="41550"/>
          </a:xfrm>
        </p:grpSpPr>
        <p:sp>
          <p:nvSpPr>
            <p:cNvPr id="9" name="Google Shape;4002;p68">
              <a:extLst>
                <a:ext uri="{FF2B5EF4-FFF2-40B4-BE49-F238E27FC236}">
                  <a16:creationId xmlns:a16="http://schemas.microsoft.com/office/drawing/2014/main" id="{953D6B84-7305-45D8-B99B-E5ECD158AF3D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Google Shape;4003;p68">
              <a:extLst>
                <a:ext uri="{FF2B5EF4-FFF2-40B4-BE49-F238E27FC236}">
                  <a16:creationId xmlns:a16="http://schemas.microsoft.com/office/drawing/2014/main" id="{6D8AE1CB-9F93-454A-89F9-0E5D597C38D3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1" name="Google Shape;4001;p68">
            <a:extLst>
              <a:ext uri="{FF2B5EF4-FFF2-40B4-BE49-F238E27FC236}">
                <a16:creationId xmlns:a16="http://schemas.microsoft.com/office/drawing/2014/main" id="{E1B49094-8486-4D37-97BB-2FC57CECC838}"/>
              </a:ext>
            </a:extLst>
          </p:cNvPr>
          <p:cNvGrpSpPr/>
          <p:nvPr/>
        </p:nvGrpSpPr>
        <p:grpSpPr>
          <a:xfrm>
            <a:off x="1026050" y="4123981"/>
            <a:ext cx="160043" cy="227439"/>
            <a:chOff x="5083925" y="2066350"/>
            <a:chExt cx="28825" cy="41550"/>
          </a:xfrm>
        </p:grpSpPr>
        <p:sp>
          <p:nvSpPr>
            <p:cNvPr id="12" name="Google Shape;4002;p68">
              <a:extLst>
                <a:ext uri="{FF2B5EF4-FFF2-40B4-BE49-F238E27FC236}">
                  <a16:creationId xmlns:a16="http://schemas.microsoft.com/office/drawing/2014/main" id="{13EEFEC0-AA40-46CD-A79C-0374D871E1B9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Google Shape;4003;p68">
              <a:extLst>
                <a:ext uri="{FF2B5EF4-FFF2-40B4-BE49-F238E27FC236}">
                  <a16:creationId xmlns:a16="http://schemas.microsoft.com/office/drawing/2014/main" id="{D25F2088-EC40-42B1-BA2C-79F6352D12CB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5" name="Номер слайда 3">
            <a:extLst>
              <a:ext uri="{FF2B5EF4-FFF2-40B4-BE49-F238E27FC236}">
                <a16:creationId xmlns:a16="http://schemas.microsoft.com/office/drawing/2014/main" id="{DAC3169A-01BC-4C3B-A96A-18A58335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/>
              <a:t>20</a:t>
            </a:fld>
            <a:endParaRPr lang="ru-RU" sz="1000" dirty="0">
              <a:solidFill>
                <a:srgbClr val="0072BC"/>
              </a:solidFill>
            </a:endParaRPr>
          </a:p>
        </p:txBody>
      </p:sp>
      <p:pic>
        <p:nvPicPr>
          <p:cNvPr id="16" name="Рисунок 15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E5AA1E0F-E961-4EFE-8A15-704430C38E02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495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827" y="213883"/>
            <a:ext cx="7886700" cy="85062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+mn-lt"/>
              </a:rPr>
              <a:t>Первый доктор экономических наук в Томске </a:t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994720"/>
            <a:ext cx="7886700" cy="36380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 портретной галерее ТГУ есть много выдающихся людей, некоторые знакомы нам реально. Один из них – экономист, профессор (1966 г.), ректор ТГУ в 1967-1983 гг. А.П. Бычков</a:t>
            </a:r>
          </a:p>
          <a:p>
            <a:pPr marL="0" indent="0">
              <a:buNone/>
            </a:pPr>
            <a:r>
              <a:rPr lang="ru-RU" sz="2400" i="1" dirty="0">
                <a:solidFill>
                  <a:srgbClr val="0072BC"/>
                </a:solidFill>
              </a:rPr>
              <a:t>«Говорить надо так, чтобы словам было тесно, а мыслям – широко!» – А.П. Бычков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86976FA3-21B2-0EAD-5DAD-A05348E55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933" y="2660877"/>
            <a:ext cx="2619067" cy="248262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DEAEB70-79E0-4CCA-88AD-1112B979884C}"/>
              </a:ext>
            </a:extLst>
          </p:cNvPr>
          <p:cNvSpPr/>
          <p:nvPr/>
        </p:nvSpPr>
        <p:spPr>
          <a:xfrm>
            <a:off x="1041817" y="281372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Как лектора, его отличала эмоциональность, чёткость, лаконичность в формулировке своих мыслей и организованность материала.</a:t>
            </a:r>
          </a:p>
          <a:p>
            <a:r>
              <a:rPr lang="ru-RU" dirty="0"/>
              <a:t>Как ректора и заведующего – требовательность к себе, к сотрудникам и к студентам</a:t>
            </a:r>
          </a:p>
        </p:txBody>
      </p:sp>
      <p:grpSp>
        <p:nvGrpSpPr>
          <p:cNvPr id="7" name="Google Shape;4001;p68">
            <a:extLst>
              <a:ext uri="{FF2B5EF4-FFF2-40B4-BE49-F238E27FC236}">
                <a16:creationId xmlns:a16="http://schemas.microsoft.com/office/drawing/2014/main" id="{CFEEE48C-EED4-41AF-A240-B4F79C39513D}"/>
              </a:ext>
            </a:extLst>
          </p:cNvPr>
          <p:cNvGrpSpPr/>
          <p:nvPr/>
        </p:nvGrpSpPr>
        <p:grpSpPr>
          <a:xfrm>
            <a:off x="881774" y="2916325"/>
            <a:ext cx="160043" cy="227439"/>
            <a:chOff x="5083925" y="2066350"/>
            <a:chExt cx="28825" cy="41550"/>
          </a:xfrm>
        </p:grpSpPr>
        <p:sp>
          <p:nvSpPr>
            <p:cNvPr id="8" name="Google Shape;4002;p68">
              <a:extLst>
                <a:ext uri="{FF2B5EF4-FFF2-40B4-BE49-F238E27FC236}">
                  <a16:creationId xmlns:a16="http://schemas.microsoft.com/office/drawing/2014/main" id="{ACD0945B-7E15-4A20-8654-89754836996D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Google Shape;4003;p68">
              <a:extLst>
                <a:ext uri="{FF2B5EF4-FFF2-40B4-BE49-F238E27FC236}">
                  <a16:creationId xmlns:a16="http://schemas.microsoft.com/office/drawing/2014/main" id="{CFCEA4A2-2593-49E0-B6B0-704E0071E68C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0" name="Google Shape;4001;p68">
            <a:extLst>
              <a:ext uri="{FF2B5EF4-FFF2-40B4-BE49-F238E27FC236}">
                <a16:creationId xmlns:a16="http://schemas.microsoft.com/office/drawing/2014/main" id="{26070799-D14A-4D53-BD11-1B3DCC918EED}"/>
              </a:ext>
            </a:extLst>
          </p:cNvPr>
          <p:cNvGrpSpPr/>
          <p:nvPr/>
        </p:nvGrpSpPr>
        <p:grpSpPr>
          <a:xfrm>
            <a:off x="881774" y="3983021"/>
            <a:ext cx="160043" cy="227439"/>
            <a:chOff x="5083925" y="2066350"/>
            <a:chExt cx="28825" cy="41550"/>
          </a:xfrm>
        </p:grpSpPr>
        <p:sp>
          <p:nvSpPr>
            <p:cNvPr id="11" name="Google Shape;4002;p68">
              <a:extLst>
                <a:ext uri="{FF2B5EF4-FFF2-40B4-BE49-F238E27FC236}">
                  <a16:creationId xmlns:a16="http://schemas.microsoft.com/office/drawing/2014/main" id="{E69A84B6-F2FA-475F-BFFC-07639C844949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Google Shape;4003;p68">
              <a:extLst>
                <a:ext uri="{FF2B5EF4-FFF2-40B4-BE49-F238E27FC236}">
                  <a16:creationId xmlns:a16="http://schemas.microsoft.com/office/drawing/2014/main" id="{E4062638-4A1A-48AB-9457-A0CB5C3764DF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13" name="Рисунок 12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B33A461F-B41A-4355-A707-63ACA8237113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588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121" y="382326"/>
            <a:ext cx="6271055" cy="4173084"/>
          </a:xfrm>
          <a:ln w="12700">
            <a:solidFill>
              <a:srgbClr val="0072BC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В 1974 году А.П. Бычков возглавил Проблемный Совет Министерства образования РСФСР «Социально-экономические проблемы развития Сибири и Дальнего Востока», в 1970-80-е годы руководил Западно-Сибирским сектором по </a:t>
            </a:r>
            <a:r>
              <a:rPr lang="ru-RU" sz="1800" dirty="0">
                <a:solidFill>
                  <a:srgbClr val="0072BC"/>
                </a:solidFill>
              </a:rPr>
              <a:t>организации научно-исследовательской работы студентов</a:t>
            </a:r>
            <a:r>
              <a:rPr lang="ru-RU" sz="1800" dirty="0"/>
              <a:t> (НИРС), возглавил Научно-методический совет 53 вузов Сибирского региона, поддерживая инициативу по активному вовлечению студентов и аспирантов в научную работу кафедр и институтов. </a:t>
            </a:r>
          </a:p>
          <a:p>
            <a:pPr marL="0" indent="0">
              <a:buNone/>
            </a:pPr>
            <a:r>
              <a:rPr lang="ru-RU" sz="1800" dirty="0"/>
              <a:t>В составе делегации Министерства образования СССР в 1975 году выезжал в Канаду, где знакомился с программой «Единство образования и научных исследований в вузах». Им была создана </a:t>
            </a:r>
            <a:r>
              <a:rPr lang="ru-RU" sz="1800" dirty="0">
                <a:solidFill>
                  <a:srgbClr val="0072BC"/>
                </a:solidFill>
              </a:rPr>
              <a:t>собственная научная школа</a:t>
            </a:r>
            <a:r>
              <a:rPr lang="ru-RU" sz="1800" dirty="0"/>
              <a:t>, в аспирантуре кафедры политэкономии прошли обучение более 60 аспирантов, из которых около 50 человек защитили кандидатские, а 15 человек – докторские диссертации</a:t>
            </a:r>
          </a:p>
        </p:txBody>
      </p:sp>
      <p:pic>
        <p:nvPicPr>
          <p:cNvPr id="4" name="Picture 2" descr="Файл:А.П. Бычков выступает на 30-летии юридического факультета университета ( 19 мая 197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195" y="382326"/>
            <a:ext cx="2573805" cy="381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45481" y="4200348"/>
            <a:ext cx="2598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>
                <a:solidFill>
                  <a:srgbClr val="0072BC"/>
                </a:solidFill>
              </a:rPr>
              <a:t>А.П. Бычков выступает на 30-летии Юридического факультета ТГУ (19 мая 1978)</a:t>
            </a: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52EE4F6C-91AC-4B36-87FE-F1664C725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/>
              <a:t>22</a:t>
            </a:fld>
            <a:endParaRPr lang="ru-RU" sz="1000" dirty="0">
              <a:solidFill>
                <a:srgbClr val="0072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313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40BE3-72B6-4C6A-A854-43D1C0B7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84" y="102393"/>
            <a:ext cx="7886700" cy="99417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Первая межвузовская научная конференция преподавателей-экономистов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DE0975-6D5B-4066-93CF-9DAABB2D6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284" y="1300162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2BC"/>
                </a:solidFill>
              </a:rPr>
              <a:t>1968 г.</a:t>
            </a:r>
            <a:r>
              <a:rPr lang="ru-RU" dirty="0">
                <a:solidFill>
                  <a:srgbClr val="0072BC"/>
                </a:solidFill>
              </a:rPr>
              <a:t> </a:t>
            </a:r>
            <a:r>
              <a:rPr lang="ru-RU" dirty="0"/>
              <a:t>–</a:t>
            </a:r>
            <a:r>
              <a:rPr lang="ru-RU" dirty="0">
                <a:solidFill>
                  <a:srgbClr val="0072BC"/>
                </a:solidFill>
              </a:rPr>
              <a:t> </a:t>
            </a:r>
            <a:r>
              <a:rPr lang="ru-RU" dirty="0"/>
              <a:t>Всесоюзная межвузовская научная конференция «Хозяйственная реформа и вузы» </a:t>
            </a:r>
          </a:p>
          <a:p>
            <a:pPr marL="0" indent="0">
              <a:buNone/>
            </a:pPr>
            <a:r>
              <a:rPr lang="ru-RU" dirty="0"/>
              <a:t>27 городов страны </a:t>
            </a:r>
          </a:p>
          <a:p>
            <a:pPr marL="0" indent="0">
              <a:buNone/>
            </a:pPr>
            <a:r>
              <a:rPr lang="ru-RU" dirty="0"/>
              <a:t>   34 вуза </a:t>
            </a:r>
          </a:p>
          <a:p>
            <a:pPr marL="0" indent="0">
              <a:buNone/>
            </a:pPr>
            <a:r>
              <a:rPr lang="ru-RU" dirty="0"/>
              <a:t>      95 докладов</a:t>
            </a:r>
          </a:p>
          <a:p>
            <a:pPr marL="0" indent="0">
              <a:buNone/>
            </a:pPr>
            <a:r>
              <a:rPr lang="ru-RU" dirty="0"/>
              <a:t>         Проблемы научной организации труда и управления, стимулирования производства и труда, планирование и хозрасчет</a:t>
            </a:r>
          </a:p>
          <a:p>
            <a:pPr marL="0" indent="0">
              <a:buNone/>
            </a:pPr>
            <a:r>
              <a:rPr lang="ru-RU" dirty="0"/>
              <a:t>            Связи с другими вузами, формирование научных школ</a:t>
            </a:r>
          </a:p>
        </p:txBody>
      </p:sp>
      <p:sp>
        <p:nvSpPr>
          <p:cNvPr id="5" name="Google Shape;4027;p68">
            <a:extLst>
              <a:ext uri="{FF2B5EF4-FFF2-40B4-BE49-F238E27FC236}">
                <a16:creationId xmlns:a16="http://schemas.microsoft.com/office/drawing/2014/main" id="{18F93EF9-9028-4F8C-9EDB-6D1063797970}"/>
              </a:ext>
            </a:extLst>
          </p:cNvPr>
          <p:cNvSpPr/>
          <p:nvPr/>
        </p:nvSpPr>
        <p:spPr>
          <a:xfrm>
            <a:off x="182773" y="2090145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0072BC"/>
          </a:solidFill>
          <a:ln>
            <a:solidFill>
              <a:srgbClr val="0072B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4027;p68">
            <a:extLst>
              <a:ext uri="{FF2B5EF4-FFF2-40B4-BE49-F238E27FC236}">
                <a16:creationId xmlns:a16="http://schemas.microsoft.com/office/drawing/2014/main" id="{EAC4B99E-5E13-4FF2-BB96-40183F1237D8}"/>
              </a:ext>
            </a:extLst>
          </p:cNvPr>
          <p:cNvSpPr/>
          <p:nvPr/>
        </p:nvSpPr>
        <p:spPr>
          <a:xfrm>
            <a:off x="331284" y="2515492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0072BC"/>
          </a:solidFill>
          <a:ln>
            <a:solidFill>
              <a:srgbClr val="0072B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4027;p68">
            <a:extLst>
              <a:ext uri="{FF2B5EF4-FFF2-40B4-BE49-F238E27FC236}">
                <a16:creationId xmlns:a16="http://schemas.microsoft.com/office/drawing/2014/main" id="{8DEC1C02-EC3C-4D6C-A3A8-C79D8FBEB6FC}"/>
              </a:ext>
            </a:extLst>
          </p:cNvPr>
          <p:cNvSpPr/>
          <p:nvPr/>
        </p:nvSpPr>
        <p:spPr>
          <a:xfrm>
            <a:off x="479795" y="2875656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0072BC"/>
          </a:solidFill>
          <a:ln>
            <a:solidFill>
              <a:srgbClr val="0072B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027;p68">
            <a:extLst>
              <a:ext uri="{FF2B5EF4-FFF2-40B4-BE49-F238E27FC236}">
                <a16:creationId xmlns:a16="http://schemas.microsoft.com/office/drawing/2014/main" id="{93D72DA8-7060-4769-9270-4FBBC51F0C3F}"/>
              </a:ext>
            </a:extLst>
          </p:cNvPr>
          <p:cNvSpPr/>
          <p:nvPr/>
        </p:nvSpPr>
        <p:spPr>
          <a:xfrm>
            <a:off x="680947" y="3269460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0072BC"/>
          </a:solidFill>
          <a:ln>
            <a:solidFill>
              <a:srgbClr val="0072B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027;p68">
            <a:extLst>
              <a:ext uri="{FF2B5EF4-FFF2-40B4-BE49-F238E27FC236}">
                <a16:creationId xmlns:a16="http://schemas.microsoft.com/office/drawing/2014/main" id="{07584D62-23EE-414E-9B03-27F0DD4AB23F}"/>
              </a:ext>
            </a:extLst>
          </p:cNvPr>
          <p:cNvSpPr/>
          <p:nvPr/>
        </p:nvSpPr>
        <p:spPr>
          <a:xfrm>
            <a:off x="922764" y="3952400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0072BC"/>
          </a:solidFill>
          <a:ln>
            <a:solidFill>
              <a:srgbClr val="0072B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0FE99798-2C17-457E-A1C2-2FB31AC4C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/>
              <a:t>23</a:t>
            </a:fld>
            <a:endParaRPr lang="ru-RU" sz="1000" dirty="0">
              <a:solidFill>
                <a:srgbClr val="0072BC"/>
              </a:solidFill>
            </a:endParaRPr>
          </a:p>
        </p:txBody>
      </p:sp>
      <p:pic>
        <p:nvPicPr>
          <p:cNvPr id="11" name="Рисунок 10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0D80A7F7-6D9B-42B4-AAE3-BFBE370B173C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257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936" y="353358"/>
            <a:ext cx="8390143" cy="112863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2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1969 г.</a:t>
            </a:r>
            <a:r>
              <a:rPr lang="ru-RU" sz="22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 – открытие Совета по защите кандидатских и докторских диссертаций на соискание ученых степеней по экономическим, философским и юридическим наукам</a:t>
            </a:r>
            <a:br>
              <a:rPr lang="ru-RU" sz="2500" b="1" dirty="0">
                <a:solidFill>
                  <a:srgbClr val="0070C0"/>
                </a:solidFill>
                <a:cs typeface="Times New Roman" panose="02020603050405020304" pitchFamily="18" charset="0"/>
              </a:rPr>
            </a:br>
            <a:r>
              <a:rPr lang="ru-RU" sz="2500" b="1" dirty="0">
                <a:latin typeface="+mn-lt"/>
                <a:cs typeface="Times New Roman" panose="02020603050405020304" pitchFamily="18" charset="0"/>
              </a:rPr>
              <a:t>Выдающие члены Диссертационного совета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9" y="1763790"/>
            <a:ext cx="1469906" cy="1785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69" y="1763789"/>
            <a:ext cx="1428749" cy="17859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04099" y="3613349"/>
            <a:ext cx="2184687" cy="1395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25"/>
              </a:spcBef>
            </a:pPr>
            <a:r>
              <a:rPr lang="ru-RU" sz="1300" b="1" dirty="0">
                <a:solidFill>
                  <a:srgbClr val="0072BC"/>
                </a:solidFill>
                <a:cs typeface="Times New Roman" panose="02020603050405020304" pitchFamily="18" charset="0"/>
              </a:rPr>
              <a:t>Медведев </a:t>
            </a:r>
          </a:p>
          <a:p>
            <a:pPr algn="ctr">
              <a:spcBef>
                <a:spcPts val="225"/>
              </a:spcBef>
            </a:pPr>
            <a:r>
              <a:rPr lang="ru-RU" sz="1300" b="1" dirty="0">
                <a:solidFill>
                  <a:srgbClr val="0072BC"/>
                </a:solidFill>
                <a:cs typeface="Times New Roman" panose="02020603050405020304" pitchFamily="18" charset="0"/>
              </a:rPr>
              <a:t>Владимир </a:t>
            </a:r>
            <a:r>
              <a:rPr lang="ru-RU" sz="1300" b="1" dirty="0" err="1">
                <a:solidFill>
                  <a:srgbClr val="0072BC"/>
                </a:solidFill>
                <a:cs typeface="Times New Roman" panose="02020603050405020304" pitchFamily="18" charset="0"/>
              </a:rPr>
              <a:t>Афиногенович</a:t>
            </a:r>
            <a:r>
              <a:rPr lang="ru-RU" sz="1300" b="1" dirty="0">
                <a:solidFill>
                  <a:srgbClr val="0072BC"/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225"/>
              </a:spcBef>
            </a:pPr>
            <a:r>
              <a:rPr lang="ru-RU" sz="1300" i="1" dirty="0">
                <a:cs typeface="Times New Roman" panose="02020603050405020304" pitchFamily="18" charset="0"/>
              </a:rPr>
              <a:t>д.э.н., проф.</a:t>
            </a:r>
          </a:p>
          <a:p>
            <a:pPr algn="ctr">
              <a:spcBef>
                <a:spcPts val="225"/>
              </a:spcBef>
            </a:pPr>
            <a:r>
              <a:rPr lang="ru-RU" sz="1300" i="1" dirty="0" err="1">
                <a:cs typeface="Times New Roman" panose="02020603050405020304" pitchFamily="18" charset="0"/>
              </a:rPr>
              <a:t>заслуж</a:t>
            </a:r>
            <a:r>
              <a:rPr lang="ru-RU" sz="1300" i="1" dirty="0">
                <a:cs typeface="Times New Roman" panose="02020603050405020304" pitchFamily="18" charset="0"/>
              </a:rPr>
              <a:t>. работник РФ,</a:t>
            </a:r>
          </a:p>
          <a:p>
            <a:pPr algn="ctr">
              <a:spcBef>
                <a:spcPts val="225"/>
              </a:spcBef>
            </a:pPr>
            <a:r>
              <a:rPr lang="ru-RU" sz="1300" i="1" dirty="0">
                <a:cs typeface="Times New Roman" panose="02020603050405020304" pitchFamily="18" charset="0"/>
              </a:rPr>
              <a:t>зав. каф. экономических теорий МГУ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992" y="1802813"/>
            <a:ext cx="1355175" cy="181035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26818" y="3627504"/>
            <a:ext cx="209186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0072BC"/>
                </a:solidFill>
                <a:cs typeface="Times New Roman" panose="02020603050405020304" pitchFamily="18" charset="0"/>
              </a:rPr>
              <a:t>Томский </a:t>
            </a:r>
          </a:p>
          <a:p>
            <a:pPr algn="ctr"/>
            <a:r>
              <a:rPr lang="ru-RU" sz="1300" b="1" dirty="0">
                <a:solidFill>
                  <a:srgbClr val="0072BC"/>
                </a:solidFill>
                <a:cs typeface="Times New Roman" panose="02020603050405020304" pitchFamily="18" charset="0"/>
              </a:rPr>
              <a:t>Иннокентий Егорович</a:t>
            </a:r>
          </a:p>
          <a:p>
            <a:pPr algn="ctr"/>
            <a:r>
              <a:rPr lang="ru-RU" sz="1300" i="1" dirty="0">
                <a:cs typeface="Times New Roman" panose="02020603050405020304" pitchFamily="18" charset="0"/>
              </a:rPr>
              <a:t>д.э.н., проф. </a:t>
            </a:r>
            <a:endParaRPr lang="ru-RU" sz="1300" b="1" i="1" dirty="0">
              <a:cs typeface="Times New Roman" panose="02020603050405020304" pitchFamily="18" charset="0"/>
            </a:endParaRPr>
          </a:p>
          <a:p>
            <a:pPr algn="ctr"/>
            <a:r>
              <a:rPr lang="ru-RU" sz="1300" i="1" dirty="0">
                <a:cs typeface="Times New Roman" panose="02020603050405020304" pitchFamily="18" charset="0"/>
              </a:rPr>
              <a:t>зав. каф. политэкономии </a:t>
            </a:r>
          </a:p>
          <a:p>
            <a:pPr algn="ctr"/>
            <a:r>
              <a:rPr lang="ru-RU" sz="1300" i="1" dirty="0">
                <a:cs typeface="Times New Roman" panose="02020603050405020304" pitchFamily="18" charset="0"/>
              </a:rPr>
              <a:t>Якутского университета 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12598" y="3601231"/>
            <a:ext cx="2184688" cy="147263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b="1" dirty="0">
                <a:solidFill>
                  <a:srgbClr val="0072BC"/>
                </a:solidFill>
                <a:cs typeface="Times New Roman" panose="02020603050405020304" pitchFamily="18" charset="0"/>
              </a:rPr>
              <a:t>Нехорошев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b="1" dirty="0">
                <a:solidFill>
                  <a:srgbClr val="0072BC"/>
                </a:solidFill>
                <a:cs typeface="Times New Roman" panose="02020603050405020304" pitchFamily="18" charset="0"/>
              </a:rPr>
              <a:t>Юрий Сергеевич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i="1" dirty="0">
                <a:cs typeface="Times New Roman" panose="02020603050405020304" pitchFamily="18" charset="0"/>
              </a:rPr>
              <a:t>д.э.н., проф.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i="1" dirty="0">
                <a:cs typeface="Times New Roman" panose="02020603050405020304" pitchFamily="18" charset="0"/>
              </a:rPr>
              <a:t>Заслуженный деятель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i="1" dirty="0">
                <a:cs typeface="Times New Roman" panose="02020603050405020304" pitchFamily="18" charset="0"/>
              </a:rPr>
              <a:t>науки РФ, зав. каф. политэкономии ТПУ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i="1" dirty="0">
                <a:cs typeface="Times New Roman" panose="02020603050405020304" pitchFamily="18" charset="0"/>
              </a:rPr>
              <a:t>(1963-2000)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6863005" y="3627504"/>
            <a:ext cx="2244826" cy="112863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b="1" dirty="0" err="1">
                <a:solidFill>
                  <a:srgbClr val="0072BC"/>
                </a:solidFill>
                <a:cs typeface="Times New Roman" panose="02020603050405020304" pitchFamily="18" charset="0"/>
              </a:rPr>
              <a:t>Канов</a:t>
            </a:r>
            <a:r>
              <a:rPr lang="ru-RU" sz="1300" b="1" dirty="0">
                <a:solidFill>
                  <a:srgbClr val="0072BC"/>
                </a:solidFill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b="1" dirty="0">
                <a:solidFill>
                  <a:srgbClr val="0072BC"/>
                </a:solidFill>
                <a:cs typeface="Times New Roman" panose="02020603050405020304" pitchFamily="18" charset="0"/>
              </a:rPr>
              <a:t>Виктор Иванович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i="1" dirty="0">
                <a:cs typeface="Times New Roman" panose="02020603050405020304" pitchFamily="18" charset="0"/>
              </a:rPr>
              <a:t>д.э.н., проф.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i="1" dirty="0">
                <a:cs typeface="Times New Roman" panose="02020603050405020304" pitchFamily="18" charset="0"/>
              </a:rPr>
              <a:t>зав. каф. политэкономии ТГУ (1991-2012)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0341" y="1802813"/>
            <a:ext cx="1282414" cy="1824691"/>
          </a:xfrm>
          <a:prstGeom prst="rect">
            <a:avLst/>
          </a:prstGeom>
        </p:spPr>
      </p:pic>
      <p:sp>
        <p:nvSpPr>
          <p:cNvPr id="15" name="Номер слайда 3">
            <a:extLst>
              <a:ext uri="{FF2B5EF4-FFF2-40B4-BE49-F238E27FC236}">
                <a16:creationId xmlns:a16="http://schemas.microsoft.com/office/drawing/2014/main" id="{1E6F9D18-6B6B-47B0-8042-8C08A5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/>
              <a:t>24</a:t>
            </a:fld>
            <a:endParaRPr lang="ru-RU" sz="1000" dirty="0">
              <a:solidFill>
                <a:srgbClr val="0072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67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98" y="146979"/>
            <a:ext cx="8439004" cy="805353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ru-RU" sz="2800" b="1" dirty="0">
                <a:solidFill>
                  <a:srgbClr val="0072BC"/>
                </a:solidFill>
                <a:latin typeface="+mn-lt"/>
                <a:cs typeface="Times New Roman" panose="02020603050405020304" pitchFamily="18" charset="0"/>
              </a:rPr>
              <a:t>4 этап: Стадия уверенного развития и освоения новых научных «территорий»</a:t>
            </a:r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9BC60B1B-F269-027B-D368-5CBAF08BE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743" y="2521915"/>
            <a:ext cx="1993565" cy="12665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117" y="1551145"/>
            <a:ext cx="2156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>
                <a:solidFill>
                  <a:srgbClr val="0072BC"/>
                </a:solidFill>
                <a:cs typeface="Times New Roman" panose="02020603050405020304" pitchFamily="18" charset="0"/>
              </a:rPr>
              <a:t>Школа </a:t>
            </a:r>
          </a:p>
          <a:p>
            <a:pPr algn="ctr"/>
            <a:r>
              <a:rPr lang="ru-RU" sz="1800" b="1" i="1" dirty="0">
                <a:solidFill>
                  <a:srgbClr val="0072BC"/>
                </a:solidFill>
                <a:cs typeface="Times New Roman" panose="02020603050405020304" pitchFamily="18" charset="0"/>
              </a:rPr>
              <a:t>А.П. Бычкова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91" y="2297260"/>
            <a:ext cx="1682134" cy="21076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9834" y="1154029"/>
            <a:ext cx="1806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>
                <a:solidFill>
                  <a:srgbClr val="0072BC"/>
                </a:solidFill>
                <a:cs typeface="Times New Roman" panose="02020603050405020304" pitchFamily="18" charset="0"/>
              </a:rPr>
              <a:t>Школа</a:t>
            </a:r>
          </a:p>
          <a:p>
            <a:pPr algn="ctr"/>
            <a:r>
              <a:rPr lang="ru-RU" sz="1800" b="1" i="1" dirty="0">
                <a:solidFill>
                  <a:srgbClr val="0072BC"/>
                </a:solidFill>
                <a:cs typeface="Times New Roman" panose="02020603050405020304" pitchFamily="18" charset="0"/>
              </a:rPr>
              <a:t>В.А. Гаги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4798" y="2002057"/>
            <a:ext cx="1695557" cy="2021079"/>
          </a:xfrm>
          <a:prstGeom prst="ellipse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10901" y="2840947"/>
            <a:ext cx="4033099" cy="23220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050" dirty="0">
                <a:solidFill>
                  <a:schemeClr val="bg1"/>
                </a:solidFill>
              </a:rPr>
              <a:t> </a:t>
            </a:r>
            <a:r>
              <a:rPr lang="ru-RU" sz="1600" b="1" dirty="0">
                <a:cs typeface="Times New Roman" panose="02020603050405020304" pitchFamily="18" charset="0"/>
              </a:rPr>
              <a:t>К началу 1990-х гг. на факультете: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cs typeface="Times New Roman" panose="02020603050405020304" pitchFamily="18" charset="0"/>
              </a:rPr>
              <a:t>12 докторов экономических наук</a:t>
            </a:r>
          </a:p>
          <a:p>
            <a:pPr marL="257175" indent="-257175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cs typeface="Times New Roman" panose="02020603050405020304" pitchFamily="18" charset="0"/>
              </a:rPr>
              <a:t>30 кандидатов экономических наук</a:t>
            </a:r>
          </a:p>
          <a:p>
            <a:pPr marL="257175" indent="-257175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cs typeface="Times New Roman" panose="02020603050405020304" pitchFamily="18" charset="0"/>
              </a:rPr>
              <a:t>два Совета по защите диссертаций: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	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08.00.01 – Политическая экономия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08.00.07 – Экономика труда</a:t>
            </a:r>
          </a:p>
          <a:p>
            <a:pPr>
              <a:lnSpc>
                <a:spcPct val="120000"/>
              </a:lnSpc>
            </a:pPr>
            <a:endParaRPr lang="ru-RU" sz="10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9FD2F4-02C3-406B-81D6-0F5E51B053D8}"/>
              </a:ext>
            </a:extLst>
          </p:cNvPr>
          <p:cNvSpPr txBox="1"/>
          <p:nvPr/>
        </p:nvSpPr>
        <p:spPr>
          <a:xfrm>
            <a:off x="5228134" y="851579"/>
            <a:ext cx="3657600" cy="1477328"/>
          </a:xfrm>
          <a:prstGeom prst="rect">
            <a:avLst/>
          </a:prstGeom>
          <a:noFill/>
          <a:ln w="12700">
            <a:solidFill>
              <a:srgbClr val="0072BC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2BC"/>
                </a:solidFill>
              </a:rPr>
              <a:t>В 1960-х годах </a:t>
            </a:r>
            <a:r>
              <a:rPr lang="ru-RU" dirty="0"/>
              <a:t>на факультете был 1 д.э.н. (Бычков А.П.) и 2 к.э.н.</a:t>
            </a:r>
          </a:p>
          <a:p>
            <a:r>
              <a:rPr lang="ru-RU" dirty="0">
                <a:solidFill>
                  <a:srgbClr val="0072BC"/>
                </a:solidFill>
              </a:rPr>
              <a:t>В 1970-1980-х годах </a:t>
            </a:r>
            <a:r>
              <a:rPr lang="ru-RU" dirty="0"/>
              <a:t>– активное развитие научного потенциала, укрепление коллектива</a:t>
            </a:r>
          </a:p>
        </p:txBody>
      </p:sp>
      <p:grpSp>
        <p:nvGrpSpPr>
          <p:cNvPr id="14" name="Google Shape;3986;p68">
            <a:extLst>
              <a:ext uri="{FF2B5EF4-FFF2-40B4-BE49-F238E27FC236}">
                <a16:creationId xmlns:a16="http://schemas.microsoft.com/office/drawing/2014/main" id="{CD02AF56-B65F-4231-88E2-1008895FF5B4}"/>
              </a:ext>
            </a:extLst>
          </p:cNvPr>
          <p:cNvGrpSpPr/>
          <p:nvPr/>
        </p:nvGrpSpPr>
        <p:grpSpPr>
          <a:xfrm rot="5400000">
            <a:off x="6841650" y="2450675"/>
            <a:ext cx="393132" cy="242151"/>
            <a:chOff x="4791775" y="1877500"/>
            <a:chExt cx="66725" cy="36975"/>
          </a:xfrm>
        </p:grpSpPr>
        <p:sp>
          <p:nvSpPr>
            <p:cNvPr id="15" name="Google Shape;3987;p68">
              <a:extLst>
                <a:ext uri="{FF2B5EF4-FFF2-40B4-BE49-F238E27FC236}">
                  <a16:creationId xmlns:a16="http://schemas.microsoft.com/office/drawing/2014/main" id="{A177AE0A-43A0-4630-AA09-C99F042E579D}"/>
                </a:ext>
              </a:extLst>
            </p:cNvPr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12700" cap="flat" cmpd="sng">
              <a:solidFill>
                <a:srgbClr val="0072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2BC"/>
                </a:solidFill>
              </a:endParaRPr>
            </a:p>
          </p:txBody>
        </p:sp>
        <p:sp>
          <p:nvSpPr>
            <p:cNvPr id="16" name="Google Shape;3988;p68">
              <a:extLst>
                <a:ext uri="{FF2B5EF4-FFF2-40B4-BE49-F238E27FC236}">
                  <a16:creationId xmlns:a16="http://schemas.microsoft.com/office/drawing/2014/main" id="{A7AA68FE-7263-4DD3-92EB-085AA2F8CDDA}"/>
                </a:ext>
              </a:extLst>
            </p:cNvPr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12700" cap="flat" cmpd="sng">
              <a:solidFill>
                <a:srgbClr val="0072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2BC"/>
                </a:solidFill>
              </a:endParaRPr>
            </a:p>
          </p:txBody>
        </p:sp>
      </p:grpSp>
      <p:pic>
        <p:nvPicPr>
          <p:cNvPr id="17" name="Рисунок 16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3CBCF1C1-1E77-4106-AEC0-99ECAD21BE0C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104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690" y="22977"/>
            <a:ext cx="8034848" cy="1108928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ЛЭИ: 1970-1980 гг. экономические исследования на основе хозяйственных договоров с предприятиями</a:t>
            </a: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8E3A8BA8-007A-4269-BC34-D496D9631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120" y="1194992"/>
            <a:ext cx="1586159" cy="2250519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367" y="3467256"/>
            <a:ext cx="2008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rgbClr val="0072BC"/>
                </a:solidFill>
                <a:cs typeface="Times New Roman" panose="02020603050405020304" pitchFamily="18" charset="0"/>
              </a:rPr>
              <a:t>Цитленок</a:t>
            </a:r>
            <a:r>
              <a:rPr lang="ru-RU" sz="1600" b="1" dirty="0">
                <a:solidFill>
                  <a:srgbClr val="0072BC"/>
                </a:solidFill>
                <a:cs typeface="Times New Roman" panose="02020603050405020304" pitchFamily="18" charset="0"/>
              </a:rPr>
              <a:t> Владимир Сергеевич</a:t>
            </a:r>
          </a:p>
          <a:p>
            <a:pPr algn="ctr"/>
            <a:r>
              <a:rPr lang="ru-RU" sz="1400" i="1" dirty="0">
                <a:cs typeface="Times New Roman" panose="02020603050405020304" pitchFamily="18" charset="0"/>
              </a:rPr>
              <a:t>Д.э.н., проф., заведующий ЛЭИ</a:t>
            </a:r>
            <a:endParaRPr lang="ru-RU" sz="1400" b="1" i="1" dirty="0"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1620" y="1340134"/>
            <a:ext cx="56242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И</a:t>
            </a:r>
            <a:r>
              <a:rPr lang="ru-RU" sz="1800" dirty="0">
                <a:cs typeface="Times New Roman" panose="02020603050405020304" pitchFamily="18" charset="0"/>
              </a:rPr>
              <a:t>сследование экономических проблемы организации добычи, транспортировки и переработки нефти и газа в Томской области на 1971 - 1980 гг. </a:t>
            </a:r>
          </a:p>
          <a:p>
            <a:endParaRPr lang="ru-RU" sz="1800" dirty="0">
              <a:cs typeface="Times New Roman" panose="02020603050405020304" pitchFamily="18" charset="0"/>
            </a:endParaRPr>
          </a:p>
          <a:p>
            <a:r>
              <a:rPr lang="ru-RU" dirty="0">
                <a:cs typeface="Times New Roman" panose="02020603050405020304" pitchFamily="18" charset="0"/>
              </a:rPr>
              <a:t>И</a:t>
            </a:r>
            <a:r>
              <a:rPr lang="ru-RU" sz="1800" dirty="0">
                <a:cs typeface="Times New Roman" panose="02020603050405020304" pitchFamily="18" charset="0"/>
              </a:rPr>
              <a:t>зучение темпов роста производительности труда средней заработной платы в промышленности Томской области</a:t>
            </a:r>
          </a:p>
          <a:p>
            <a:endParaRPr lang="ru-RU" sz="1800" dirty="0">
              <a:cs typeface="Times New Roman" panose="02020603050405020304" pitchFamily="18" charset="0"/>
            </a:endParaRPr>
          </a:p>
          <a:p>
            <a:r>
              <a:rPr lang="ru-RU" dirty="0">
                <a:cs typeface="Times New Roman" panose="02020603050405020304" pitchFamily="18" charset="0"/>
              </a:rPr>
              <a:t>И</a:t>
            </a:r>
            <a:r>
              <a:rPr lang="ru-RU" sz="1800" dirty="0">
                <a:cs typeface="Times New Roman" panose="02020603050405020304" pitchFamily="18" charset="0"/>
              </a:rPr>
              <a:t>сследование эффективности различных форм подготовки кадров в промышленности Томской области и др.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B55B4FE2-5123-429E-919F-224BD0EB9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/>
              <a:t>26</a:t>
            </a:fld>
            <a:endParaRPr lang="ru-RU" sz="1000" dirty="0">
              <a:solidFill>
                <a:srgbClr val="0072BC"/>
              </a:solidFill>
            </a:endParaRPr>
          </a:p>
        </p:txBody>
      </p:sp>
      <p:grpSp>
        <p:nvGrpSpPr>
          <p:cNvPr id="9" name="Google Shape;4001;p68">
            <a:extLst>
              <a:ext uri="{FF2B5EF4-FFF2-40B4-BE49-F238E27FC236}">
                <a16:creationId xmlns:a16="http://schemas.microsoft.com/office/drawing/2014/main" id="{558E53CF-6CAD-4F28-A974-49AE39B93A7E}"/>
              </a:ext>
            </a:extLst>
          </p:cNvPr>
          <p:cNvGrpSpPr/>
          <p:nvPr/>
        </p:nvGrpSpPr>
        <p:grpSpPr>
          <a:xfrm>
            <a:off x="2761577" y="1429496"/>
            <a:ext cx="160043" cy="227439"/>
            <a:chOff x="5083925" y="2066350"/>
            <a:chExt cx="28825" cy="41550"/>
          </a:xfrm>
        </p:grpSpPr>
        <p:sp>
          <p:nvSpPr>
            <p:cNvPr id="10" name="Google Shape;4002;p68">
              <a:extLst>
                <a:ext uri="{FF2B5EF4-FFF2-40B4-BE49-F238E27FC236}">
                  <a16:creationId xmlns:a16="http://schemas.microsoft.com/office/drawing/2014/main" id="{BD039540-D748-41DC-90BB-71E8D08390A0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Google Shape;4003;p68">
              <a:extLst>
                <a:ext uri="{FF2B5EF4-FFF2-40B4-BE49-F238E27FC236}">
                  <a16:creationId xmlns:a16="http://schemas.microsoft.com/office/drawing/2014/main" id="{4F9B48A0-AA00-4420-A76E-0C37F263455C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2" name="Google Shape;4001;p68">
            <a:extLst>
              <a:ext uri="{FF2B5EF4-FFF2-40B4-BE49-F238E27FC236}">
                <a16:creationId xmlns:a16="http://schemas.microsoft.com/office/drawing/2014/main" id="{A5474A79-BD8C-4486-A181-480DBD0E78B1}"/>
              </a:ext>
            </a:extLst>
          </p:cNvPr>
          <p:cNvGrpSpPr/>
          <p:nvPr/>
        </p:nvGrpSpPr>
        <p:grpSpPr>
          <a:xfrm>
            <a:off x="2761577" y="3619481"/>
            <a:ext cx="160043" cy="227439"/>
            <a:chOff x="5083925" y="2066350"/>
            <a:chExt cx="28825" cy="41550"/>
          </a:xfrm>
        </p:grpSpPr>
        <p:sp>
          <p:nvSpPr>
            <p:cNvPr id="13" name="Google Shape;4002;p68">
              <a:extLst>
                <a:ext uri="{FF2B5EF4-FFF2-40B4-BE49-F238E27FC236}">
                  <a16:creationId xmlns:a16="http://schemas.microsoft.com/office/drawing/2014/main" id="{A099C130-36BF-41D3-8D71-70148DAED23A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Google Shape;4003;p68">
              <a:extLst>
                <a:ext uri="{FF2B5EF4-FFF2-40B4-BE49-F238E27FC236}">
                  <a16:creationId xmlns:a16="http://schemas.microsoft.com/office/drawing/2014/main" id="{5EA1D2BE-B014-497F-B156-A2C77ED3B6C7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5" name="Google Shape;4001;p68">
            <a:extLst>
              <a:ext uri="{FF2B5EF4-FFF2-40B4-BE49-F238E27FC236}">
                <a16:creationId xmlns:a16="http://schemas.microsoft.com/office/drawing/2014/main" id="{3E41C69D-3FB4-48E8-8845-C3EF54FDCDE3}"/>
              </a:ext>
            </a:extLst>
          </p:cNvPr>
          <p:cNvGrpSpPr/>
          <p:nvPr/>
        </p:nvGrpSpPr>
        <p:grpSpPr>
          <a:xfrm>
            <a:off x="2761577" y="2555412"/>
            <a:ext cx="160043" cy="227439"/>
            <a:chOff x="5083925" y="2066350"/>
            <a:chExt cx="28825" cy="41550"/>
          </a:xfrm>
        </p:grpSpPr>
        <p:sp>
          <p:nvSpPr>
            <p:cNvPr id="16" name="Google Shape;4002;p68">
              <a:extLst>
                <a:ext uri="{FF2B5EF4-FFF2-40B4-BE49-F238E27FC236}">
                  <a16:creationId xmlns:a16="http://schemas.microsoft.com/office/drawing/2014/main" id="{D0E0DD48-86E7-4DB6-B0B6-A49063BF1CDD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7" name="Google Shape;4003;p68">
              <a:extLst>
                <a:ext uri="{FF2B5EF4-FFF2-40B4-BE49-F238E27FC236}">
                  <a16:creationId xmlns:a16="http://schemas.microsoft.com/office/drawing/2014/main" id="{CBFF225C-3668-47D1-983E-390505FD8F6F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18" name="Рисунок 17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3FFA0EEA-FAC1-413E-9A90-76A605A12835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740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76490" y="1080420"/>
            <a:ext cx="3775244" cy="62469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000" spc="-4" dirty="0">
                <a:latin typeface="Calibri"/>
                <a:cs typeface="Calibri"/>
              </a:rPr>
              <a:t>При</a:t>
            </a:r>
            <a:r>
              <a:rPr sz="2000" spc="-11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содействии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ТГУ</a:t>
            </a:r>
            <a:r>
              <a:rPr sz="2000" spc="-8" dirty="0">
                <a:latin typeface="Calibri"/>
                <a:cs typeface="Calibri"/>
              </a:rPr>
              <a:t> </a:t>
            </a:r>
            <a:r>
              <a:rPr sz="2000" spc="-11" dirty="0">
                <a:latin typeface="Calibri"/>
                <a:cs typeface="Calibri"/>
              </a:rPr>
              <a:t>проходило</a:t>
            </a:r>
            <a:r>
              <a:rPr sz="2000" spc="-4" dirty="0">
                <a:latin typeface="Calibri"/>
                <a:cs typeface="Calibri"/>
              </a:rPr>
              <a:t> становление: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3282" y="1808653"/>
            <a:ext cx="4153286" cy="114278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algn="just">
              <a:spcBef>
                <a:spcPts val="71"/>
              </a:spcBef>
            </a:pPr>
            <a:r>
              <a:rPr sz="1800" b="1" spc="-8" dirty="0">
                <a:solidFill>
                  <a:srgbClr val="0072BC"/>
                </a:solidFill>
                <a:latin typeface="Calibri"/>
                <a:cs typeface="Calibri"/>
              </a:rPr>
              <a:t>1969 </a:t>
            </a:r>
            <a:r>
              <a:rPr sz="1800" b="1" spc="-30" dirty="0">
                <a:solidFill>
                  <a:srgbClr val="0072BC"/>
                </a:solidFill>
                <a:latin typeface="Calibri"/>
                <a:cs typeface="Calibri"/>
              </a:rPr>
              <a:t>г.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spc="-8" dirty="0" err="1">
                <a:latin typeface="Calibri"/>
                <a:cs typeface="Calibri"/>
              </a:rPr>
              <a:t>Красноярского</a:t>
            </a:r>
            <a:r>
              <a:rPr lang="ru-RU" sz="1800" spc="-11" dirty="0">
                <a:latin typeface="Calibri"/>
                <a:cs typeface="Calibri"/>
              </a:rPr>
              <a:t> гос. </a:t>
            </a:r>
            <a:r>
              <a:rPr sz="1800" spc="-4" dirty="0" err="1">
                <a:latin typeface="Calibri"/>
                <a:cs typeface="Calibri"/>
              </a:rPr>
              <a:t>университета</a:t>
            </a:r>
            <a:endParaRPr lang="ru-RU" sz="1800" spc="-4" dirty="0">
              <a:latin typeface="Calibri"/>
              <a:cs typeface="Calibri"/>
            </a:endParaRPr>
          </a:p>
          <a:p>
            <a:pPr marL="9525" marR="3810" algn="just">
              <a:spcBef>
                <a:spcPts val="71"/>
              </a:spcBef>
            </a:pPr>
            <a:r>
              <a:rPr sz="1800" b="1" spc="-8" dirty="0">
                <a:solidFill>
                  <a:srgbClr val="0072BC"/>
                </a:solidFill>
                <a:latin typeface="Calibri"/>
                <a:cs typeface="Calibri"/>
              </a:rPr>
              <a:t>1973 </a:t>
            </a:r>
            <a:r>
              <a:rPr sz="1800" b="1" spc="-30" dirty="0">
                <a:solidFill>
                  <a:srgbClr val="0072BC"/>
                </a:solidFill>
                <a:latin typeface="Calibri"/>
                <a:cs typeface="Calibri"/>
              </a:rPr>
              <a:t>г.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spc="-11" dirty="0" err="1">
                <a:latin typeface="Calibri"/>
                <a:cs typeface="Calibri"/>
              </a:rPr>
              <a:t>Кемеровского</a:t>
            </a:r>
            <a:r>
              <a:rPr lang="ru-RU" sz="1800" spc="-11" dirty="0">
                <a:latin typeface="Calibri"/>
                <a:cs typeface="Calibri"/>
              </a:rPr>
              <a:t> </a:t>
            </a:r>
            <a:r>
              <a:rPr sz="1800" spc="-11" dirty="0">
                <a:latin typeface="Calibri"/>
                <a:cs typeface="Calibri"/>
              </a:rPr>
              <a:t> </a:t>
            </a:r>
            <a:r>
              <a:rPr lang="ru-RU" sz="1800" spc="-11" dirty="0">
                <a:latin typeface="Calibri"/>
                <a:cs typeface="Calibri"/>
              </a:rPr>
              <a:t>гос. </a:t>
            </a:r>
            <a:r>
              <a:rPr sz="1800" spc="-4" dirty="0" err="1">
                <a:latin typeface="Calibri"/>
                <a:cs typeface="Calibri"/>
              </a:rPr>
              <a:t>университета</a:t>
            </a:r>
            <a:endParaRPr lang="ru-RU" sz="1800" spc="-4" dirty="0">
              <a:latin typeface="Calibri"/>
              <a:cs typeface="Calibri"/>
            </a:endParaRPr>
          </a:p>
          <a:p>
            <a:pPr marL="9525" marR="3810" algn="just">
              <a:spcBef>
                <a:spcPts val="71"/>
              </a:spcBef>
            </a:pPr>
            <a:r>
              <a:rPr sz="1800" b="1" spc="-8" dirty="0">
                <a:solidFill>
                  <a:srgbClr val="0072BC"/>
                </a:solidFill>
                <a:latin typeface="Calibri"/>
                <a:cs typeface="Calibri"/>
              </a:rPr>
              <a:t>1973</a:t>
            </a:r>
            <a:r>
              <a:rPr sz="1800" b="1" spc="15" dirty="0">
                <a:solidFill>
                  <a:srgbClr val="0072BC"/>
                </a:solidFill>
                <a:latin typeface="Calibri"/>
                <a:cs typeface="Calibri"/>
              </a:rPr>
              <a:t> </a:t>
            </a:r>
            <a:r>
              <a:rPr sz="1800" b="1" spc="-30" dirty="0">
                <a:solidFill>
                  <a:srgbClr val="0072BC"/>
                </a:solidFill>
                <a:latin typeface="Calibri"/>
                <a:cs typeface="Calibri"/>
              </a:rPr>
              <a:t>г.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spc="-8" dirty="0" err="1">
                <a:latin typeface="Calibri"/>
                <a:cs typeface="Calibri"/>
              </a:rPr>
              <a:t>Алтайского</a:t>
            </a:r>
            <a:r>
              <a:rPr sz="1800" spc="-4" dirty="0">
                <a:latin typeface="Calibri"/>
                <a:cs typeface="Calibri"/>
              </a:rPr>
              <a:t> </a:t>
            </a:r>
            <a:r>
              <a:rPr lang="ru-RU" sz="1800" spc="-4" dirty="0">
                <a:latin typeface="Calibri"/>
                <a:cs typeface="Calibri"/>
              </a:rPr>
              <a:t>гос.</a:t>
            </a:r>
            <a:r>
              <a:rPr sz="1800" spc="-4" dirty="0" err="1">
                <a:latin typeface="Calibri"/>
                <a:cs typeface="Calibri"/>
              </a:rPr>
              <a:t>университета</a:t>
            </a:r>
            <a:endParaRPr sz="1800" dirty="0">
              <a:latin typeface="Calibri"/>
              <a:cs typeface="Calibri"/>
            </a:endParaRPr>
          </a:p>
          <a:p>
            <a:pPr marL="9525" algn="just"/>
            <a:r>
              <a:rPr sz="1800" b="1" spc="-8" dirty="0">
                <a:solidFill>
                  <a:srgbClr val="0072BC"/>
                </a:solidFill>
                <a:latin typeface="Calibri"/>
                <a:cs typeface="Calibri"/>
              </a:rPr>
              <a:t>1973</a:t>
            </a:r>
            <a:r>
              <a:rPr sz="1800" b="1" spc="8" dirty="0">
                <a:solidFill>
                  <a:srgbClr val="0072BC"/>
                </a:solidFill>
                <a:latin typeface="Calibri"/>
                <a:cs typeface="Calibri"/>
              </a:rPr>
              <a:t> </a:t>
            </a:r>
            <a:r>
              <a:rPr sz="1800" b="1" spc="-30" dirty="0">
                <a:solidFill>
                  <a:srgbClr val="0072BC"/>
                </a:solidFill>
                <a:latin typeface="Calibri"/>
                <a:cs typeface="Calibri"/>
              </a:rPr>
              <a:t>г.</a:t>
            </a:r>
            <a:r>
              <a:rPr sz="1800" b="1" spc="-11" dirty="0">
                <a:latin typeface="Calibri"/>
                <a:cs typeface="Calibri"/>
              </a:rPr>
              <a:t> </a:t>
            </a:r>
            <a:r>
              <a:rPr sz="1800" spc="-11" dirty="0" err="1">
                <a:latin typeface="Calibri"/>
                <a:cs typeface="Calibri"/>
              </a:rPr>
              <a:t>Омского</a:t>
            </a:r>
            <a:r>
              <a:rPr lang="ru-RU" sz="1800" spc="-11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гос.</a:t>
            </a:r>
            <a:r>
              <a:rPr sz="1800" spc="-4" dirty="0" err="1">
                <a:latin typeface="Calibri"/>
                <a:cs typeface="Calibri"/>
              </a:rPr>
              <a:t>университета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1173" y="3158980"/>
            <a:ext cx="3330413" cy="1024800"/>
          </a:xfrm>
          <a:prstGeom prst="rect">
            <a:avLst/>
          </a:prstGeom>
          <a:ln w="12700">
            <a:solidFill>
              <a:srgbClr val="0072BC"/>
            </a:solidFill>
          </a:ln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650" spc="-4" dirty="0">
                <a:latin typeface="Calibri"/>
                <a:cs typeface="Calibri"/>
              </a:rPr>
              <a:t>В </a:t>
            </a:r>
            <a:r>
              <a:rPr sz="1650" spc="-8" dirty="0">
                <a:latin typeface="Calibri"/>
                <a:cs typeface="Calibri"/>
              </a:rPr>
              <a:t>Омске </a:t>
            </a:r>
            <a:r>
              <a:rPr sz="1650" spc="-4" dirty="0">
                <a:latin typeface="Calibri"/>
                <a:cs typeface="Calibri"/>
              </a:rPr>
              <a:t>стали</a:t>
            </a:r>
            <a:r>
              <a:rPr sz="1650" spc="-8" dirty="0">
                <a:latin typeface="Calibri"/>
                <a:cs typeface="Calibri"/>
              </a:rPr>
              <a:t> </a:t>
            </a:r>
            <a:r>
              <a:rPr sz="1650" spc="-4" dirty="0" err="1">
                <a:latin typeface="Calibri"/>
                <a:cs typeface="Calibri"/>
              </a:rPr>
              <a:t>работать</a:t>
            </a:r>
            <a:r>
              <a:rPr sz="1650" dirty="0">
                <a:latin typeface="Calibri"/>
                <a:cs typeface="Calibri"/>
              </a:rPr>
              <a:t> </a:t>
            </a:r>
            <a:r>
              <a:rPr sz="1650" spc="-8" dirty="0" err="1">
                <a:latin typeface="Calibri"/>
                <a:cs typeface="Calibri"/>
              </a:rPr>
              <a:t>профессора</a:t>
            </a:r>
            <a:r>
              <a:rPr lang="ru-RU" sz="1650" spc="-8" dirty="0">
                <a:latin typeface="Calibri"/>
                <a:cs typeface="Calibri"/>
              </a:rPr>
              <a:t>:</a:t>
            </a:r>
            <a:endParaRPr sz="1650" dirty="0">
              <a:latin typeface="Calibri"/>
              <a:cs typeface="Calibri"/>
            </a:endParaRPr>
          </a:p>
          <a:p>
            <a:pPr marL="9525" marR="3810"/>
            <a:r>
              <a:rPr sz="1650" dirty="0">
                <a:latin typeface="Calibri"/>
                <a:cs typeface="Calibri"/>
              </a:rPr>
              <a:t>В.И. </a:t>
            </a:r>
            <a:r>
              <a:rPr sz="1650" spc="-8" dirty="0">
                <a:latin typeface="Calibri"/>
                <a:cs typeface="Calibri"/>
              </a:rPr>
              <a:t>Матющенко, </a:t>
            </a:r>
            <a:r>
              <a:rPr sz="1650" dirty="0">
                <a:latin typeface="Calibri"/>
                <a:cs typeface="Calibri"/>
              </a:rPr>
              <a:t>Н.А. </a:t>
            </a:r>
            <a:r>
              <a:rPr sz="1650" spc="-19" dirty="0">
                <a:latin typeface="Calibri"/>
                <a:cs typeface="Calibri"/>
              </a:rPr>
              <a:t>Томилов, </a:t>
            </a:r>
            <a:endParaRPr lang="ru-RU" sz="1650" spc="-19" dirty="0">
              <a:latin typeface="Calibri"/>
              <a:cs typeface="Calibri"/>
            </a:endParaRPr>
          </a:p>
          <a:p>
            <a:pPr marL="9525" marR="3810"/>
            <a:r>
              <a:rPr sz="1650" dirty="0">
                <a:latin typeface="Calibri"/>
                <a:cs typeface="Calibri"/>
              </a:rPr>
              <a:t>А.П. </a:t>
            </a:r>
            <a:r>
              <a:rPr sz="1650" spc="-19" dirty="0">
                <a:latin typeface="Calibri"/>
                <a:cs typeface="Calibri"/>
              </a:rPr>
              <a:t>Толочко, </a:t>
            </a:r>
            <a:r>
              <a:rPr sz="1650" spc="-263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А.Е.</a:t>
            </a:r>
            <a:r>
              <a:rPr sz="1650" spc="-11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Плотников,</a:t>
            </a:r>
            <a:r>
              <a:rPr sz="1650" dirty="0">
                <a:latin typeface="Calibri"/>
                <a:cs typeface="Calibri"/>
              </a:rPr>
              <a:t> </a:t>
            </a:r>
            <a:endParaRPr lang="ru-RU" sz="1650" dirty="0">
              <a:latin typeface="Calibri"/>
              <a:cs typeface="Calibri"/>
            </a:endParaRPr>
          </a:p>
          <a:p>
            <a:pPr marL="9525" marR="3810"/>
            <a:r>
              <a:rPr sz="1650" spc="-26" dirty="0">
                <a:latin typeface="Calibri"/>
                <a:cs typeface="Calibri"/>
              </a:rPr>
              <a:t>Г.К.</a:t>
            </a:r>
            <a:r>
              <a:rPr sz="1650" dirty="0">
                <a:latin typeface="Calibri"/>
                <a:cs typeface="Calibri"/>
              </a:rPr>
              <a:t> </a:t>
            </a:r>
            <a:r>
              <a:rPr sz="1650" spc="-11" dirty="0">
                <a:latin typeface="Calibri"/>
                <a:cs typeface="Calibri"/>
              </a:rPr>
              <a:t>Сатретдинов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-4" dirty="0">
                <a:latin typeface="Calibri"/>
                <a:cs typeface="Calibri"/>
              </a:rPr>
              <a:t>и</a:t>
            </a:r>
            <a:r>
              <a:rPr sz="1650" dirty="0">
                <a:latin typeface="Calibri"/>
                <a:cs typeface="Calibri"/>
              </a:rPr>
              <a:t> </a:t>
            </a:r>
            <a:r>
              <a:rPr sz="1650" spc="-8" dirty="0">
                <a:latin typeface="Calibri"/>
                <a:cs typeface="Calibri"/>
              </a:rPr>
              <a:t>др.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6490" y="247870"/>
            <a:ext cx="7508928" cy="643574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9525" marR="3810">
              <a:lnSpc>
                <a:spcPts val="2265"/>
              </a:lnSpc>
              <a:spcBef>
                <a:spcPts val="360"/>
              </a:spcBef>
            </a:pPr>
            <a:r>
              <a:rPr sz="2400" b="1" spc="-8" dirty="0">
                <a:solidFill>
                  <a:srgbClr val="0070C0"/>
                </a:solidFill>
                <a:latin typeface="Calibri"/>
                <a:cs typeface="Calibri"/>
              </a:rPr>
              <a:t>ТГУ</a:t>
            </a:r>
            <a:r>
              <a:rPr sz="2400" b="1" spc="8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8" dirty="0">
                <a:solidFill>
                  <a:srgbClr val="0070C0"/>
                </a:solidFill>
                <a:latin typeface="Calibri"/>
                <a:cs typeface="Calibri"/>
              </a:rPr>
              <a:t>повлиял</a:t>
            </a:r>
            <a:r>
              <a:rPr sz="2400" b="1" spc="23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4" dirty="0">
                <a:solidFill>
                  <a:srgbClr val="0070C0"/>
                </a:solidFill>
                <a:latin typeface="Calibri"/>
                <a:cs typeface="Calibri"/>
              </a:rPr>
              <a:t>на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4" dirty="0">
                <a:solidFill>
                  <a:srgbClr val="0070C0"/>
                </a:solidFill>
                <a:latin typeface="Calibri"/>
                <a:cs typeface="Calibri"/>
              </a:rPr>
              <a:t>всю</a:t>
            </a:r>
            <a:r>
              <a:rPr sz="2400" b="1" spc="1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1" dirty="0">
                <a:solidFill>
                  <a:srgbClr val="0070C0"/>
                </a:solidFill>
                <a:latin typeface="Calibri"/>
                <a:cs typeface="Calibri"/>
              </a:rPr>
              <a:t>систему </a:t>
            </a:r>
            <a:r>
              <a:rPr sz="2400" b="1" spc="-8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1" dirty="0">
                <a:solidFill>
                  <a:srgbClr val="0070C0"/>
                </a:solidFill>
                <a:latin typeface="Calibri"/>
                <a:cs typeface="Calibri"/>
              </a:rPr>
              <a:t>науки</a:t>
            </a:r>
            <a:r>
              <a:rPr sz="2400" b="1" spc="1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4" dirty="0">
                <a:solidFill>
                  <a:srgbClr val="0070C0"/>
                </a:solidFill>
                <a:latin typeface="Calibri"/>
                <a:cs typeface="Calibri"/>
              </a:rPr>
              <a:t>и</a:t>
            </a:r>
            <a:r>
              <a:rPr sz="2400" b="1" spc="1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8" dirty="0">
                <a:solidFill>
                  <a:srgbClr val="0070C0"/>
                </a:solidFill>
                <a:latin typeface="Calibri"/>
                <a:cs typeface="Calibri"/>
              </a:rPr>
              <a:t>образования</a:t>
            </a:r>
            <a:r>
              <a:rPr sz="2400" b="1" spc="38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8" dirty="0">
                <a:solidFill>
                  <a:srgbClr val="0070C0"/>
                </a:solidFill>
                <a:latin typeface="Calibri"/>
                <a:cs typeface="Calibri"/>
              </a:rPr>
              <a:t>Сибири</a:t>
            </a:r>
            <a:endParaRPr sz="2400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38488" y="2524416"/>
            <a:ext cx="2278380" cy="1068562"/>
          </a:xfrm>
          <a:prstGeom prst="rect">
            <a:avLst/>
          </a:prstGeom>
        </p:spPr>
        <p:txBody>
          <a:bodyPr vert="horz" wrap="square" lIns="0" tIns="29528" rIns="0" bIns="0" rtlCol="0">
            <a:spAutoFit/>
          </a:bodyPr>
          <a:lstStyle/>
          <a:p>
            <a:pPr marL="9525" marR="3810" algn="just">
              <a:lnSpc>
                <a:spcPct val="90100"/>
              </a:lnSpc>
              <a:spcBef>
                <a:spcPts val="233"/>
              </a:spcBef>
            </a:pPr>
            <a:r>
              <a:rPr sz="1500" spc="-8" dirty="0">
                <a:solidFill>
                  <a:srgbClr val="006FC0"/>
                </a:solidFill>
                <a:latin typeface="Calibri"/>
                <a:cs typeface="Calibri"/>
              </a:rPr>
              <a:t>Более</a:t>
            </a:r>
            <a:r>
              <a:rPr sz="1500" spc="-26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6FC0"/>
                </a:solidFill>
                <a:latin typeface="Calibri"/>
                <a:cs typeface="Calibri"/>
              </a:rPr>
              <a:t>80%</a:t>
            </a:r>
            <a:r>
              <a:rPr lang="ru-RU" sz="1500" dirty="0">
                <a:solidFill>
                  <a:srgbClr val="006FC0"/>
                </a:solidFill>
                <a:latin typeface="Calibri"/>
                <a:cs typeface="Calibri"/>
              </a:rPr>
              <a:t> выпускников-экономистов </a:t>
            </a:r>
            <a:r>
              <a:rPr sz="1500" spc="-4" dirty="0" err="1">
                <a:solidFill>
                  <a:srgbClr val="006FC0"/>
                </a:solidFill>
                <a:latin typeface="Calibri"/>
                <a:cs typeface="Calibri"/>
              </a:rPr>
              <a:t>направлены</a:t>
            </a:r>
            <a:r>
              <a:rPr sz="1500" spc="-4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spc="-296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006FC0"/>
                </a:solidFill>
                <a:latin typeface="Calibri"/>
                <a:cs typeface="Calibri"/>
              </a:rPr>
              <a:t>на работу </a:t>
            </a:r>
            <a:r>
              <a:rPr sz="1500" dirty="0">
                <a:solidFill>
                  <a:srgbClr val="006FC0"/>
                </a:solidFill>
                <a:latin typeface="Calibri"/>
                <a:cs typeface="Calibri"/>
              </a:rPr>
              <a:t>в Сибирь, </a:t>
            </a:r>
            <a:r>
              <a:rPr sz="1500" spc="-8" dirty="0">
                <a:solidFill>
                  <a:srgbClr val="006FC0"/>
                </a:solidFill>
                <a:latin typeface="Calibri"/>
                <a:cs typeface="Calibri"/>
              </a:rPr>
              <a:t>Казахстан </a:t>
            </a:r>
            <a:r>
              <a:rPr sz="1500" spc="-296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6FC0"/>
                </a:solidFill>
                <a:latin typeface="Calibri"/>
                <a:cs typeface="Calibri"/>
              </a:rPr>
              <a:t>и</a:t>
            </a:r>
            <a:r>
              <a:rPr sz="1500" spc="-8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006FC0"/>
                </a:solidFill>
                <a:latin typeface="Calibri"/>
                <a:cs typeface="Calibri"/>
              </a:rPr>
              <a:t>республики</a:t>
            </a:r>
            <a:r>
              <a:rPr sz="1500" spc="-26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spc="-8" dirty="0">
                <a:solidFill>
                  <a:srgbClr val="006FC0"/>
                </a:solidFill>
                <a:latin typeface="Calibri"/>
                <a:cs typeface="Calibri"/>
              </a:rPr>
              <a:t>Средней</a:t>
            </a:r>
            <a:r>
              <a:rPr sz="1500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6FC0"/>
                </a:solidFill>
                <a:latin typeface="Calibri"/>
                <a:cs typeface="Calibri"/>
              </a:rPr>
              <a:t>Азии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38488" y="1187297"/>
            <a:ext cx="2424737" cy="130484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3896"/>
              </a:lnSpc>
              <a:spcBef>
                <a:spcPts val="75"/>
              </a:spcBef>
            </a:pP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12</a:t>
            </a:r>
            <a:r>
              <a:rPr sz="36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spc="4" dirty="0">
                <a:solidFill>
                  <a:srgbClr val="006FC0"/>
                </a:solidFill>
                <a:latin typeface="Calibri"/>
                <a:cs typeface="Calibri"/>
              </a:rPr>
              <a:t>405</a:t>
            </a:r>
            <a:endParaRPr sz="3600" dirty="0">
              <a:latin typeface="Calibri"/>
              <a:cs typeface="Calibri"/>
            </a:endParaRPr>
          </a:p>
          <a:p>
            <a:pPr marL="9525">
              <a:lnSpc>
                <a:spcPts val="2456"/>
              </a:lnSpc>
            </a:pPr>
            <a:r>
              <a:rPr sz="2400" b="1" spc="-4" dirty="0">
                <a:solidFill>
                  <a:srgbClr val="006FC0"/>
                </a:solidFill>
                <a:latin typeface="Calibri"/>
                <a:cs typeface="Calibri"/>
              </a:rPr>
              <a:t>специалистов</a:t>
            </a:r>
            <a:endParaRPr sz="2400" dirty="0">
              <a:latin typeface="Calibri"/>
              <a:cs typeface="Calibri"/>
            </a:endParaRPr>
          </a:p>
          <a:p>
            <a:pPr marL="24288">
              <a:spcBef>
                <a:spcPts val="105"/>
              </a:spcBef>
            </a:pPr>
            <a:r>
              <a:rPr sz="1500" spc="-4" dirty="0">
                <a:latin typeface="Calibri"/>
                <a:cs typeface="Calibri"/>
              </a:rPr>
              <a:t>выпустил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университет</a:t>
            </a:r>
            <a:endParaRPr sz="1500" dirty="0">
              <a:latin typeface="Calibri"/>
              <a:cs typeface="Calibri"/>
            </a:endParaRPr>
          </a:p>
          <a:p>
            <a:pPr marL="24288"/>
            <a:r>
              <a:rPr sz="1500" spc="-4" dirty="0">
                <a:latin typeface="Calibri"/>
                <a:cs typeface="Calibri"/>
              </a:rPr>
              <a:t>за </a:t>
            </a:r>
            <a:r>
              <a:rPr sz="1500" spc="-8" dirty="0">
                <a:latin typeface="Calibri"/>
                <a:cs typeface="Calibri"/>
              </a:rPr>
              <a:t>период</a:t>
            </a:r>
            <a:r>
              <a:rPr sz="1500" spc="-1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 1971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spc="-34" dirty="0">
                <a:latin typeface="Calibri"/>
                <a:cs typeface="Calibri"/>
              </a:rPr>
              <a:t>г.</a:t>
            </a:r>
            <a:r>
              <a:rPr sz="1500" spc="-1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по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1979 </a:t>
            </a:r>
            <a:r>
              <a:rPr sz="1500" spc="-34" dirty="0">
                <a:latin typeface="Calibri"/>
                <a:cs typeface="Calibri"/>
              </a:rPr>
              <a:t>г</a:t>
            </a:r>
            <a:r>
              <a:rPr sz="1350" spc="-34" dirty="0">
                <a:latin typeface="Calibri"/>
                <a:cs typeface="Calibri"/>
              </a:rPr>
              <a:t>.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9" name="Google Shape;4027;p68">
            <a:extLst>
              <a:ext uri="{FF2B5EF4-FFF2-40B4-BE49-F238E27FC236}">
                <a16:creationId xmlns:a16="http://schemas.microsoft.com/office/drawing/2014/main" id="{5ED0C629-8B22-454B-883B-36BCDF9A522D}"/>
              </a:ext>
            </a:extLst>
          </p:cNvPr>
          <p:cNvSpPr/>
          <p:nvPr/>
        </p:nvSpPr>
        <p:spPr>
          <a:xfrm>
            <a:off x="456917" y="1917570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0072BC"/>
          </a:solidFill>
          <a:ln>
            <a:solidFill>
              <a:srgbClr val="0072B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027;p68">
            <a:extLst>
              <a:ext uri="{FF2B5EF4-FFF2-40B4-BE49-F238E27FC236}">
                <a16:creationId xmlns:a16="http://schemas.microsoft.com/office/drawing/2014/main" id="{5AA82D38-4A50-462F-8B32-988EEE0A5FD0}"/>
              </a:ext>
            </a:extLst>
          </p:cNvPr>
          <p:cNvSpPr/>
          <p:nvPr/>
        </p:nvSpPr>
        <p:spPr>
          <a:xfrm>
            <a:off x="452371" y="2186287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0072BC"/>
          </a:solidFill>
          <a:ln>
            <a:solidFill>
              <a:srgbClr val="0072B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027;p68">
            <a:extLst>
              <a:ext uri="{FF2B5EF4-FFF2-40B4-BE49-F238E27FC236}">
                <a16:creationId xmlns:a16="http://schemas.microsoft.com/office/drawing/2014/main" id="{D4B0FAD8-36F9-4598-9D56-A810FE18A0E6}"/>
              </a:ext>
            </a:extLst>
          </p:cNvPr>
          <p:cNvSpPr/>
          <p:nvPr/>
        </p:nvSpPr>
        <p:spPr>
          <a:xfrm>
            <a:off x="452371" y="2468159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0072BC"/>
          </a:solidFill>
          <a:ln>
            <a:solidFill>
              <a:srgbClr val="0072B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027;p68">
            <a:extLst>
              <a:ext uri="{FF2B5EF4-FFF2-40B4-BE49-F238E27FC236}">
                <a16:creationId xmlns:a16="http://schemas.microsoft.com/office/drawing/2014/main" id="{B3B2EE24-54FC-4455-B36F-954182CF8C06}"/>
              </a:ext>
            </a:extLst>
          </p:cNvPr>
          <p:cNvSpPr/>
          <p:nvPr/>
        </p:nvSpPr>
        <p:spPr>
          <a:xfrm>
            <a:off x="451173" y="2750031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0072BC"/>
          </a:solidFill>
          <a:ln>
            <a:solidFill>
              <a:srgbClr val="0072B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7CAA68E-F0CC-45F6-843D-4CD887D5E2B4}"/>
              </a:ext>
            </a:extLst>
          </p:cNvPr>
          <p:cNvSpPr/>
          <p:nvPr/>
        </p:nvSpPr>
        <p:spPr>
          <a:xfrm>
            <a:off x="5313654" y="1053049"/>
            <a:ext cx="8724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D0E57776-A649-4705-A75E-3A17277CC494}"/>
              </a:ext>
            </a:extLst>
          </p:cNvPr>
          <p:cNvSpPr txBox="1">
            <a:spLocks/>
          </p:cNvSpPr>
          <p:nvPr/>
        </p:nvSpPr>
        <p:spPr>
          <a:xfrm>
            <a:off x="6956718" y="4846679"/>
            <a:ext cx="205740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 algn="r"/>
              <a:t>27</a:t>
            </a:fld>
            <a:endParaRPr lang="ru-RU" sz="1000" dirty="0">
              <a:solidFill>
                <a:srgbClr val="0072BC"/>
              </a:solidFill>
            </a:endParaRPr>
          </a:p>
        </p:txBody>
      </p:sp>
      <p:pic>
        <p:nvPicPr>
          <p:cNvPr id="15" name="Рисунок 14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B9C96144-BF65-4176-9F7B-4AAB2436386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600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546" y="287108"/>
            <a:ext cx="8924908" cy="601255"/>
          </a:xfrm>
          <a:prstGeom prst="rect">
            <a:avLst/>
          </a:prstGeom>
        </p:spPr>
        <p:txBody>
          <a:bodyPr vert="horz" wrap="square" lIns="0" tIns="70485" rIns="0" bIns="0" rtlCol="0" anchor="ctr">
            <a:spAutoFit/>
          </a:bodyPr>
          <a:lstStyle/>
          <a:p>
            <a:pPr marL="9525" marR="3810" algn="ctr">
              <a:lnSpc>
                <a:spcPts val="2018"/>
              </a:lnSpc>
              <a:spcBef>
                <a:spcPts val="555"/>
              </a:spcBef>
            </a:pPr>
            <a:r>
              <a:rPr sz="2400" b="1" spc="-15" dirty="0">
                <a:solidFill>
                  <a:srgbClr val="0070C0"/>
                </a:solidFill>
                <a:latin typeface="+mn-lt"/>
              </a:rPr>
              <a:t>Преподаватели</a:t>
            </a:r>
            <a:r>
              <a:rPr sz="2400" b="1" spc="38" dirty="0">
                <a:solidFill>
                  <a:srgbClr val="0070C0"/>
                </a:solidFill>
                <a:latin typeface="+mn-lt"/>
              </a:rPr>
              <a:t> </a:t>
            </a:r>
            <a:r>
              <a:rPr sz="2400" b="1" spc="-4" dirty="0">
                <a:solidFill>
                  <a:srgbClr val="0070C0"/>
                </a:solidFill>
                <a:latin typeface="+mn-lt"/>
              </a:rPr>
              <a:t>и</a:t>
            </a:r>
            <a:r>
              <a:rPr sz="2400" b="1" dirty="0">
                <a:solidFill>
                  <a:srgbClr val="0070C0"/>
                </a:solidFill>
                <a:latin typeface="+mn-lt"/>
              </a:rPr>
              <a:t> </a:t>
            </a:r>
            <a:r>
              <a:rPr sz="2400" b="1" spc="-8" dirty="0" err="1">
                <a:solidFill>
                  <a:srgbClr val="0070C0"/>
                </a:solidFill>
                <a:latin typeface="+mn-lt"/>
              </a:rPr>
              <a:t>выпускники</a:t>
            </a:r>
            <a:r>
              <a:rPr lang="ru-RU" sz="2400" b="1" spc="23" dirty="0">
                <a:solidFill>
                  <a:srgbClr val="0070C0"/>
                </a:solidFill>
                <a:latin typeface="+mn-lt"/>
              </a:rPr>
              <a:t>,</a:t>
            </a:r>
            <a:r>
              <a:rPr lang="ru-RU" sz="2400" b="1" spc="-8" dirty="0">
                <a:solidFill>
                  <a:srgbClr val="0070C0"/>
                </a:solidFill>
                <a:latin typeface="+mn-lt"/>
              </a:rPr>
              <a:t> изучавшие экономику и другие науки в ТГУ,</a:t>
            </a:r>
            <a:r>
              <a:rPr sz="2400" b="1" spc="-8" dirty="0">
                <a:solidFill>
                  <a:srgbClr val="0070C0"/>
                </a:solidFill>
                <a:latin typeface="+mn-lt"/>
              </a:rPr>
              <a:t> </a:t>
            </a:r>
            <a:r>
              <a:rPr sz="2400" b="1" spc="-461" dirty="0">
                <a:solidFill>
                  <a:srgbClr val="0070C0"/>
                </a:solidFill>
                <a:latin typeface="+mn-lt"/>
              </a:rPr>
              <a:t> </a:t>
            </a:r>
            <a:r>
              <a:rPr sz="2400" b="1" spc="-4" dirty="0">
                <a:solidFill>
                  <a:srgbClr val="0070C0"/>
                </a:solidFill>
                <a:latin typeface="+mn-lt"/>
              </a:rPr>
              <a:t>становились</a:t>
            </a:r>
            <a:r>
              <a:rPr sz="2400" b="1" spc="11" dirty="0">
                <a:solidFill>
                  <a:srgbClr val="0070C0"/>
                </a:solidFill>
                <a:latin typeface="+mn-lt"/>
              </a:rPr>
              <a:t> </a:t>
            </a:r>
            <a:r>
              <a:rPr sz="2400" b="1" spc="-8" dirty="0" err="1">
                <a:solidFill>
                  <a:srgbClr val="0070C0"/>
                </a:solidFill>
                <a:latin typeface="+mn-lt"/>
              </a:rPr>
              <a:t>ректорами</a:t>
            </a:r>
            <a:r>
              <a:rPr sz="2400" b="1" spc="26" dirty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2400" b="1" spc="26" dirty="0">
                <a:solidFill>
                  <a:srgbClr val="0070C0"/>
                </a:solidFill>
                <a:latin typeface="+mn-lt"/>
              </a:rPr>
              <a:t>многих </a:t>
            </a:r>
            <a:r>
              <a:rPr lang="ru-RU" sz="2400" b="1" spc="-11" dirty="0">
                <a:solidFill>
                  <a:srgbClr val="0070C0"/>
                </a:solidFill>
                <a:latin typeface="+mn-lt"/>
              </a:rPr>
              <a:t>университетов России</a:t>
            </a:r>
            <a:endParaRPr sz="2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0670" y="1248230"/>
            <a:ext cx="1176254" cy="1548870"/>
          </a:xfrm>
          <a:prstGeom prst="ellipse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58979" y="1248230"/>
            <a:ext cx="1163955" cy="1548870"/>
          </a:xfrm>
          <a:prstGeom prst="ellipse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49078" y="3804512"/>
            <a:ext cx="1315691" cy="126721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52871" y="1239851"/>
            <a:ext cx="1100898" cy="1548870"/>
          </a:xfrm>
          <a:prstGeom prst="ellipse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80839" y="1239851"/>
            <a:ext cx="1214127" cy="1548870"/>
          </a:xfrm>
          <a:prstGeom prst="ellipse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455647" y="2808196"/>
            <a:ext cx="1199674" cy="640816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9525" marR="3810">
              <a:lnSpc>
                <a:spcPct val="80000"/>
              </a:lnSpc>
              <a:spcBef>
                <a:spcPts val="360"/>
              </a:spcBef>
            </a:pPr>
            <a:r>
              <a:rPr sz="1200" b="1" dirty="0">
                <a:solidFill>
                  <a:srgbClr val="006FC0"/>
                </a:solidFill>
                <a:cs typeface="Calibri"/>
              </a:rPr>
              <a:t>И.А.</a:t>
            </a:r>
            <a:r>
              <a:rPr sz="1200" b="1" spc="-64" dirty="0">
                <a:solidFill>
                  <a:srgbClr val="006FC0"/>
                </a:solidFill>
                <a:cs typeface="Calibri"/>
              </a:rPr>
              <a:t> </a:t>
            </a:r>
            <a:r>
              <a:rPr sz="1200" b="1" spc="-4" dirty="0">
                <a:solidFill>
                  <a:srgbClr val="006FC0"/>
                </a:solidFill>
                <a:cs typeface="Calibri"/>
              </a:rPr>
              <a:t>Александров </a:t>
            </a:r>
            <a:r>
              <a:rPr sz="1200" b="1" spc="-259" dirty="0">
                <a:solidFill>
                  <a:srgbClr val="006FC0"/>
                </a:solidFill>
                <a:cs typeface="Calibri"/>
              </a:rPr>
              <a:t> </a:t>
            </a:r>
            <a:r>
              <a:rPr sz="1200" b="1" spc="-11" dirty="0">
                <a:cs typeface="Calibri"/>
              </a:rPr>
              <a:t>Тюменский </a:t>
            </a:r>
            <a:r>
              <a:rPr sz="1200" b="1" spc="-8" dirty="0">
                <a:cs typeface="Calibri"/>
              </a:rPr>
              <a:t> государственный </a:t>
            </a:r>
            <a:r>
              <a:rPr sz="1200" b="1" spc="-4" dirty="0">
                <a:cs typeface="Calibri"/>
              </a:rPr>
              <a:t> университет</a:t>
            </a:r>
            <a:endParaRPr sz="1200" dirty="0"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75688" y="2792517"/>
            <a:ext cx="1163955" cy="68842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1200" b="1" spc="-8" dirty="0">
                <a:solidFill>
                  <a:srgbClr val="006FC0"/>
                </a:solidFill>
                <a:cs typeface="Calibri"/>
              </a:rPr>
              <a:t>Ю.А. Захаров </a:t>
            </a:r>
            <a:r>
              <a:rPr sz="1200" b="1" spc="-4" dirty="0">
                <a:solidFill>
                  <a:srgbClr val="006FC0"/>
                </a:solidFill>
                <a:cs typeface="Calibri"/>
              </a:rPr>
              <a:t> </a:t>
            </a:r>
            <a:r>
              <a:rPr sz="1200" b="1" spc="-8" dirty="0">
                <a:cs typeface="Calibri"/>
              </a:rPr>
              <a:t>Кемеровский</a:t>
            </a:r>
            <a:endParaRPr sz="1200" dirty="0">
              <a:cs typeface="Calibri"/>
            </a:endParaRPr>
          </a:p>
          <a:p>
            <a:pPr marL="9525" marR="3810">
              <a:lnSpc>
                <a:spcPts val="1155"/>
              </a:lnSpc>
              <a:spcBef>
                <a:spcPts val="15"/>
              </a:spcBef>
            </a:pPr>
            <a:r>
              <a:rPr sz="1200" b="1" spc="-15" dirty="0">
                <a:cs typeface="Calibri"/>
              </a:rPr>
              <a:t>г</a:t>
            </a:r>
            <a:r>
              <a:rPr sz="1200" b="1" spc="-4" dirty="0">
                <a:cs typeface="Calibri"/>
              </a:rPr>
              <a:t>ос</a:t>
            </a:r>
            <a:r>
              <a:rPr sz="1200" b="1" spc="-53" dirty="0">
                <a:cs typeface="Calibri"/>
              </a:rPr>
              <a:t>у</a:t>
            </a:r>
            <a:r>
              <a:rPr sz="1200" b="1" spc="-8" dirty="0">
                <a:cs typeface="Calibri"/>
              </a:rPr>
              <a:t>д</a:t>
            </a:r>
            <a:r>
              <a:rPr sz="1200" b="1" spc="-4" dirty="0">
                <a:cs typeface="Calibri"/>
              </a:rPr>
              <a:t>арстве</a:t>
            </a:r>
            <a:r>
              <a:rPr sz="1200" b="1" dirty="0">
                <a:cs typeface="Calibri"/>
              </a:rPr>
              <a:t>н</a:t>
            </a:r>
            <a:r>
              <a:rPr sz="1200" b="1" spc="-4" dirty="0">
                <a:cs typeface="Calibri"/>
              </a:rPr>
              <a:t>ный  университет</a:t>
            </a:r>
            <a:endParaRPr sz="1200" dirty="0"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29957" y="2808196"/>
            <a:ext cx="1163955" cy="651685"/>
          </a:xfrm>
          <a:prstGeom prst="rect">
            <a:avLst/>
          </a:prstGeom>
        </p:spPr>
        <p:txBody>
          <a:bodyPr vert="horz" wrap="square" lIns="0" tIns="44291" rIns="0" bIns="0" rtlCol="0">
            <a:spAutoFit/>
          </a:bodyPr>
          <a:lstStyle/>
          <a:p>
            <a:pPr marL="9525" marR="280511">
              <a:lnSpc>
                <a:spcPts val="1155"/>
              </a:lnSpc>
              <a:spcBef>
                <a:spcPts val="348"/>
              </a:spcBef>
            </a:pPr>
            <a:r>
              <a:rPr sz="1200" b="1" dirty="0">
                <a:solidFill>
                  <a:srgbClr val="006FC0"/>
                </a:solidFill>
                <a:cs typeface="Calibri"/>
              </a:rPr>
              <a:t>А.Н.</a:t>
            </a:r>
            <a:r>
              <a:rPr sz="1200" b="1" spc="-53" dirty="0">
                <a:solidFill>
                  <a:srgbClr val="006FC0"/>
                </a:solidFill>
                <a:cs typeface="Calibri"/>
              </a:rPr>
              <a:t> </a:t>
            </a:r>
            <a:r>
              <a:rPr sz="1200" b="1" spc="-15" dirty="0" err="1">
                <a:solidFill>
                  <a:srgbClr val="006FC0"/>
                </a:solidFill>
                <a:cs typeface="Calibri"/>
              </a:rPr>
              <a:t>Кудинов</a:t>
            </a:r>
            <a:r>
              <a:rPr sz="1200" b="1" spc="-15" dirty="0">
                <a:solidFill>
                  <a:srgbClr val="006FC0"/>
                </a:solidFill>
                <a:cs typeface="Calibri"/>
              </a:rPr>
              <a:t> </a:t>
            </a:r>
            <a:r>
              <a:rPr sz="1200" b="1" spc="-263" dirty="0">
                <a:solidFill>
                  <a:srgbClr val="006FC0"/>
                </a:solidFill>
                <a:cs typeface="Calibri"/>
              </a:rPr>
              <a:t> </a:t>
            </a:r>
            <a:r>
              <a:rPr sz="1200" b="1" spc="-15" dirty="0" err="1">
                <a:cs typeface="Calibri"/>
              </a:rPr>
              <a:t>Тверской</a:t>
            </a:r>
            <a:endParaRPr lang="ru-RU" sz="1200" dirty="0">
              <a:cs typeface="Calibri"/>
            </a:endParaRPr>
          </a:p>
          <a:p>
            <a:pPr marL="9525" marR="3810">
              <a:lnSpc>
                <a:spcPct val="80000"/>
              </a:lnSpc>
              <a:spcBef>
                <a:spcPts val="4"/>
              </a:spcBef>
            </a:pPr>
            <a:r>
              <a:rPr lang="ru-RU" sz="1200" b="1" spc="-15" dirty="0">
                <a:cs typeface="Calibri"/>
              </a:rPr>
              <a:t>г</a:t>
            </a:r>
            <a:r>
              <a:rPr lang="ru-RU" sz="1200" b="1" spc="-4" dirty="0">
                <a:cs typeface="Calibri"/>
              </a:rPr>
              <a:t>ос</a:t>
            </a:r>
            <a:r>
              <a:rPr lang="ru-RU" sz="1200" b="1" spc="-53" dirty="0">
                <a:cs typeface="Calibri"/>
              </a:rPr>
              <a:t>у</a:t>
            </a:r>
            <a:r>
              <a:rPr lang="ru-RU" sz="1200" b="1" spc="-8" dirty="0">
                <a:cs typeface="Calibri"/>
              </a:rPr>
              <a:t>д</a:t>
            </a:r>
            <a:r>
              <a:rPr lang="ru-RU" sz="1200" b="1" spc="-4" dirty="0">
                <a:cs typeface="Calibri"/>
              </a:rPr>
              <a:t>арстве</a:t>
            </a:r>
            <a:r>
              <a:rPr lang="ru-RU" sz="1200" b="1" dirty="0">
                <a:cs typeface="Calibri"/>
              </a:rPr>
              <a:t>н</a:t>
            </a:r>
            <a:r>
              <a:rPr lang="ru-RU" sz="1200" b="1" spc="-4" dirty="0">
                <a:cs typeface="Calibri"/>
              </a:rPr>
              <a:t>ный  университет</a:t>
            </a:r>
            <a:endParaRPr lang="ru-RU" sz="1200" dirty="0"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21419" y="2797611"/>
            <a:ext cx="1163955" cy="68842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1200" b="1" spc="-23" dirty="0">
                <a:solidFill>
                  <a:srgbClr val="006FC0"/>
                </a:solidFill>
                <a:cs typeface="Calibri"/>
              </a:rPr>
              <a:t>А.Ф.</a:t>
            </a:r>
            <a:r>
              <a:rPr sz="1200" b="1" dirty="0">
                <a:solidFill>
                  <a:srgbClr val="006FC0"/>
                </a:solidFill>
                <a:cs typeface="Calibri"/>
              </a:rPr>
              <a:t> </a:t>
            </a:r>
            <a:r>
              <a:rPr sz="1200" b="1" spc="-4" dirty="0">
                <a:solidFill>
                  <a:srgbClr val="006FC0"/>
                </a:solidFill>
                <a:cs typeface="Calibri"/>
              </a:rPr>
              <a:t>Кирюшин </a:t>
            </a:r>
            <a:r>
              <a:rPr sz="1200" b="1" dirty="0">
                <a:solidFill>
                  <a:srgbClr val="006FC0"/>
                </a:solidFill>
                <a:cs typeface="Calibri"/>
              </a:rPr>
              <a:t> </a:t>
            </a:r>
            <a:r>
              <a:rPr sz="1200" b="1" spc="-4" dirty="0">
                <a:cs typeface="Calibri"/>
              </a:rPr>
              <a:t>Алтайский</a:t>
            </a:r>
            <a:endParaRPr sz="1200" dirty="0">
              <a:cs typeface="Calibri"/>
            </a:endParaRPr>
          </a:p>
          <a:p>
            <a:pPr marL="9525" marR="3810">
              <a:lnSpc>
                <a:spcPts val="1155"/>
              </a:lnSpc>
              <a:spcBef>
                <a:spcPts val="15"/>
              </a:spcBef>
            </a:pPr>
            <a:r>
              <a:rPr sz="1200" b="1" spc="-15" dirty="0">
                <a:cs typeface="Calibri"/>
              </a:rPr>
              <a:t>г</a:t>
            </a:r>
            <a:r>
              <a:rPr sz="1200" b="1" spc="-4" dirty="0">
                <a:cs typeface="Calibri"/>
              </a:rPr>
              <a:t>ос</a:t>
            </a:r>
            <a:r>
              <a:rPr sz="1200" b="1" spc="-53" dirty="0">
                <a:cs typeface="Calibri"/>
              </a:rPr>
              <a:t>у</a:t>
            </a:r>
            <a:r>
              <a:rPr sz="1200" b="1" spc="-8" dirty="0">
                <a:cs typeface="Calibri"/>
              </a:rPr>
              <a:t>д</a:t>
            </a:r>
            <a:r>
              <a:rPr sz="1200" b="1" spc="-4" dirty="0">
                <a:cs typeface="Calibri"/>
              </a:rPr>
              <a:t>арстве</a:t>
            </a:r>
            <a:r>
              <a:rPr sz="1200" b="1" dirty="0">
                <a:cs typeface="Calibri"/>
              </a:rPr>
              <a:t>н</a:t>
            </a:r>
            <a:r>
              <a:rPr sz="1200" b="1" spc="-4" dirty="0">
                <a:cs typeface="Calibri"/>
              </a:rPr>
              <a:t>ный  университет</a:t>
            </a:r>
            <a:endParaRPr sz="1200" dirty="0"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15504" y="4162856"/>
            <a:ext cx="3489453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500" b="1" spc="-4" dirty="0">
                <a:solidFill>
                  <a:srgbClr val="006FC0"/>
                </a:solidFill>
                <a:latin typeface="Calibri"/>
                <a:cs typeface="Calibri"/>
              </a:rPr>
              <a:t>Выпускник </a:t>
            </a:r>
            <a:r>
              <a:rPr sz="1500" b="1" spc="-30" dirty="0">
                <a:solidFill>
                  <a:srgbClr val="006FC0"/>
                </a:solidFill>
                <a:latin typeface="Calibri"/>
                <a:cs typeface="Calibri"/>
              </a:rPr>
              <a:t>Г.Х. </a:t>
            </a:r>
            <a:r>
              <a:rPr sz="1500" b="1" spc="-4" dirty="0">
                <a:solidFill>
                  <a:srgbClr val="006FC0"/>
                </a:solidFill>
                <a:latin typeface="Calibri"/>
                <a:cs typeface="Calibri"/>
              </a:rPr>
              <a:t>Камай был </a:t>
            </a:r>
            <a:r>
              <a:rPr sz="1500" b="1" dirty="0">
                <a:solidFill>
                  <a:srgbClr val="006FC0"/>
                </a:solidFill>
                <a:latin typeface="Calibri"/>
                <a:cs typeface="Calibri"/>
              </a:rPr>
              <a:t>ректором </a:t>
            </a:r>
            <a:r>
              <a:rPr sz="1500" b="1" spc="-3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b="1" spc="-8" dirty="0">
                <a:solidFill>
                  <a:srgbClr val="006FC0"/>
                </a:solidFill>
                <a:latin typeface="Calibri"/>
                <a:cs typeface="Calibri"/>
              </a:rPr>
              <a:t>Казанского</a:t>
            </a:r>
            <a:r>
              <a:rPr sz="1500" b="1" spc="-26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500" b="1" spc="-4" dirty="0">
                <a:solidFill>
                  <a:srgbClr val="006FC0"/>
                </a:solidFill>
                <a:latin typeface="Calibri"/>
                <a:cs typeface="Calibri"/>
              </a:rPr>
              <a:t>университета</a:t>
            </a:r>
            <a:endParaRPr sz="1500" dirty="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11674" y="1239851"/>
            <a:ext cx="1192054" cy="1548870"/>
          </a:xfrm>
          <a:prstGeom prst="ellipse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860010" y="2797100"/>
            <a:ext cx="1163955" cy="68842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538163">
              <a:spcBef>
                <a:spcPts val="71"/>
              </a:spcBef>
            </a:pPr>
            <a:r>
              <a:rPr sz="1200" b="1" dirty="0">
                <a:solidFill>
                  <a:srgbClr val="006FC0"/>
                </a:solidFill>
                <a:cs typeface="Calibri"/>
              </a:rPr>
              <a:t>А.В.</a:t>
            </a:r>
            <a:r>
              <a:rPr sz="1200" b="1" spc="-60" dirty="0">
                <a:solidFill>
                  <a:srgbClr val="006FC0"/>
                </a:solidFill>
                <a:cs typeface="Calibri"/>
              </a:rPr>
              <a:t> </a:t>
            </a:r>
            <a:r>
              <a:rPr sz="1200" b="1" spc="-8" dirty="0">
                <a:solidFill>
                  <a:srgbClr val="006FC0"/>
                </a:solidFill>
                <a:cs typeface="Calibri"/>
              </a:rPr>
              <a:t>Якуб </a:t>
            </a:r>
            <a:r>
              <a:rPr sz="1200" b="1" spc="-259" dirty="0">
                <a:solidFill>
                  <a:srgbClr val="006FC0"/>
                </a:solidFill>
                <a:cs typeface="Calibri"/>
              </a:rPr>
              <a:t> </a:t>
            </a:r>
            <a:r>
              <a:rPr sz="1200" b="1" spc="-4" dirty="0">
                <a:cs typeface="Calibri"/>
              </a:rPr>
              <a:t>Омский</a:t>
            </a:r>
            <a:endParaRPr sz="1200" dirty="0">
              <a:cs typeface="Calibri"/>
            </a:endParaRPr>
          </a:p>
          <a:p>
            <a:pPr marL="9525" marR="3810">
              <a:lnSpc>
                <a:spcPts val="1155"/>
              </a:lnSpc>
              <a:spcBef>
                <a:spcPts val="15"/>
              </a:spcBef>
            </a:pPr>
            <a:r>
              <a:rPr sz="1200" b="1" spc="-15" dirty="0">
                <a:cs typeface="Calibri"/>
              </a:rPr>
              <a:t>г</a:t>
            </a:r>
            <a:r>
              <a:rPr sz="1200" b="1" spc="-4" dirty="0">
                <a:cs typeface="Calibri"/>
              </a:rPr>
              <a:t>ос</a:t>
            </a:r>
            <a:r>
              <a:rPr sz="1200" b="1" spc="-53" dirty="0">
                <a:cs typeface="Calibri"/>
              </a:rPr>
              <a:t>у</a:t>
            </a:r>
            <a:r>
              <a:rPr sz="1200" b="1" spc="-8" dirty="0">
                <a:cs typeface="Calibri"/>
              </a:rPr>
              <a:t>д</a:t>
            </a:r>
            <a:r>
              <a:rPr sz="1200" b="1" spc="-4" dirty="0">
                <a:cs typeface="Calibri"/>
              </a:rPr>
              <a:t>арстве</a:t>
            </a:r>
            <a:r>
              <a:rPr sz="1200" b="1" dirty="0">
                <a:cs typeface="Calibri"/>
              </a:rPr>
              <a:t>н</a:t>
            </a:r>
            <a:r>
              <a:rPr sz="1200" b="1" spc="-4" dirty="0">
                <a:cs typeface="Calibri"/>
              </a:rPr>
              <a:t>ный  университет</a:t>
            </a:r>
            <a:endParaRPr sz="1200" dirty="0">
              <a:cs typeface="Calibri"/>
            </a:endParaRPr>
          </a:p>
        </p:txBody>
      </p: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7A7C7A4C-67BB-41F5-9705-F3F84328B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/>
              <a:t>28</a:t>
            </a:fld>
            <a:endParaRPr lang="ru-RU" sz="1000" dirty="0">
              <a:solidFill>
                <a:srgbClr val="0072BC"/>
              </a:solidFill>
            </a:endParaRPr>
          </a:p>
        </p:txBody>
      </p:sp>
      <p:pic>
        <p:nvPicPr>
          <p:cNvPr id="17" name="Рисунок 16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EA48DFD5-3857-4280-BFBF-A01DF429430C}"/>
              </a:ext>
            </a:extLst>
          </p:cNvPr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4302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90589"/>
            <a:ext cx="7275818" cy="868105"/>
          </a:xfrm>
        </p:spPr>
        <p:txBody>
          <a:bodyPr/>
          <a:lstStyle/>
          <a:p>
            <a:r>
              <a:rPr lang="ru-RU" sz="25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5 этап: Факультет в условиях новых экономических отношений (1992-2016 гг.)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06345"/>
            <a:ext cx="8298997" cy="3198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cs typeface="Times New Roman" panose="02020603050405020304" pitchFamily="18" charset="0"/>
              </a:rPr>
              <a:t>Системная трансформация и переход к рыночной экономике актуализировала потребность в подготовке специалистов </a:t>
            </a:r>
            <a:r>
              <a:rPr lang="ru-RU" sz="2000" dirty="0">
                <a:solidFill>
                  <a:srgbClr val="0072BC"/>
                </a:solidFill>
                <a:cs typeface="Times New Roman" panose="02020603050405020304" pitchFamily="18" charset="0"/>
              </a:rPr>
              <a:t>с новыми компетенциями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2BC"/>
                </a:solidFill>
                <a:cs typeface="Times New Roman" panose="02020603050405020304" pitchFamily="18" charset="0"/>
              </a:rPr>
              <a:t>Появились новые специальности: </a:t>
            </a:r>
          </a:p>
          <a:p>
            <a:pPr marL="342900" lvl="1" indent="0">
              <a:buNone/>
            </a:pPr>
            <a:r>
              <a:rPr lang="ru-RU" dirty="0">
                <a:cs typeface="Times New Roman" panose="02020603050405020304" pitchFamily="18" charset="0"/>
              </a:rPr>
              <a:t>Менеджмент организации</a:t>
            </a:r>
          </a:p>
          <a:p>
            <a:pPr marL="342900" lvl="1" indent="0">
              <a:buNone/>
            </a:pPr>
            <a:r>
              <a:rPr lang="ru-RU" dirty="0">
                <a:cs typeface="Times New Roman" panose="02020603050405020304" pitchFamily="18" charset="0"/>
              </a:rPr>
              <a:t>Бухгалтерский учет, анализ и аудит</a:t>
            </a:r>
          </a:p>
          <a:p>
            <a:pPr marL="342900" lvl="1" indent="0">
              <a:buNone/>
            </a:pPr>
            <a:r>
              <a:rPr lang="ru-RU" dirty="0">
                <a:cs typeface="Times New Roman" panose="02020603050405020304" pitchFamily="18" charset="0"/>
              </a:rPr>
              <a:t>Мировая экономика </a:t>
            </a:r>
          </a:p>
          <a:p>
            <a:pPr marL="342900" lvl="1" indent="0">
              <a:buNone/>
            </a:pPr>
            <a:r>
              <a:rPr lang="ru-RU" dirty="0">
                <a:cs typeface="Times New Roman" panose="02020603050405020304" pitchFamily="18" charset="0"/>
              </a:rPr>
              <a:t>Национальная экономика</a:t>
            </a:r>
          </a:p>
          <a:p>
            <a:pPr marL="342900" lvl="1" indent="0">
              <a:buNone/>
            </a:pPr>
            <a:r>
              <a:rPr lang="ru-RU" dirty="0">
                <a:cs typeface="Times New Roman" panose="02020603050405020304" pitchFamily="18" charset="0"/>
              </a:rPr>
              <a:t>Налоги и налогообложение и др.</a:t>
            </a:r>
          </a:p>
          <a:p>
            <a:pPr marL="60723" indent="0">
              <a:spcBef>
                <a:spcPts val="900"/>
              </a:spcBef>
              <a:buNone/>
            </a:pPr>
            <a:r>
              <a:rPr lang="ru-RU" sz="1800" dirty="0">
                <a:cs typeface="Times New Roman" panose="02020603050405020304" pitchFamily="18" charset="0"/>
              </a:rPr>
              <a:t>На основе ресурсной базы ППС ЭФ ТГУ возникли два самостоятельных факультета: </a:t>
            </a:r>
            <a:r>
              <a:rPr lang="ru-RU" sz="1800" b="1" dirty="0">
                <a:solidFill>
                  <a:srgbClr val="0072BC"/>
                </a:solidFill>
                <a:cs typeface="Times New Roman" panose="02020603050405020304" pitchFamily="18" charset="0"/>
              </a:rPr>
              <a:t>ВШБ ТГУ и  МФУ ТГУ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8C14A0AB-D319-4F30-838B-5C269597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/>
              <a:t>29</a:t>
            </a:fld>
            <a:endParaRPr lang="ru-RU" sz="1000" dirty="0">
              <a:solidFill>
                <a:srgbClr val="0072BC"/>
              </a:solidFill>
            </a:endParaRPr>
          </a:p>
        </p:txBody>
      </p:sp>
      <p:sp>
        <p:nvSpPr>
          <p:cNvPr id="6" name="Google Shape;4027;p68">
            <a:extLst>
              <a:ext uri="{FF2B5EF4-FFF2-40B4-BE49-F238E27FC236}">
                <a16:creationId xmlns:a16="http://schemas.microsoft.com/office/drawing/2014/main" id="{0B4CC665-713F-4894-9A6D-15703C6CE8F3}"/>
              </a:ext>
            </a:extLst>
          </p:cNvPr>
          <p:cNvSpPr/>
          <p:nvPr/>
        </p:nvSpPr>
        <p:spPr>
          <a:xfrm>
            <a:off x="694810" y="2571750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0072BC"/>
          </a:solidFill>
          <a:ln>
            <a:solidFill>
              <a:srgbClr val="0072B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4027;p68">
            <a:extLst>
              <a:ext uri="{FF2B5EF4-FFF2-40B4-BE49-F238E27FC236}">
                <a16:creationId xmlns:a16="http://schemas.microsoft.com/office/drawing/2014/main" id="{00CF26A3-F05E-4A8D-9C5A-0C389BFD8A86}"/>
              </a:ext>
            </a:extLst>
          </p:cNvPr>
          <p:cNvSpPr/>
          <p:nvPr/>
        </p:nvSpPr>
        <p:spPr>
          <a:xfrm>
            <a:off x="694807" y="2907799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0072BC"/>
          </a:solidFill>
          <a:ln>
            <a:solidFill>
              <a:srgbClr val="0072B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027;p68">
            <a:extLst>
              <a:ext uri="{FF2B5EF4-FFF2-40B4-BE49-F238E27FC236}">
                <a16:creationId xmlns:a16="http://schemas.microsoft.com/office/drawing/2014/main" id="{755BB0CC-A0DE-40C0-AB03-366A7C2EDDC1}"/>
              </a:ext>
            </a:extLst>
          </p:cNvPr>
          <p:cNvSpPr/>
          <p:nvPr/>
        </p:nvSpPr>
        <p:spPr>
          <a:xfrm>
            <a:off x="694810" y="3182394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0072BC"/>
          </a:solidFill>
          <a:ln>
            <a:solidFill>
              <a:srgbClr val="0072B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027;p68">
            <a:extLst>
              <a:ext uri="{FF2B5EF4-FFF2-40B4-BE49-F238E27FC236}">
                <a16:creationId xmlns:a16="http://schemas.microsoft.com/office/drawing/2014/main" id="{1B5FB1D4-AEF2-4EDB-9FA6-1529C3126E7A}"/>
              </a:ext>
            </a:extLst>
          </p:cNvPr>
          <p:cNvSpPr/>
          <p:nvPr/>
        </p:nvSpPr>
        <p:spPr>
          <a:xfrm>
            <a:off x="694808" y="3457513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0072BC"/>
          </a:solidFill>
          <a:ln>
            <a:solidFill>
              <a:srgbClr val="0072B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027;p68">
            <a:extLst>
              <a:ext uri="{FF2B5EF4-FFF2-40B4-BE49-F238E27FC236}">
                <a16:creationId xmlns:a16="http://schemas.microsoft.com/office/drawing/2014/main" id="{9D811358-A696-4B0A-A1D2-25B8742CA310}"/>
              </a:ext>
            </a:extLst>
          </p:cNvPr>
          <p:cNvSpPr/>
          <p:nvPr/>
        </p:nvSpPr>
        <p:spPr>
          <a:xfrm>
            <a:off x="698152" y="3793038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0072BC"/>
          </a:solidFill>
          <a:ln>
            <a:solidFill>
              <a:srgbClr val="0072B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Рисунок 10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EA87FDEB-C23C-4A04-88D6-4F044FB94C19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122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E1E379-C22C-F5B2-11B0-FDBF315A5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/>
              <a:t>3</a:t>
            </a:fld>
            <a:endParaRPr lang="ru-RU" sz="1000" dirty="0">
              <a:solidFill>
                <a:srgbClr val="0072BC"/>
              </a:solidFill>
            </a:endParaRPr>
          </a:p>
        </p:txBody>
      </p:sp>
      <p:sp>
        <p:nvSpPr>
          <p:cNvPr id="6" name="Line 17">
            <a:extLst>
              <a:ext uri="{FF2B5EF4-FFF2-40B4-BE49-F238E27FC236}">
                <a16:creationId xmlns:a16="http://schemas.microsoft.com/office/drawing/2014/main" id="{EE711ED8-570E-7756-5ED6-837FD315D93D}"/>
              </a:ext>
            </a:extLst>
          </p:cNvPr>
          <p:cNvSpPr>
            <a:spLocks noChangeShapeType="1"/>
          </p:cNvSpPr>
          <p:nvPr/>
        </p:nvSpPr>
        <p:spPr bwMode="gray">
          <a:xfrm>
            <a:off x="4486569" y="87145"/>
            <a:ext cx="32465" cy="4884889"/>
          </a:xfrm>
          <a:prstGeom prst="line">
            <a:avLst/>
          </a:prstGeom>
          <a:noFill/>
          <a:ln w="12700">
            <a:solidFill>
              <a:srgbClr val="0070C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4972" tIns="42487" rIns="84972" bIns="42487" anchor="ctr"/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3" name="Picture 2" descr="\\wdiro\Public\машина машина\dist iro\Internet\старина и история\1. Открытие. 22 июля 1888г. Юб.изд.с.143.png">
            <a:extLst>
              <a:ext uri="{FF2B5EF4-FFF2-40B4-BE49-F238E27FC236}">
                <a16:creationId xmlns:a16="http://schemas.microsoft.com/office/drawing/2014/main" id="{38374001-7E33-F475-AC98-5118FAC70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1" t="18591" r="22721" b="46884"/>
          <a:stretch/>
        </p:blipFill>
        <p:spPr bwMode="auto">
          <a:xfrm>
            <a:off x="5785535" y="3973220"/>
            <a:ext cx="2150883" cy="108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66E96F8-1A7F-48B4-6CEA-C2E8A438534A}"/>
              </a:ext>
            </a:extLst>
          </p:cNvPr>
          <p:cNvSpPr/>
          <p:nvPr/>
        </p:nvSpPr>
        <p:spPr>
          <a:xfrm>
            <a:off x="4572000" y="2659912"/>
            <a:ext cx="448369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dirty="0">
                <a:solidFill>
                  <a:srgbClr val="0070C0"/>
                </a:solidFill>
              </a:rPr>
              <a:t>Императорский Томский университет, основанный в 1878 году, стал первым и долгое время оставался единственным вузом на территории Сибири и Дальнего Востока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F6D1E25-F9DF-4780-B5DB-63D32FE67B6C}"/>
              </a:ext>
            </a:extLst>
          </p:cNvPr>
          <p:cNvSpPr/>
          <p:nvPr/>
        </p:nvSpPr>
        <p:spPr>
          <a:xfrm>
            <a:off x="-3465" y="3112175"/>
            <a:ext cx="4481917" cy="203132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indent="304800"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«Университет для меня явление непостижимое… По-моему, в Сибири есть только два настоящих университета – в Томске и Иркутске. Но там культура, как папиросный дым –  вьется над городом, но на землю не ложится. </a:t>
            </a:r>
            <a:r>
              <a:rPr lang="ru-RU" sz="14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 у Вас в Томске она проникла в глубь земли на три метра, и сколько «экскаваторы» ни выкапывали </a:t>
            </a:r>
            <a:r>
              <a:rPr lang="ru-RU" sz="1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смогли выкопать и уничтожить вашу культуру»</a:t>
            </a:r>
          </a:p>
          <a:p>
            <a:pPr indent="304800" algn="r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В. Астафьев, 1999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8922807-1280-4808-9E81-D3F2D32F1C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53" y="0"/>
            <a:ext cx="4566048" cy="256840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3C0984B-77B9-4FB5-B14D-FD967B0D58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58316"/>
            <a:ext cx="3803784" cy="221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92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DE7DE-4550-870D-F01D-DE916092B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775" y="2667015"/>
            <a:ext cx="5017429" cy="423253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900"/>
              </a:spcBef>
            </a:pPr>
            <a:r>
              <a:rPr lang="ru-RU" sz="18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Первые выпускники Школы менеджеров</a:t>
            </a:r>
            <a:endParaRPr lang="ru-RU" sz="2800" b="1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7694" y="238654"/>
            <a:ext cx="8101592" cy="11879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cs typeface="Times New Roman" panose="02020603050405020304" pitchFamily="18" charset="0"/>
              </a:rPr>
              <a:t>26 июня 1991 года ректором ТГУ с целью подготовки специалистов и руководителей предприятий было принято решение об открытии </a:t>
            </a:r>
            <a:r>
              <a:rPr lang="ru-RU" sz="2400" b="1" dirty="0">
                <a:solidFill>
                  <a:srgbClr val="0072BC"/>
                </a:solidFill>
                <a:cs typeface="Times New Roman" panose="02020603050405020304" pitchFamily="18" charset="0"/>
              </a:rPr>
              <a:t>Высшей школы бизнеса ТГУ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41681" y="1425222"/>
            <a:ext cx="502312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cs typeface="Times New Roman" panose="02020603050405020304" pitchFamily="18" charset="0"/>
              </a:rPr>
              <a:t>«…начав со школы менеджеров, мы впоследствии перешли к вузовским программам с интенсивными современными формами обучения и начали готовить специалистов по нескольким направлениям» </a:t>
            </a:r>
          </a:p>
          <a:p>
            <a:pPr algn="r"/>
            <a:r>
              <a:rPr lang="ru-RU" sz="2000" i="1" dirty="0"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srgbClr val="0072BC"/>
                </a:solidFill>
                <a:cs typeface="Times New Roman" panose="02020603050405020304" pitchFamily="18" charset="0"/>
              </a:rPr>
              <a:t>Владимир Антонович Гага</a:t>
            </a:r>
            <a:endParaRPr lang="ru-RU" sz="2000" i="1" dirty="0">
              <a:solidFill>
                <a:srgbClr val="0072BC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A0A49D-46FF-5CCB-C467-C6E1D6D28C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781" y="3194452"/>
            <a:ext cx="1366429" cy="16150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9">
            <a:extLst>
              <a:ext uri="{FF2B5EF4-FFF2-40B4-BE49-F238E27FC236}">
                <a16:creationId xmlns:a16="http://schemas.microsoft.com/office/drawing/2014/main" id="{B536C1BC-93BC-2919-ECFB-E15D256B45B1}"/>
              </a:ext>
            </a:extLst>
          </p:cNvPr>
          <p:cNvSpPr txBox="1"/>
          <p:nvPr/>
        </p:nvSpPr>
        <p:spPr>
          <a:xfrm>
            <a:off x="2680732" y="3531563"/>
            <a:ext cx="1483235" cy="767774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9525" marR="3810" algn="ctr">
              <a:lnSpc>
                <a:spcPct val="80000"/>
              </a:lnSpc>
              <a:spcBef>
                <a:spcPts val="360"/>
              </a:spcBef>
            </a:pPr>
            <a:r>
              <a:rPr lang="ru-RU" b="1" spc="-4" dirty="0">
                <a:solidFill>
                  <a:srgbClr val="006FC0"/>
                </a:solidFill>
                <a:latin typeface="Calibri"/>
                <a:cs typeface="Calibri"/>
              </a:rPr>
              <a:t>А.К. </a:t>
            </a:r>
            <a:r>
              <a:rPr lang="ru-RU" b="1" spc="-4" dirty="0" err="1">
                <a:solidFill>
                  <a:srgbClr val="006FC0"/>
                </a:solidFill>
                <a:latin typeface="Calibri"/>
                <a:cs typeface="Calibri"/>
              </a:rPr>
              <a:t>Шпетер</a:t>
            </a:r>
            <a:endParaRPr lang="ru-RU" b="1" spc="-4" dirty="0">
              <a:solidFill>
                <a:srgbClr val="006FC0"/>
              </a:solidFill>
              <a:latin typeface="Calibri"/>
              <a:cs typeface="Calibri"/>
            </a:endParaRPr>
          </a:p>
          <a:p>
            <a:pPr marL="9525" marR="3810" algn="ctr">
              <a:lnSpc>
                <a:spcPct val="80000"/>
              </a:lnSpc>
              <a:spcBef>
                <a:spcPts val="360"/>
              </a:spcBef>
            </a:pPr>
            <a:r>
              <a:rPr b="1" spc="-259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ru-RU" i="1" spc="-11" dirty="0">
                <a:latin typeface="Calibri"/>
                <a:cs typeface="Calibri"/>
              </a:rPr>
              <a:t>Ген. директор ОАО ТДСК</a:t>
            </a:r>
            <a:endParaRPr i="1" dirty="0">
              <a:latin typeface="Calibri"/>
              <a:cs typeface="Calibri"/>
            </a:endParaRP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D7E278BC-EFF2-4E1D-48E5-1CC9546AFFE9}"/>
              </a:ext>
            </a:extLst>
          </p:cNvPr>
          <p:cNvSpPr txBox="1"/>
          <p:nvPr/>
        </p:nvSpPr>
        <p:spPr>
          <a:xfrm>
            <a:off x="6505677" y="3505915"/>
            <a:ext cx="2057401" cy="81907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9525" marR="3810" algn="ctr">
              <a:lnSpc>
                <a:spcPct val="80000"/>
              </a:lnSpc>
              <a:spcBef>
                <a:spcPts val="360"/>
              </a:spcBef>
            </a:pPr>
            <a:r>
              <a:rPr lang="ru-RU" b="1" spc="-4" dirty="0">
                <a:solidFill>
                  <a:srgbClr val="006FC0"/>
                </a:solidFill>
                <a:latin typeface="Calibri"/>
                <a:cs typeface="Calibri"/>
              </a:rPr>
              <a:t>О.В. Козловская</a:t>
            </a:r>
          </a:p>
          <a:p>
            <a:pPr marL="9525" marR="3810" algn="ctr">
              <a:lnSpc>
                <a:spcPct val="80000"/>
              </a:lnSpc>
              <a:spcBef>
                <a:spcPts val="360"/>
              </a:spcBef>
            </a:pPr>
            <a:r>
              <a:rPr b="1" spc="-259" dirty="0">
                <a:latin typeface="Calibri"/>
                <a:cs typeface="Calibri"/>
              </a:rPr>
              <a:t> </a:t>
            </a:r>
            <a:r>
              <a:rPr lang="ru-RU" i="1" spc="-11" dirty="0">
                <a:latin typeface="Calibri"/>
                <a:cs typeface="Calibri"/>
              </a:rPr>
              <a:t>Председатель </a:t>
            </a:r>
          </a:p>
          <a:p>
            <a:pPr marL="9525" marR="3810" algn="ctr">
              <a:lnSpc>
                <a:spcPct val="80000"/>
              </a:lnSpc>
              <a:spcBef>
                <a:spcPts val="360"/>
              </a:spcBef>
            </a:pPr>
            <a:r>
              <a:rPr lang="ru-RU" i="1" spc="-11" dirty="0">
                <a:latin typeface="Calibri"/>
                <a:cs typeface="Calibri"/>
              </a:rPr>
              <a:t>Думы Томской обл.</a:t>
            </a:r>
            <a:endParaRPr i="1" dirty="0">
              <a:latin typeface="Calibri"/>
              <a:cs typeface="Calibri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8A9ADD-841C-82CF-80F2-4ED3EB4F92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56" y="3368079"/>
            <a:ext cx="1917399" cy="129266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9B60C2CF-FDA0-4378-A161-B69E8FC2D9E6}"/>
              </a:ext>
            </a:extLst>
          </p:cNvPr>
          <p:cNvSpPr txBox="1">
            <a:spLocks/>
          </p:cNvSpPr>
          <p:nvPr/>
        </p:nvSpPr>
        <p:spPr>
          <a:xfrm>
            <a:off x="6956718" y="4846679"/>
            <a:ext cx="205740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 algn="r"/>
              <a:t>30</a:t>
            </a:fld>
            <a:endParaRPr lang="ru-RU" sz="1000" dirty="0">
              <a:solidFill>
                <a:srgbClr val="0072BC"/>
              </a:solidFill>
            </a:endParaRPr>
          </a:p>
        </p:txBody>
      </p:sp>
      <p:pic>
        <p:nvPicPr>
          <p:cNvPr id="12" name="Рисунок 11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1B3E36AF-4C32-422F-BA88-33FCC0D242EA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9992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335587"/>
            <a:ext cx="9144000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solidFill>
                  <a:schemeClr val="bg1"/>
                </a:solidFill>
                <a:cs typeface="Times New Roman" panose="02020603050405020304" pitchFamily="18" charset="0"/>
              </a:rPr>
              <a:t>Подготовлено свыше </a:t>
            </a:r>
            <a:r>
              <a:rPr lang="ru-RU" sz="2700" b="1" dirty="0">
                <a:solidFill>
                  <a:schemeClr val="bg1"/>
                </a:solidFill>
                <a:cs typeface="Times New Roman" panose="02020603050405020304" pitchFamily="18" charset="0"/>
              </a:rPr>
              <a:t>7000</a:t>
            </a:r>
            <a:r>
              <a:rPr lang="ru-RU" sz="2100" dirty="0">
                <a:solidFill>
                  <a:schemeClr val="bg1"/>
                </a:solidFill>
                <a:cs typeface="Times New Roman" panose="02020603050405020304" pitchFamily="18" charset="0"/>
              </a:rPr>
              <a:t> дипломированных специалистов в области экономики и высококвалифицированных управленцев высшего звена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846" r="17830" b="24024"/>
          <a:stretch/>
        </p:blipFill>
        <p:spPr>
          <a:xfrm>
            <a:off x="1577977" y="916401"/>
            <a:ext cx="5988045" cy="33106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5535" y="131571"/>
            <a:ext cx="85424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2BC"/>
                </a:solidFill>
                <a:cs typeface="Times New Roman" panose="02020603050405020304" pitchFamily="18" charset="0"/>
              </a:rPr>
              <a:t>Высшая школа бизнеса ТГУ</a:t>
            </a:r>
          </a:p>
          <a:p>
            <a:pPr algn="ctr"/>
            <a:r>
              <a:rPr lang="ru-RU" sz="2100" b="1" dirty="0">
                <a:solidFill>
                  <a:srgbClr val="0072BC"/>
                </a:solidFill>
                <a:cs typeface="Times New Roman" panose="02020603050405020304" pitchFamily="18" charset="0"/>
              </a:rPr>
              <a:t>«Через образование к процветанию»</a:t>
            </a:r>
            <a:endParaRPr lang="ru-RU" sz="2100" dirty="0">
              <a:solidFill>
                <a:srgbClr val="0072B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212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811" y="225785"/>
            <a:ext cx="4992403" cy="1250747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900"/>
              </a:spcBef>
            </a:pPr>
            <a:r>
              <a:rPr lang="ru-RU" sz="28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Международный факультет управления ТГУ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57250" y="2381632"/>
            <a:ext cx="7429499" cy="1967541"/>
          </a:xfrm>
          <a:ln w="12700">
            <a:solidFill>
              <a:srgbClr val="0072BC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cs typeface="Times New Roman" panose="02020603050405020304" pitchFamily="18" charset="0"/>
              </a:rPr>
              <a:t>В 1992 году в Томском государственном университете по соглашению с Университетом штата Огайо (США) был создан </a:t>
            </a:r>
            <a:r>
              <a:rPr lang="ru-RU" dirty="0">
                <a:solidFill>
                  <a:srgbClr val="0072BC"/>
                </a:solidFill>
                <a:cs typeface="Times New Roman" panose="02020603050405020304" pitchFamily="18" charset="0"/>
              </a:rPr>
              <a:t>Российско-американский колледж</a:t>
            </a:r>
          </a:p>
          <a:p>
            <a:pPr marL="0" indent="0" algn="ctr">
              <a:buNone/>
            </a:pPr>
            <a:r>
              <a:rPr lang="ru-RU" dirty="0">
                <a:cs typeface="Times New Roman" panose="02020603050405020304" pitchFamily="18" charset="0"/>
              </a:rPr>
              <a:t>29 апреля 1998 года приказом ректора ТГУ Георгия Майера колледж получил статус факультета ТГУ и новое название – </a:t>
            </a:r>
            <a:r>
              <a:rPr lang="ru-RU" dirty="0">
                <a:solidFill>
                  <a:srgbClr val="0072BC"/>
                </a:solidFill>
                <a:cs typeface="Times New Roman" panose="02020603050405020304" pitchFamily="18" charset="0"/>
              </a:rPr>
              <a:t>Международный факультет управления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299" y="0"/>
            <a:ext cx="2671701" cy="177809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EC97898B-8582-4004-899E-94B2599EC1B9}"/>
              </a:ext>
            </a:extLst>
          </p:cNvPr>
          <p:cNvSpPr txBox="1">
            <a:spLocks/>
          </p:cNvSpPr>
          <p:nvPr/>
        </p:nvSpPr>
        <p:spPr>
          <a:xfrm>
            <a:off x="6956718" y="4846679"/>
            <a:ext cx="205740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 algn="r"/>
              <a:t>32</a:t>
            </a:fld>
            <a:endParaRPr lang="ru-RU" sz="1000" dirty="0">
              <a:solidFill>
                <a:srgbClr val="0072BC"/>
              </a:solidFill>
            </a:endParaRPr>
          </a:p>
        </p:txBody>
      </p:sp>
      <p:pic>
        <p:nvPicPr>
          <p:cNvPr id="8" name="Рисунок 7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0C4099AD-6AA3-4F54-B739-280FB94486E2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220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7250" y="978268"/>
            <a:ext cx="7429499" cy="31869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2BC"/>
                </a:solidFill>
                <a:cs typeface="Times New Roman" panose="02020603050405020304" pitchFamily="18" charset="0"/>
              </a:rPr>
              <a:t>МФУ ТГУ</a:t>
            </a:r>
            <a:r>
              <a:rPr lang="ru-RU" b="1" dirty="0">
                <a:cs typeface="Times New Roman" panose="02020603050405020304" pitchFamily="18" charset="0"/>
              </a:rPr>
              <a:t> </a:t>
            </a:r>
            <a:r>
              <a:rPr lang="ru-RU" dirty="0">
                <a:cs typeface="Times New Roman" panose="02020603050405020304" pitchFamily="18" charset="0"/>
              </a:rPr>
              <a:t>готовил специалистов по следующим направлениям:</a:t>
            </a:r>
          </a:p>
          <a:p>
            <a:pPr marL="465535" indent="0">
              <a:buNone/>
            </a:pPr>
            <a:r>
              <a:rPr lang="ru-RU" dirty="0">
                <a:cs typeface="Times New Roman" panose="02020603050405020304" pitchFamily="18" charset="0"/>
              </a:rPr>
              <a:t>080100.62 Экономика</a:t>
            </a:r>
          </a:p>
          <a:p>
            <a:pPr marL="465535" indent="0">
              <a:buNone/>
            </a:pPr>
            <a:r>
              <a:rPr lang="ru-RU" dirty="0">
                <a:cs typeface="Times New Roman" panose="02020603050405020304" pitchFamily="18" charset="0"/>
              </a:rPr>
              <a:t>081100.62 Государственное и муниципальное управление</a:t>
            </a:r>
          </a:p>
          <a:p>
            <a:pPr marL="465535" indent="0">
              <a:buNone/>
            </a:pPr>
            <a:r>
              <a:rPr lang="ru-RU" dirty="0">
                <a:cs typeface="Times New Roman" panose="02020603050405020304" pitchFamily="18" charset="0"/>
              </a:rPr>
              <a:t>034700.62 Документоведение и архивоведение</a:t>
            </a:r>
          </a:p>
          <a:p>
            <a:pPr marL="465535" indent="0">
              <a:buNone/>
            </a:pPr>
            <a:r>
              <a:rPr lang="ru-RU" dirty="0">
                <a:cs typeface="Times New Roman" panose="02020603050405020304" pitchFamily="18" charset="0"/>
              </a:rPr>
              <a:t>080500.62 Бизнес-информатика </a:t>
            </a:r>
          </a:p>
          <a:p>
            <a:pPr marL="465535" indent="0">
              <a:buNone/>
            </a:pPr>
            <a:r>
              <a:rPr lang="ru-RU" dirty="0">
                <a:cs typeface="Times New Roman" panose="02020603050405020304" pitchFamily="18" charset="0"/>
              </a:rPr>
              <a:t>080200.62 Менеджмент</a:t>
            </a:r>
          </a:p>
          <a:p>
            <a:pPr marL="465535" indent="0">
              <a:buNone/>
            </a:pPr>
            <a:r>
              <a:rPr lang="ru-RU" dirty="0">
                <a:cs typeface="Times New Roman" panose="02020603050405020304" pitchFamily="18" charset="0"/>
              </a:rPr>
              <a:t>081100       Управленческий консалтинг (магистратура)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404836"/>
            <a:ext cx="9144000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solidFill>
                  <a:schemeClr val="bg1"/>
                </a:solidFill>
                <a:cs typeface="Times New Roman" panose="02020603050405020304" pitchFamily="18" charset="0"/>
              </a:rPr>
              <a:t>Подготовлено свыше 3000 высококвалифицированных управленцев высшего и среднего звена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A62F6B-7833-49D1-9F3D-82B3D50FF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2680"/>
            <a:ext cx="7507938" cy="821344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900"/>
              </a:spcBef>
            </a:pPr>
            <a:r>
              <a:rPr lang="ru-RU" sz="28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Международный факультет управления ТГУ</a:t>
            </a:r>
          </a:p>
        </p:txBody>
      </p:sp>
    </p:spTree>
    <p:extLst>
      <p:ext uri="{BB962C8B-B14F-4D97-AF65-F5344CB8AC3E}">
        <p14:creationId xmlns:p14="http://schemas.microsoft.com/office/powerpoint/2010/main" val="516181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85105" y="210567"/>
            <a:ext cx="7768289" cy="12394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За годы развития факультета подготовлено свыше 18 000 дипломированных специалистов, в т.ч. высококвалифицированные преподаватели ВУЗов страны и управленцы высшего звена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271" y="1754796"/>
            <a:ext cx="1438590" cy="2162708"/>
          </a:xfrm>
          <a:prstGeom prst="ellipse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151" y="2308780"/>
            <a:ext cx="1522130" cy="2188968"/>
          </a:xfrm>
          <a:prstGeom prst="ellipse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314270" y="4497748"/>
            <a:ext cx="228328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i="1" dirty="0">
                <a:cs typeface="Times New Roman" panose="02020603050405020304" pitchFamily="18" charset="0"/>
              </a:rPr>
              <a:t>Санкт-Петербургский государственный морской технический университет</a:t>
            </a:r>
            <a:endParaRPr lang="ru-RU" sz="1100" i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657" y="1772568"/>
            <a:ext cx="1347158" cy="2020736"/>
          </a:xfrm>
          <a:prstGeom prst="ellipse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137238" y="1140171"/>
            <a:ext cx="2141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>
                <a:solidFill>
                  <a:srgbClr val="0072BC"/>
                </a:solidFill>
                <a:cs typeface="Times New Roman" panose="02020603050405020304" pitchFamily="18" charset="0"/>
              </a:rPr>
              <a:t>Мысляева </a:t>
            </a:r>
          </a:p>
          <a:p>
            <a:pPr algn="ctr"/>
            <a:r>
              <a:rPr lang="ru-RU" sz="1800" b="1" dirty="0">
                <a:solidFill>
                  <a:srgbClr val="0072BC"/>
                </a:solidFill>
                <a:cs typeface="Times New Roman" panose="02020603050405020304" pitchFamily="18" charset="0"/>
              </a:rPr>
              <a:t>Ирина Николаевна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062253" y="3795395"/>
            <a:ext cx="24737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i="1" dirty="0">
                <a:cs typeface="Times New Roman" panose="02020603050405020304" pitchFamily="18" charset="0"/>
              </a:rPr>
              <a:t>Зав. кафедрой стратегического планирования и экономической политики</a:t>
            </a:r>
          </a:p>
          <a:p>
            <a:pPr algn="ctr"/>
            <a:r>
              <a:rPr lang="ru-RU" sz="1100" i="1" dirty="0">
                <a:cs typeface="Times New Roman" panose="02020603050405020304" pitchFamily="18" charset="0"/>
              </a:rPr>
              <a:t>д.э.н., профессор</a:t>
            </a:r>
          </a:p>
          <a:p>
            <a:pPr algn="ctr"/>
            <a:r>
              <a:rPr lang="ru-RU" sz="1100" i="1" dirty="0">
                <a:cs typeface="Times New Roman" panose="02020603050405020304" pitchFamily="18" charset="0"/>
              </a:rPr>
              <a:t>Факультет государственного управления МГУ им. М.В. Ломоносова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562880" y="1662449"/>
            <a:ext cx="17860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>
                <a:solidFill>
                  <a:srgbClr val="0072BC"/>
                </a:solidFill>
                <a:cs typeface="Times New Roman" panose="02020603050405020304" pitchFamily="18" charset="0"/>
              </a:rPr>
              <a:t>Лисовик </a:t>
            </a:r>
          </a:p>
          <a:p>
            <a:pPr algn="ctr"/>
            <a:r>
              <a:rPr lang="ru-RU" sz="1800" b="1" dirty="0">
                <a:solidFill>
                  <a:srgbClr val="0072BC"/>
                </a:solidFill>
                <a:cs typeface="Times New Roman" panose="02020603050405020304" pitchFamily="18" charset="0"/>
              </a:rPr>
              <a:t>Борис Синаевич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54476" y="3897584"/>
            <a:ext cx="24261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i="1" dirty="0">
                <a:cs typeface="Times New Roman" panose="02020603050405020304" pitchFamily="18" charset="0"/>
              </a:rPr>
              <a:t>Петербургский государственный университет путей сообщения Императора Александра I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12181" y="1126814"/>
            <a:ext cx="21107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>
                <a:solidFill>
                  <a:srgbClr val="0072BC"/>
                </a:solidFill>
                <a:cs typeface="Times New Roman" panose="02020603050405020304" pitchFamily="18" charset="0"/>
              </a:rPr>
              <a:t>Гейзер </a:t>
            </a:r>
          </a:p>
          <a:p>
            <a:r>
              <a:rPr lang="ru-RU" sz="1800" b="1" dirty="0">
                <a:solidFill>
                  <a:srgbClr val="0072BC"/>
                </a:solidFill>
                <a:cs typeface="Times New Roman" panose="02020603050405020304" pitchFamily="18" charset="0"/>
              </a:rPr>
              <a:t>Алла Альфредовна</a:t>
            </a:r>
            <a:endParaRPr lang="ru-RU" sz="1800" b="1" dirty="0">
              <a:solidFill>
                <a:srgbClr val="0072BC"/>
              </a:solidFill>
            </a:endParaRPr>
          </a:p>
        </p:txBody>
      </p:sp>
      <p:sp>
        <p:nvSpPr>
          <p:cNvPr id="20" name="Номер слайда 3">
            <a:extLst>
              <a:ext uri="{FF2B5EF4-FFF2-40B4-BE49-F238E27FC236}">
                <a16:creationId xmlns:a16="http://schemas.microsoft.com/office/drawing/2014/main" id="{7DACAC66-2A15-4A6E-83B1-28F48D3C5CDF}"/>
              </a:ext>
            </a:extLst>
          </p:cNvPr>
          <p:cNvSpPr txBox="1">
            <a:spLocks/>
          </p:cNvSpPr>
          <p:nvPr/>
        </p:nvSpPr>
        <p:spPr>
          <a:xfrm>
            <a:off x="6956718" y="4846679"/>
            <a:ext cx="205740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 algn="r"/>
              <a:t>34</a:t>
            </a:fld>
            <a:endParaRPr lang="ru-RU" sz="1000" dirty="0">
              <a:solidFill>
                <a:srgbClr val="0072BC"/>
              </a:solidFill>
            </a:endParaRPr>
          </a:p>
        </p:txBody>
      </p:sp>
      <p:pic>
        <p:nvPicPr>
          <p:cNvPr id="21" name="Рисунок 20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2400EFEB-49AF-4FA4-A1F8-1E89FF910005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775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4199" y="161916"/>
            <a:ext cx="7858642" cy="3947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Управленцы высшего звена, развивающие экономику Томской области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865" y="1156379"/>
            <a:ext cx="1596083" cy="1624856"/>
          </a:xfrm>
          <a:prstGeom prst="ellips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48357" y="2781235"/>
            <a:ext cx="1915441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72BC"/>
                </a:solidFill>
                <a:cs typeface="Times New Roman" panose="02020603050405020304" pitchFamily="18" charset="0"/>
              </a:rPr>
              <a:t>Акатаев</a:t>
            </a:r>
            <a:r>
              <a:rPr lang="ru-RU" b="1" dirty="0">
                <a:solidFill>
                  <a:srgbClr val="0072BC"/>
                </a:solidFill>
                <a:cs typeface="Times New Roman" panose="02020603050405020304" pitchFamily="18" charset="0"/>
              </a:rPr>
              <a:t> Чингис </a:t>
            </a:r>
            <a:r>
              <a:rPr lang="ru-RU" b="1" dirty="0" err="1">
                <a:solidFill>
                  <a:srgbClr val="0072BC"/>
                </a:solidFill>
                <a:cs typeface="Times New Roman" panose="02020603050405020304" pitchFamily="18" charset="0"/>
              </a:rPr>
              <a:t>Маметович</a:t>
            </a:r>
            <a:endParaRPr lang="ru-RU" b="1" dirty="0">
              <a:solidFill>
                <a:srgbClr val="0072BC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cs typeface="Times New Roman" panose="02020603050405020304" pitchFamily="18" charset="0"/>
              </a:rPr>
              <a:t>Председатель Думы города Томска </a:t>
            </a:r>
          </a:p>
          <a:p>
            <a:endParaRPr lang="ru-RU" sz="105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718" y="1994679"/>
            <a:ext cx="2435303" cy="1670368"/>
          </a:xfrm>
          <a:prstGeom prst="ellipse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165560" y="3643195"/>
            <a:ext cx="26251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2BC"/>
                </a:solidFill>
                <a:cs typeface="Times New Roman" panose="02020603050405020304" pitchFamily="18" charset="0"/>
              </a:rPr>
              <a:t>Ярцева Ирина Юрьевна</a:t>
            </a:r>
          </a:p>
          <a:p>
            <a:pPr algn="ctr"/>
            <a:r>
              <a:rPr lang="ru-RU" sz="1600" i="1" dirty="0">
                <a:cs typeface="Times New Roman" panose="02020603050405020304" pitchFamily="18" charset="0"/>
              </a:rPr>
              <a:t>Заместитель Мэра города Томска – начальник департамента финансов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256" y="1988589"/>
            <a:ext cx="1442184" cy="1682548"/>
          </a:xfrm>
          <a:prstGeom prst="ellipse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1403" y="3643195"/>
            <a:ext cx="36418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0072BC"/>
                </a:solidFill>
                <a:cs typeface="Times New Roman" panose="02020603050405020304" pitchFamily="18" charset="0"/>
              </a:rPr>
              <a:t>Акерман</a:t>
            </a:r>
            <a:endParaRPr lang="ru-RU" b="1" dirty="0">
              <a:solidFill>
                <a:srgbClr val="0072BC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72BC"/>
                </a:solidFill>
                <a:cs typeface="Times New Roman" panose="02020603050405020304" pitchFamily="18" charset="0"/>
              </a:rPr>
              <a:t>Елена Николаевна</a:t>
            </a:r>
          </a:p>
          <a:p>
            <a:pPr algn="ctr"/>
            <a:r>
              <a:rPr lang="ru-RU" sz="1600" i="1" dirty="0">
                <a:cs typeface="Times New Roman" panose="02020603050405020304" pitchFamily="18" charset="0"/>
              </a:rPr>
              <a:t>Начальник экспертно-аналитического отдела Законодательной Думы Томской области </a:t>
            </a:r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39FFEB39-668E-491B-8AC3-19082ADD9113}"/>
              </a:ext>
            </a:extLst>
          </p:cNvPr>
          <p:cNvSpPr txBox="1">
            <a:spLocks/>
          </p:cNvSpPr>
          <p:nvPr/>
        </p:nvSpPr>
        <p:spPr>
          <a:xfrm>
            <a:off x="6956718" y="4846679"/>
            <a:ext cx="205740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 algn="r"/>
              <a:t>35</a:t>
            </a:fld>
            <a:endParaRPr lang="ru-RU" sz="1000" dirty="0">
              <a:solidFill>
                <a:srgbClr val="0072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53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2894" y="1485135"/>
            <a:ext cx="2891348" cy="29595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2BC"/>
                </a:solidFill>
                <a:cs typeface="Times New Roman" panose="02020603050405020304" pitchFamily="18" charset="0"/>
              </a:rPr>
              <a:t>19 мая 2016 года </a:t>
            </a:r>
            <a:r>
              <a:rPr lang="ru-RU" b="1" dirty="0">
                <a:cs typeface="Times New Roman" panose="02020603050405020304" pitchFamily="18" charset="0"/>
              </a:rPr>
              <a:t>на базе ЭФ, ВШБ и  МФУ создан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72BC"/>
                </a:solidFill>
                <a:cs typeface="Times New Roman" panose="02020603050405020304" pitchFamily="18" charset="0"/>
              </a:rPr>
              <a:t>Институт экономики и менеджмента </a:t>
            </a:r>
          </a:p>
          <a:p>
            <a:pPr marL="0" indent="0" algn="ctr">
              <a:buNone/>
            </a:pPr>
            <a:r>
              <a:rPr lang="ru-RU" sz="1600" dirty="0">
                <a:cs typeface="Times New Roman" panose="02020603050405020304" pitchFamily="18" charset="0"/>
              </a:rPr>
              <a:t>(ИЭМ ТГУ, приказ № 394/ОД)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731" y="1207160"/>
            <a:ext cx="5155269" cy="343852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AF95325-4936-4D6A-9526-4714131FF0C9}"/>
              </a:ext>
            </a:extLst>
          </p:cNvPr>
          <p:cNvSpPr txBox="1">
            <a:spLocks/>
          </p:cNvSpPr>
          <p:nvPr/>
        </p:nvSpPr>
        <p:spPr>
          <a:xfrm>
            <a:off x="460854" y="138060"/>
            <a:ext cx="7275818" cy="86810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6 этап: Экономика и наука сегодня </a:t>
            </a:r>
          </a:p>
          <a:p>
            <a:r>
              <a:rPr lang="ru-RU" sz="25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(2016 г. – точка трансформации)</a:t>
            </a: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3FB56964-9117-4512-B1ED-1F37D0206683}"/>
              </a:ext>
            </a:extLst>
          </p:cNvPr>
          <p:cNvSpPr txBox="1">
            <a:spLocks/>
          </p:cNvSpPr>
          <p:nvPr/>
        </p:nvSpPr>
        <p:spPr>
          <a:xfrm>
            <a:off x="6956718" y="4846679"/>
            <a:ext cx="205740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 algn="r"/>
              <a:t>36</a:t>
            </a:fld>
            <a:endParaRPr lang="ru-RU" sz="1000" dirty="0">
              <a:solidFill>
                <a:srgbClr val="0072BC"/>
              </a:solidFill>
            </a:endParaRPr>
          </a:p>
        </p:txBody>
      </p:sp>
      <p:pic>
        <p:nvPicPr>
          <p:cNvPr id="7" name="Рисунок 6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485DE51B-BAFF-4A5E-9B94-455C60CD2AF2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4502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 стрелкой 9"/>
          <p:cNvCxnSpPr/>
          <p:nvPr/>
        </p:nvCxnSpPr>
        <p:spPr>
          <a:xfrm>
            <a:off x="632962" y="1623024"/>
            <a:ext cx="0" cy="966661"/>
          </a:xfrm>
          <a:prstGeom prst="straightConnector1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115280" y="1623024"/>
            <a:ext cx="0" cy="2110778"/>
          </a:xfrm>
          <a:prstGeom prst="straightConnector1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878574" y="1623024"/>
            <a:ext cx="3202" cy="887950"/>
          </a:xfrm>
          <a:prstGeom prst="straightConnector1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608028" y="1623024"/>
            <a:ext cx="5683" cy="1996476"/>
          </a:xfrm>
          <a:prstGeom prst="straightConnector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234277" y="1623024"/>
            <a:ext cx="0" cy="1055389"/>
          </a:xfrm>
          <a:prstGeom prst="straightConnector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6279738" y="1595911"/>
            <a:ext cx="8507" cy="2023588"/>
          </a:xfrm>
          <a:prstGeom prst="straightConnector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264044" y="1623024"/>
            <a:ext cx="0" cy="887950"/>
          </a:xfrm>
          <a:prstGeom prst="straightConnector1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4" name="Rounded Rectangle 3"/>
          <p:cNvSpPr/>
          <p:nvPr/>
        </p:nvSpPr>
        <p:spPr>
          <a:xfrm>
            <a:off x="171450" y="1492668"/>
            <a:ext cx="8604970" cy="3192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91" tIns="36191" rIns="36191" bIns="36191" numCol="1" spcCol="30160" rtlCol="0" anchor="ctr">
            <a:spAutoFit/>
          </a:bodyPr>
          <a:lstStyle/>
          <a:p>
            <a:pPr defTabSz="723839" latinLnBrk="1" hangingPunct="0"/>
            <a:endParaRPr lang="ru-RU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8252395" y="1343025"/>
            <a:ext cx="891605" cy="57315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91" tIns="36191" rIns="36191" bIns="36191" numCol="1" spcCol="30160" rtlCol="0" anchor="ctr">
            <a:spAutoFit/>
          </a:bodyPr>
          <a:lstStyle/>
          <a:p>
            <a:pPr defTabSz="723839" latinLnBrk="1" hangingPunct="0"/>
            <a:endParaRPr lang="ru-RU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25"/>
          <p:cNvSpPr/>
          <p:nvPr/>
        </p:nvSpPr>
        <p:spPr>
          <a:xfrm>
            <a:off x="259081" y="93304"/>
            <a:ext cx="6667411" cy="65756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384" tIns="36192" rIns="72384" bIns="36192" rtlCol="0" anchor="ctr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chemeClr val="tx1"/>
                </a:solidFill>
                <a:ea typeface="+mj-ea"/>
                <a:cs typeface="Times New Roman" panose="02020603050405020304" pitchFamily="18" charset="0"/>
              </a:rPr>
              <a:t>Экономическому образованию </a:t>
            </a:r>
            <a:r>
              <a:rPr lang="ru-RU" sz="2800" dirty="0">
                <a:solidFill>
                  <a:schemeClr val="tx1"/>
                </a:solidFill>
                <a:cs typeface="Times New Roman" panose="02020603050405020304" pitchFamily="18" charset="0"/>
              </a:rPr>
              <a:t>–</a:t>
            </a:r>
            <a:endParaRPr lang="ru-RU" sz="2800" dirty="0">
              <a:solidFill>
                <a:schemeClr val="tx1"/>
              </a:solidFill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004033" y="1430592"/>
            <a:ext cx="360000" cy="360000"/>
            <a:chOff x="2430697" y="2141764"/>
            <a:chExt cx="494582" cy="650786"/>
          </a:xfrm>
          <a:solidFill>
            <a:srgbClr val="FF0000"/>
          </a:solidFill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2430697" y="2141764"/>
              <a:ext cx="494582" cy="650786"/>
            </a:xfrm>
            <a:prstGeom prst="ellipse">
              <a:avLst/>
            </a:prstGeom>
            <a:grpFill/>
            <a:ln w="12700" cap="flat">
              <a:solidFill>
                <a:srgbClr val="5B9BD5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723839" latinLnBrk="1" hangingPunct="0"/>
              <a:endPara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2503510" y="2141764"/>
              <a:ext cx="348957" cy="650786"/>
            </a:xfrm>
            <a:prstGeom prst="ellipse">
              <a:avLst/>
            </a:prstGeom>
            <a:grpFill/>
            <a:ln w="12700" cap="flat">
              <a:solidFill>
                <a:srgbClr val="5B9BD5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723839" latinLnBrk="1" hangingPunct="0"/>
              <a:endPara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396239" y="2221414"/>
            <a:ext cx="1638301" cy="68180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1225" tIns="30613" rIns="61225" bIns="30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100" dirty="0">
                <a:solidFill>
                  <a:schemeClr val="tx1"/>
                </a:solidFill>
              </a:rPr>
              <a:t>Открытие кафедры политической экономии и статистики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660974" y="2221414"/>
            <a:ext cx="1432026" cy="992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1225" tIns="30613" rIns="61225" bIns="30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100" dirty="0">
                <a:solidFill>
                  <a:schemeClr val="tx1"/>
                </a:solidFill>
              </a:rPr>
              <a:t>Создание </a:t>
            </a:r>
            <a:r>
              <a:rPr lang="ru-RU" sz="1100" b="1" dirty="0">
                <a:solidFill>
                  <a:srgbClr val="0072BC"/>
                </a:solidFill>
              </a:rPr>
              <a:t>Экономического факультета ТГУ </a:t>
            </a:r>
            <a:r>
              <a:rPr lang="ru-RU" sz="1100" dirty="0">
                <a:solidFill>
                  <a:schemeClr val="tx1"/>
                </a:solidFill>
              </a:rPr>
              <a:t>как самостоятельного подразделения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593127" y="3314699"/>
            <a:ext cx="1919693" cy="66294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1225" tIns="30613" rIns="61225" bIns="30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100" dirty="0">
                <a:solidFill>
                  <a:schemeClr val="tx1"/>
                </a:solidFill>
              </a:rPr>
              <a:t>Создание Экономического отделения в составе  Юридического факультета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4964804" y="2221414"/>
            <a:ext cx="1119614" cy="80645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1225" tIns="30613" rIns="61225" bIns="30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100" dirty="0">
                <a:solidFill>
                  <a:schemeClr val="tx1"/>
                </a:solidFill>
              </a:rPr>
              <a:t>Создание Российско-американского колледжа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6810255" y="2099935"/>
            <a:ext cx="2036175" cy="111399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1225" tIns="30613" rIns="61225" bIns="30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72BC"/>
                </a:solidFill>
              </a:rPr>
              <a:t>Создание Института экономики </a:t>
            </a:r>
            <a:br>
              <a:rPr lang="ru-RU" sz="1600" b="1" dirty="0">
                <a:solidFill>
                  <a:srgbClr val="0072BC"/>
                </a:solidFill>
              </a:rPr>
            </a:br>
            <a:r>
              <a:rPr lang="ru-RU" sz="1600" b="1" dirty="0">
                <a:solidFill>
                  <a:srgbClr val="0072BC"/>
                </a:solidFill>
              </a:rPr>
              <a:t>и менеджмента ТГУ</a:t>
            </a:r>
          </a:p>
        </p:txBody>
      </p:sp>
      <p:sp>
        <p:nvSpPr>
          <p:cNvPr id="93" name="Oval 92"/>
          <p:cNvSpPr>
            <a:spLocks/>
          </p:cNvSpPr>
          <p:nvPr/>
        </p:nvSpPr>
        <p:spPr>
          <a:xfrm>
            <a:off x="1935280" y="1430592"/>
            <a:ext cx="360000" cy="3600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6191" tIns="36191" rIns="36191" bIns="36191" numCol="1" spcCol="30160" rtlCol="0" anchor="ctr">
            <a:spAutoFit/>
          </a:bodyPr>
          <a:lstStyle/>
          <a:p>
            <a:pPr defTabSz="723839" latinLnBrk="1" hangingPunct="0"/>
            <a:endParaRPr lang="ru-RU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Oval 93"/>
          <p:cNvSpPr>
            <a:spLocks/>
          </p:cNvSpPr>
          <p:nvPr/>
        </p:nvSpPr>
        <p:spPr>
          <a:xfrm>
            <a:off x="4430869" y="1430592"/>
            <a:ext cx="360000" cy="360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6191" tIns="36191" rIns="36191" bIns="36191" numCol="1" spcCol="30160" rtlCol="0" anchor="ctr">
            <a:spAutoFit/>
          </a:bodyPr>
          <a:lstStyle/>
          <a:p>
            <a:pPr defTabSz="723839" latinLnBrk="1" hangingPunct="0"/>
            <a:endParaRPr lang="ru-RU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Oval 95"/>
          <p:cNvSpPr>
            <a:spLocks/>
          </p:cNvSpPr>
          <p:nvPr/>
        </p:nvSpPr>
        <p:spPr>
          <a:xfrm>
            <a:off x="7084044" y="1430592"/>
            <a:ext cx="360000" cy="3600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6191" tIns="36191" rIns="36191" bIns="36191" numCol="1" spcCol="30160" rtlCol="0" anchor="ctr">
            <a:spAutoFit/>
          </a:bodyPr>
          <a:lstStyle/>
          <a:p>
            <a:pPr defTabSz="723839" latinLnBrk="1" hangingPunct="0"/>
            <a:endParaRPr lang="ru-RU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3379" y="1047593"/>
            <a:ext cx="599167" cy="350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91" tIns="36191" rIns="36191" bIns="36191" numCol="1" spcCol="30160" rtlCol="0" anchor="t">
            <a:spAutoFit/>
          </a:bodyPr>
          <a:lstStyle/>
          <a:p>
            <a:pPr algn="ctr" defTabSz="723839" latinLnBrk="1" hangingPunct="0"/>
            <a:r>
              <a:rPr lang="ru-RU" sz="1800" b="1" dirty="0">
                <a:solidFill>
                  <a:srgbClr val="0072BC"/>
                </a:solidFill>
                <a:sym typeface="Calibri"/>
              </a:rPr>
              <a:t>1898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830099" y="1047593"/>
            <a:ext cx="707869" cy="350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91" tIns="36191" rIns="36191" bIns="36191" numCol="1" spcCol="30160" rtlCol="0" anchor="t">
            <a:spAutoFit/>
          </a:bodyPr>
          <a:lstStyle/>
          <a:p>
            <a:pPr algn="ctr" defTabSz="723839" latinLnBrk="1" hangingPunct="0"/>
            <a:r>
              <a:rPr lang="ru-RU" sz="1800" b="1" dirty="0">
                <a:solidFill>
                  <a:srgbClr val="0072BC"/>
                </a:solidFill>
                <a:sym typeface="Calibri"/>
              </a:rPr>
              <a:t>2023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790700" y="1047593"/>
            <a:ext cx="649160" cy="350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91" tIns="36191" rIns="36191" bIns="36191" numCol="1" spcCol="30160" rtlCol="0" anchor="t">
            <a:spAutoFit/>
          </a:bodyPr>
          <a:lstStyle/>
          <a:p>
            <a:pPr algn="ctr" defTabSz="723839" latinLnBrk="1" hangingPunct="0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Calibri"/>
              </a:rPr>
              <a:t>1955</a:t>
            </a:r>
          </a:p>
        </p:txBody>
      </p:sp>
      <p:sp>
        <p:nvSpPr>
          <p:cNvPr id="41" name="Oval 92"/>
          <p:cNvSpPr>
            <a:spLocks/>
          </p:cNvSpPr>
          <p:nvPr/>
        </p:nvSpPr>
        <p:spPr>
          <a:xfrm>
            <a:off x="2700175" y="1430592"/>
            <a:ext cx="360000" cy="3600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6191" tIns="36191" rIns="36191" bIns="36191" numCol="1" spcCol="30160" rtlCol="0" anchor="ctr">
            <a:spAutoFit/>
          </a:bodyPr>
          <a:lstStyle/>
          <a:p>
            <a:pPr defTabSz="723839" latinLnBrk="1" hangingPunct="0"/>
            <a:endParaRPr lang="ru-RU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26241" y="1047593"/>
            <a:ext cx="707869" cy="350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91" tIns="36191" rIns="36191" bIns="36191" numCol="1" spcCol="30160" rtlCol="0" anchor="t">
            <a:spAutoFit/>
          </a:bodyPr>
          <a:lstStyle/>
          <a:p>
            <a:pPr algn="ctr" defTabSz="723839" latinLnBrk="1" hangingPunct="0"/>
            <a:r>
              <a:rPr lang="ru-RU" sz="1800" b="1" dirty="0">
                <a:solidFill>
                  <a:srgbClr val="002060"/>
                </a:solidFill>
                <a:sym typeface="Calibri"/>
              </a:rPr>
              <a:t>1963</a:t>
            </a:r>
          </a:p>
        </p:txBody>
      </p:sp>
      <p:sp>
        <p:nvSpPr>
          <p:cNvPr id="44" name="Rounded Rectangle 71"/>
          <p:cNvSpPr/>
          <p:nvPr/>
        </p:nvSpPr>
        <p:spPr>
          <a:xfrm>
            <a:off x="3947063" y="3314699"/>
            <a:ext cx="1338979" cy="47625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1225" tIns="30613" rIns="61225" bIns="30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100" dirty="0">
                <a:solidFill>
                  <a:schemeClr val="tx1"/>
                </a:solidFill>
              </a:rPr>
              <a:t>Создание </a:t>
            </a:r>
            <a:r>
              <a:rPr lang="ru-RU" sz="1100" b="1" dirty="0">
                <a:solidFill>
                  <a:srgbClr val="0072BC"/>
                </a:solidFill>
              </a:rPr>
              <a:t>Высшей школы бизнеса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256935" y="1047593"/>
            <a:ext cx="707869" cy="350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91" tIns="36191" rIns="36191" bIns="36191" numCol="1" spcCol="30160" rtlCol="0" anchor="t">
            <a:spAutoFit/>
          </a:bodyPr>
          <a:lstStyle/>
          <a:p>
            <a:pPr algn="ctr" defTabSz="723839" latinLnBrk="1" hangingPunct="0"/>
            <a:r>
              <a:rPr lang="ru-RU" sz="1800" dirty="0">
                <a:solidFill>
                  <a:srgbClr val="002060"/>
                </a:solidFill>
                <a:sym typeface="Calibri"/>
              </a:rPr>
              <a:t>1991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880343" y="1047593"/>
            <a:ext cx="707869" cy="350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91" tIns="36191" rIns="36191" bIns="36191" numCol="1" spcCol="30160" rtlCol="0" anchor="t">
            <a:spAutoFit/>
          </a:bodyPr>
          <a:lstStyle/>
          <a:p>
            <a:pPr algn="ctr" defTabSz="723839" latinLnBrk="1" hangingPunct="0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Calibri"/>
              </a:rPr>
              <a:t>1992</a:t>
            </a:r>
          </a:p>
        </p:txBody>
      </p:sp>
      <p:sp>
        <p:nvSpPr>
          <p:cNvPr id="50" name="Oval 93"/>
          <p:cNvSpPr>
            <a:spLocks/>
          </p:cNvSpPr>
          <p:nvPr/>
        </p:nvSpPr>
        <p:spPr>
          <a:xfrm>
            <a:off x="5054277" y="1430592"/>
            <a:ext cx="360000" cy="360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6191" tIns="36191" rIns="36191" bIns="36191" numCol="1" spcCol="30160" rtlCol="0" anchor="ctr">
            <a:spAutoFit/>
          </a:bodyPr>
          <a:lstStyle/>
          <a:p>
            <a:pPr defTabSz="723839" latinLnBrk="1" hangingPunct="0"/>
            <a:endParaRPr lang="ru-RU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Rounded Rectangle 71"/>
          <p:cNvSpPr/>
          <p:nvPr/>
        </p:nvSpPr>
        <p:spPr>
          <a:xfrm>
            <a:off x="6084417" y="3314699"/>
            <a:ext cx="1849791" cy="52211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1225" tIns="30613" rIns="61225" bIns="30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100" dirty="0">
                <a:solidFill>
                  <a:schemeClr val="tx1"/>
                </a:solidFill>
              </a:rPr>
              <a:t>Создание </a:t>
            </a:r>
            <a:r>
              <a:rPr lang="ru-RU" sz="1100" b="1" dirty="0">
                <a:solidFill>
                  <a:srgbClr val="0072BC"/>
                </a:solidFill>
              </a:rPr>
              <a:t>Международного факультета управления</a:t>
            </a:r>
          </a:p>
        </p:txBody>
      </p:sp>
      <p:sp>
        <p:nvSpPr>
          <p:cNvPr id="58" name="Oval 93"/>
          <p:cNvSpPr>
            <a:spLocks/>
          </p:cNvSpPr>
          <p:nvPr/>
        </p:nvSpPr>
        <p:spPr>
          <a:xfrm>
            <a:off x="6103991" y="1430592"/>
            <a:ext cx="360000" cy="360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6191" tIns="36191" rIns="36191" bIns="36191" numCol="1" spcCol="30160" rtlCol="0" anchor="ctr">
            <a:spAutoFit/>
          </a:bodyPr>
          <a:lstStyle/>
          <a:p>
            <a:pPr defTabSz="723839" latinLnBrk="1" hangingPunct="0"/>
            <a:endParaRPr lang="ru-RU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930057" y="1047593"/>
            <a:ext cx="707869" cy="350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91" tIns="36191" rIns="36191" bIns="36191" numCol="1" spcCol="30160" rtlCol="0" anchor="t">
            <a:spAutoFit/>
          </a:bodyPr>
          <a:lstStyle/>
          <a:p>
            <a:pPr algn="ctr" defTabSz="723839" latinLnBrk="1" hangingPunct="0"/>
            <a:r>
              <a:rPr lang="ru-RU" sz="1800" dirty="0">
                <a:solidFill>
                  <a:srgbClr val="002060"/>
                </a:solidFill>
                <a:sym typeface="Calibri"/>
              </a:rPr>
              <a:t>1998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910110" y="1047593"/>
            <a:ext cx="707869" cy="350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91" tIns="36191" rIns="36191" bIns="36191" numCol="1" spcCol="30160" rtlCol="0" anchor="t">
            <a:spAutoFit/>
          </a:bodyPr>
          <a:lstStyle/>
          <a:p>
            <a:pPr algn="ctr" defTabSz="723839" latinLnBrk="1" hangingPunct="0"/>
            <a:r>
              <a:rPr lang="ru-RU" sz="1800" b="1" dirty="0">
                <a:solidFill>
                  <a:srgbClr val="002060"/>
                </a:solidFill>
                <a:sym typeface="Calibri"/>
              </a:rPr>
              <a:t>2016</a:t>
            </a: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259080" y="4215706"/>
            <a:ext cx="8679180" cy="0"/>
          </a:xfrm>
          <a:prstGeom prst="line">
            <a:avLst/>
          </a:prstGeom>
          <a:ln w="127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5399986" y="30785"/>
            <a:ext cx="20056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72BC"/>
                </a:solidFill>
                <a:latin typeface="Century" panose="02040604050505020304" pitchFamily="18" charset="0"/>
              </a:rPr>
              <a:t>125 лет</a:t>
            </a:r>
          </a:p>
        </p:txBody>
      </p:sp>
      <p:pic>
        <p:nvPicPr>
          <p:cNvPr id="48" name="Рисунок 47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ECF1B837-A627-483E-8651-AD8D2CE19E03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Номер слайда 3">
            <a:extLst>
              <a:ext uri="{FF2B5EF4-FFF2-40B4-BE49-F238E27FC236}">
                <a16:creationId xmlns:a16="http://schemas.microsoft.com/office/drawing/2014/main" id="{6AF635AD-EDF9-40CD-A7D6-2F510E3B2095}"/>
              </a:ext>
            </a:extLst>
          </p:cNvPr>
          <p:cNvSpPr txBox="1">
            <a:spLocks/>
          </p:cNvSpPr>
          <p:nvPr/>
        </p:nvSpPr>
        <p:spPr>
          <a:xfrm>
            <a:off x="6956718" y="4846679"/>
            <a:ext cx="205740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 algn="r"/>
              <a:t>37</a:t>
            </a:fld>
            <a:endParaRPr lang="ru-RU" sz="1000" dirty="0">
              <a:solidFill>
                <a:srgbClr val="0072BC"/>
              </a:solidFill>
            </a:endParaRP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549C15E6-A7A4-0757-A3D1-B6BEBA7E6BD8}"/>
              </a:ext>
            </a:extLst>
          </p:cNvPr>
          <p:cNvGrpSpPr/>
          <p:nvPr/>
        </p:nvGrpSpPr>
        <p:grpSpPr>
          <a:xfrm>
            <a:off x="472966" y="1457465"/>
            <a:ext cx="360000" cy="360000"/>
            <a:chOff x="2430697" y="2141764"/>
            <a:chExt cx="494582" cy="650786"/>
          </a:xfrm>
          <a:solidFill>
            <a:srgbClr val="FF0000"/>
          </a:solidFill>
        </p:grpSpPr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4C3294C2-0413-4709-3D51-27C6DC005B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30697" y="2141764"/>
              <a:ext cx="494582" cy="650786"/>
            </a:xfrm>
            <a:prstGeom prst="ellipse">
              <a:avLst/>
            </a:prstGeom>
            <a:grpFill/>
            <a:ln w="12700" cap="flat">
              <a:solidFill>
                <a:srgbClr val="5B9BD5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723839" latinLnBrk="1" hangingPunct="0"/>
              <a:endPara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Oval 5">
              <a:extLst>
                <a:ext uri="{FF2B5EF4-FFF2-40B4-BE49-F238E27FC236}">
                  <a16:creationId xmlns:a16="http://schemas.microsoft.com/office/drawing/2014/main" id="{CA3AD23B-EC9C-C2A3-DBFA-193519D8F6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3510" y="2141764"/>
              <a:ext cx="348957" cy="650786"/>
            </a:xfrm>
            <a:prstGeom prst="ellipse">
              <a:avLst/>
            </a:prstGeom>
            <a:grpFill/>
            <a:ln w="12700" cap="flat">
              <a:solidFill>
                <a:srgbClr val="5B9BD5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723839" latinLnBrk="1" hangingPunct="0"/>
              <a:endParaRPr lang="ru-RU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F2BAE89-E42D-40EB-8F32-5B686D6CF556}"/>
              </a:ext>
            </a:extLst>
          </p:cNvPr>
          <p:cNvSpPr txBox="1"/>
          <p:nvPr/>
        </p:nvSpPr>
        <p:spPr>
          <a:xfrm>
            <a:off x="1593127" y="4355615"/>
            <a:ext cx="7183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Возникновение экономической школы в Томске и в Сибири происходило на фоне развития образования и науки в ТГУ</a:t>
            </a:r>
          </a:p>
        </p:txBody>
      </p:sp>
    </p:spTree>
    <p:extLst>
      <p:ext uri="{BB962C8B-B14F-4D97-AF65-F5344CB8AC3E}">
        <p14:creationId xmlns:p14="http://schemas.microsoft.com/office/powerpoint/2010/main" val="42578463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B37AD-F970-4557-9538-2A84826F1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Современные задачи (?) </a:t>
            </a:r>
            <a:r>
              <a:rPr lang="ru-RU" sz="2500" b="1" i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на обсуждение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A7A3DC-0045-4E1D-AA27-4F49FDFB8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Анализ истории создания и развития экономического образования в ВУЗах Томска и Сибири</a:t>
            </a:r>
          </a:p>
          <a:p>
            <a:r>
              <a:rPr lang="ru-RU" dirty="0"/>
              <a:t>Создание единого методического центра преподавания экономических наук (дисциплин) в рамках Большого университета </a:t>
            </a:r>
          </a:p>
          <a:p>
            <a:r>
              <a:rPr lang="ru-RU" dirty="0"/>
              <a:t>Объединение ученых Томска, Сибири с целью выполнения совместных научных проектов, грантов и договоров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AA9D52-AF7C-4AA3-88EA-1C2F31A51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122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13F27E-30CA-BF0F-B795-967BA9716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3" y="0"/>
            <a:ext cx="916598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54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05189-33ED-4D31-A04E-61F7F5C21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13" y="102392"/>
            <a:ext cx="7886700" cy="994172"/>
          </a:xfrm>
        </p:spPr>
        <p:txBody>
          <a:bodyPr/>
          <a:lstStyle/>
          <a:p>
            <a:r>
              <a:rPr lang="ru-RU" sz="28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1 этап: Основание в Сибири экономической науки и образования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83DDC5-2C5A-4BB1-AB22-CB7296B64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468" y="1208256"/>
            <a:ext cx="5343050" cy="1124857"/>
          </a:xfrm>
          <a:ln w="12700">
            <a:solidFill>
              <a:srgbClr val="0072BC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rgbClr val="0072BC"/>
                </a:solidFill>
              </a:rPr>
              <a:t>30 августа 1898 года </a:t>
            </a:r>
            <a:r>
              <a:rPr lang="ru-RU" sz="2000" dirty="0"/>
              <a:t>в Томск поступила телеграмма от министра народного просвещения о возможности открытия юридического факультета в составе Томского императорского университета. Это был второй факультет после медицинского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0CC00D60-917D-4121-B896-2696F651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/>
              <a:t>4</a:t>
            </a:fld>
            <a:endParaRPr lang="ru-RU" sz="1000" dirty="0">
              <a:solidFill>
                <a:srgbClr val="0072BC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AC52D9-D497-4505-BDA5-B90ABA4B0EAB}"/>
              </a:ext>
            </a:extLst>
          </p:cNvPr>
          <p:cNvSpPr/>
          <p:nvPr/>
        </p:nvSpPr>
        <p:spPr>
          <a:xfrm>
            <a:off x="2301989" y="2625206"/>
            <a:ext cx="4369548" cy="584775"/>
          </a:xfrm>
          <a:prstGeom prst="rect">
            <a:avLst/>
          </a:prstGeom>
          <a:ln w="12700">
            <a:solidFill>
              <a:srgbClr val="0072B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Открытие юридического факультета состоялось </a:t>
            </a:r>
            <a:r>
              <a:rPr lang="ru-RU" sz="1600" dirty="0">
                <a:solidFill>
                  <a:srgbClr val="0072BC"/>
                </a:solidFill>
              </a:rPr>
              <a:t>22 октября 1898 г.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E90F76E-A012-4AA7-A58A-72431769B6FB}"/>
              </a:ext>
            </a:extLst>
          </p:cNvPr>
          <p:cNvSpPr/>
          <p:nvPr/>
        </p:nvSpPr>
        <p:spPr>
          <a:xfrm>
            <a:off x="3631436" y="3502074"/>
            <a:ext cx="5343050" cy="1138773"/>
          </a:xfrm>
          <a:prstGeom prst="rect">
            <a:avLst/>
          </a:prstGeom>
          <a:ln w="12700">
            <a:solidFill>
              <a:srgbClr val="0072B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700" dirty="0"/>
              <a:t>В числе новых кафедр была создана </a:t>
            </a:r>
            <a:r>
              <a:rPr lang="ru-RU" sz="1700" b="1" dirty="0">
                <a:solidFill>
                  <a:srgbClr val="0072BC"/>
                </a:solidFill>
              </a:rPr>
              <a:t>кафедра политической экономии и статистики.</a:t>
            </a:r>
            <a:r>
              <a:rPr lang="ru-RU" sz="1700" b="1" dirty="0"/>
              <a:t> </a:t>
            </a:r>
            <a:r>
              <a:rPr lang="ru-RU" sz="1700" dirty="0"/>
              <a:t>С этого времени и начинается развитие экономического образования и науки в Томске и в Сибири в целом! </a:t>
            </a:r>
          </a:p>
        </p:txBody>
      </p:sp>
      <p:grpSp>
        <p:nvGrpSpPr>
          <p:cNvPr id="9" name="Google Shape;3986;p68">
            <a:extLst>
              <a:ext uri="{FF2B5EF4-FFF2-40B4-BE49-F238E27FC236}">
                <a16:creationId xmlns:a16="http://schemas.microsoft.com/office/drawing/2014/main" id="{36B55CBF-EA8A-4E00-8980-760C5DE67F0A}"/>
              </a:ext>
            </a:extLst>
          </p:cNvPr>
          <p:cNvGrpSpPr/>
          <p:nvPr/>
        </p:nvGrpSpPr>
        <p:grpSpPr>
          <a:xfrm>
            <a:off x="5986800" y="1567281"/>
            <a:ext cx="584777" cy="406805"/>
            <a:chOff x="4791775" y="1877500"/>
            <a:chExt cx="66725" cy="36975"/>
          </a:xfrm>
        </p:grpSpPr>
        <p:sp>
          <p:nvSpPr>
            <p:cNvPr id="10" name="Google Shape;3987;p68">
              <a:extLst>
                <a:ext uri="{FF2B5EF4-FFF2-40B4-BE49-F238E27FC236}">
                  <a16:creationId xmlns:a16="http://schemas.microsoft.com/office/drawing/2014/main" id="{20B8F7FB-B4F1-4D36-B1E8-984AE6428014}"/>
                </a:ext>
              </a:extLst>
            </p:cNvPr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12700" cap="flat" cmpd="sng">
              <a:solidFill>
                <a:srgbClr val="0072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2BC"/>
                </a:solidFill>
              </a:endParaRPr>
            </a:p>
          </p:txBody>
        </p:sp>
        <p:sp>
          <p:nvSpPr>
            <p:cNvPr id="11" name="Google Shape;3988;p68">
              <a:extLst>
                <a:ext uri="{FF2B5EF4-FFF2-40B4-BE49-F238E27FC236}">
                  <a16:creationId xmlns:a16="http://schemas.microsoft.com/office/drawing/2014/main" id="{1566E233-61B7-4AC8-B7B3-6D48567DE9E5}"/>
                </a:ext>
              </a:extLst>
            </p:cNvPr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12700" cap="flat" cmpd="sng">
              <a:solidFill>
                <a:srgbClr val="0072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2BC"/>
                </a:solidFill>
              </a:endParaRPr>
            </a:p>
          </p:txBody>
        </p:sp>
      </p:grpSp>
      <p:grpSp>
        <p:nvGrpSpPr>
          <p:cNvPr id="15" name="Google Shape;3986;p68">
            <a:extLst>
              <a:ext uri="{FF2B5EF4-FFF2-40B4-BE49-F238E27FC236}">
                <a16:creationId xmlns:a16="http://schemas.microsoft.com/office/drawing/2014/main" id="{43CBB8C3-4111-427C-80F1-7996E9857268}"/>
              </a:ext>
            </a:extLst>
          </p:cNvPr>
          <p:cNvGrpSpPr/>
          <p:nvPr/>
        </p:nvGrpSpPr>
        <p:grpSpPr>
          <a:xfrm>
            <a:off x="7060750" y="2714190"/>
            <a:ext cx="584777" cy="406805"/>
            <a:chOff x="4791775" y="1877500"/>
            <a:chExt cx="66725" cy="36975"/>
          </a:xfrm>
        </p:grpSpPr>
        <p:sp>
          <p:nvSpPr>
            <p:cNvPr id="16" name="Google Shape;3987;p68">
              <a:extLst>
                <a:ext uri="{FF2B5EF4-FFF2-40B4-BE49-F238E27FC236}">
                  <a16:creationId xmlns:a16="http://schemas.microsoft.com/office/drawing/2014/main" id="{19CFBF40-47BD-4BAC-9E9E-BA00A76397BC}"/>
                </a:ext>
              </a:extLst>
            </p:cNvPr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12700" cap="flat" cmpd="sng">
              <a:solidFill>
                <a:srgbClr val="0072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2BC"/>
                </a:solidFill>
              </a:endParaRPr>
            </a:p>
          </p:txBody>
        </p:sp>
        <p:sp>
          <p:nvSpPr>
            <p:cNvPr id="17" name="Google Shape;3988;p68">
              <a:extLst>
                <a:ext uri="{FF2B5EF4-FFF2-40B4-BE49-F238E27FC236}">
                  <a16:creationId xmlns:a16="http://schemas.microsoft.com/office/drawing/2014/main" id="{25466D7D-3D38-433D-8322-EC37FB501B90}"/>
                </a:ext>
              </a:extLst>
            </p:cNvPr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12700" cap="flat" cmpd="sng">
              <a:solidFill>
                <a:srgbClr val="0072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2BC"/>
                </a:solidFill>
              </a:endParaRPr>
            </a:p>
          </p:txBody>
        </p:sp>
      </p:grpSp>
      <p:pic>
        <p:nvPicPr>
          <p:cNvPr id="18" name="Рисунок 17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93EDEDB1-1C16-4189-90C3-5C6B69805298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715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ADAE7-4E71-4BE8-BB2B-96D107118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928" y="60574"/>
            <a:ext cx="7886700" cy="727446"/>
          </a:xfrm>
        </p:spPr>
        <p:txBody>
          <a:bodyPr/>
          <a:lstStyle/>
          <a:p>
            <a:r>
              <a:rPr lang="ru-RU" sz="28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Первые профессора-экономисты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5CB5D-D419-4B31-84C0-E775E3ED4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1318960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Михаил Андреевич Рейснер (1868-1928)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i="1" dirty="0"/>
              <a:t>выпускник Варшавского университета,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i="1" dirty="0"/>
              <a:t>	магистр политической экономии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i="1" dirty="0"/>
              <a:t>		первый заведующий кафедрой (1898-1899)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sz="1800" i="1" dirty="0">
                <a:solidFill>
                  <a:schemeClr val="accent5">
                    <a:lumMod val="75000"/>
                  </a:schemeClr>
                </a:solidFill>
              </a:rPr>
              <a:t>«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>Лекция профессора Рейснера, читавшего ранее  политэкономию в Александровском институте в Петербурге, привела студентов-юристов в восторг</a:t>
            </a:r>
            <a:r>
              <a:rPr lang="ru-RU" sz="1800" i="1" dirty="0">
                <a:solidFill>
                  <a:schemeClr val="accent5">
                    <a:lumMod val="75000"/>
                  </a:schemeClr>
                </a:solidFill>
              </a:rPr>
              <a:t>»</a:t>
            </a:r>
            <a:r>
              <a:rPr lang="ru-RU" dirty="0"/>
              <a:t> </a:t>
            </a:r>
            <a:r>
              <a:rPr lang="ru-RU" sz="1600" dirty="0"/>
              <a:t>(</a:t>
            </a:r>
            <a:r>
              <a:rPr lang="ru-RU" sz="1600" i="1" dirty="0"/>
              <a:t>цит. по Сибирская жизнь. 1</a:t>
            </a:r>
            <a:r>
              <a:rPr lang="en-US" sz="1600" i="1" dirty="0"/>
              <a:t>8</a:t>
            </a:r>
            <a:r>
              <a:rPr lang="ru-RU" sz="1600" i="1" dirty="0"/>
              <a:t>98. 30 окт. С. 2</a:t>
            </a:r>
            <a:r>
              <a:rPr lang="ru-RU" sz="1600" dirty="0"/>
              <a:t>) </a:t>
            </a:r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BDC8690D-5568-4C83-AA13-F11F3EAE7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/>
              <a:t>5</a:t>
            </a:fld>
            <a:endParaRPr lang="ru-RU" sz="1000" dirty="0">
              <a:solidFill>
                <a:srgbClr val="0072BC"/>
              </a:solidFill>
            </a:endParaRPr>
          </a:p>
        </p:txBody>
      </p:sp>
      <p:sp>
        <p:nvSpPr>
          <p:cNvPr id="5" name="AutoShape 2" descr="blob:https://web.whatsapp.com/d1825f0a-cdf1-4578-804e-093d83147257">
            <a:extLst>
              <a:ext uri="{FF2B5EF4-FFF2-40B4-BE49-F238E27FC236}">
                <a16:creationId xmlns:a16="http://schemas.microsoft.com/office/drawing/2014/main" id="{D1E63A3C-4713-432A-B0CA-E1AE72A97E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8EFDCB-226D-4940-AA0A-D0E6C02CF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173" y="0"/>
            <a:ext cx="2170827" cy="3144146"/>
          </a:xfrm>
          <a:prstGeom prst="rect">
            <a:avLst/>
          </a:prstGeom>
        </p:spPr>
      </p:pic>
      <p:pic>
        <p:nvPicPr>
          <p:cNvPr id="9" name="Рисунок 8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4588A55C-4403-437E-A747-2B37CFBB3669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073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5214" y="81342"/>
            <a:ext cx="5204474" cy="191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0070C0"/>
                </a:solidFill>
              </a:rPr>
              <a:t>Исследование потребительского поведения и доходов томского студенчества</a:t>
            </a:r>
          </a:p>
          <a:p>
            <a:pPr>
              <a:lnSpc>
                <a:spcPct val="90000"/>
              </a:lnSpc>
            </a:pPr>
            <a:endParaRPr lang="ru-RU" sz="2400" b="1" dirty="0">
              <a:solidFill>
                <a:srgbClr val="0070C0"/>
              </a:solidFill>
            </a:endParaRPr>
          </a:p>
          <a:p>
            <a:r>
              <a:rPr lang="ru-RU" sz="1600" dirty="0">
                <a:solidFill>
                  <a:srgbClr val="000000"/>
                </a:solidFill>
              </a:rPr>
              <a:t>1902 г. – под рук. проф. М.Н. Соболева</a:t>
            </a:r>
          </a:p>
          <a:p>
            <a:r>
              <a:rPr lang="ru-RU" sz="1600" dirty="0">
                <a:solidFill>
                  <a:srgbClr val="000000"/>
                </a:solidFill>
              </a:rPr>
              <a:t>1914 г. – под рук. проф. П.И. Лященко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732" y="2050275"/>
            <a:ext cx="1522922" cy="18374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37367" y="3911531"/>
            <a:ext cx="23717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2BC"/>
                </a:solidFill>
                <a:cs typeface="Times New Roman" panose="02020603050405020304" pitchFamily="18" charset="0"/>
              </a:rPr>
              <a:t>Михаил Николаевич Соболев (1869-1945</a:t>
            </a:r>
            <a:r>
              <a:rPr lang="ru-RU" b="1" dirty="0">
                <a:solidFill>
                  <a:srgbClr val="0072BC"/>
                </a:solidFill>
              </a:rPr>
              <a:t>)</a:t>
            </a:r>
          </a:p>
          <a:p>
            <a:pPr algn="ctr"/>
            <a:r>
              <a:rPr lang="ru-RU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выпускник МГУ, заведующий кафедрой в 1899-1913 гг</a:t>
            </a:r>
            <a:r>
              <a:rPr lang="ru-RU" sz="12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49" name="Picture 1" descr="imag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62" y="1995712"/>
            <a:ext cx="1302628" cy="190549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1846" y="4357807"/>
            <a:ext cx="31385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31470" algn="ctr"/>
            <a:r>
              <a:rPr lang="ru-RU" sz="1200" i="1" spc="-4" dirty="0">
                <a:ea typeface="Times New Roman" panose="02020603050405020304" pitchFamily="18" charset="0"/>
                <a:cs typeface="Times New Roman" panose="02020603050405020304" pitchFamily="18" charset="0"/>
              </a:rPr>
              <a:t>выпускник экономического отделения юридического факультета Санкт-Петербургского университета, заведующий кафедрой в 1913-1917 гг.</a:t>
            </a:r>
            <a:endParaRPr lang="ru-RU" sz="1200" i="1" spc="4" dirty="0">
              <a:ea typeface="Times New Roman" panose="02020603050405020304" pitchFamily="18" charset="0"/>
            </a:endParaRPr>
          </a:p>
        </p:txBody>
      </p:sp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id="{9E5751D8-48B8-2873-6CB8-47AC27EAD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018BC8D-4126-44D3-BED8-EB537EBB8407}"/>
              </a:ext>
            </a:extLst>
          </p:cNvPr>
          <p:cNvSpPr/>
          <p:nvPr/>
        </p:nvSpPr>
        <p:spPr>
          <a:xfrm>
            <a:off x="456302" y="3831664"/>
            <a:ext cx="2662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31470" algn="ctr"/>
            <a:r>
              <a:rPr lang="ru-RU" b="1" spc="19" dirty="0">
                <a:solidFill>
                  <a:srgbClr val="0072B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Петр Иванович Лященко </a:t>
            </a:r>
            <a:r>
              <a:rPr lang="ru-RU" b="1" spc="-15" dirty="0">
                <a:solidFill>
                  <a:srgbClr val="0072B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(1876-1955)</a:t>
            </a:r>
          </a:p>
        </p:txBody>
      </p:sp>
      <p:pic>
        <p:nvPicPr>
          <p:cNvPr id="3074" name="Picture 2" descr="https://www.elib.tomsk.ru/elib/data/2021/2021-4266-web/00003.jpg">
            <a:extLst>
              <a:ext uri="{FF2B5EF4-FFF2-40B4-BE49-F238E27FC236}">
                <a16:creationId xmlns:a16="http://schemas.microsoft.com/office/drawing/2014/main" id="{04C25C43-FE5D-4ABF-8032-32631627B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938" y="0"/>
            <a:ext cx="34686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948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89562" y="176037"/>
            <a:ext cx="517809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Экономическая наука на кафедре политической экономии и статистики изначально была в приоритете</a:t>
            </a:r>
            <a:endParaRPr lang="ru-RU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C93FB23-82E5-44FF-A4F7-A61BEA462849}"/>
              </a:ext>
            </a:extLst>
          </p:cNvPr>
          <p:cNvSpPr/>
          <p:nvPr/>
        </p:nvSpPr>
        <p:spPr>
          <a:xfrm>
            <a:off x="389562" y="1357235"/>
            <a:ext cx="50894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a typeface="Courier New" panose="02070309020205020404" pitchFamily="49" charset="0"/>
                <a:cs typeface="Times New Roman" panose="02020603050405020304" pitchFamily="18" charset="0"/>
              </a:rPr>
              <a:t>Более </a:t>
            </a:r>
            <a:r>
              <a:rPr lang="ru-RU" sz="1800" dirty="0">
                <a:solidFill>
                  <a:srgbClr val="0072BC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10 монографий и работ</a:t>
            </a:r>
            <a:r>
              <a:rPr lang="ru-RU" sz="1800" dirty="0">
                <a:ea typeface="Courier New" panose="02070309020205020404" pitchFamily="49" charset="0"/>
                <a:cs typeface="Times New Roman" panose="02020603050405020304" pitchFamily="18" charset="0"/>
              </a:rPr>
              <a:t>, в т.ч.: </a:t>
            </a:r>
          </a:p>
          <a:p>
            <a:r>
              <a:rPr lang="ru-RU" sz="1800" dirty="0">
                <a:ea typeface="Courier New" panose="02070309020205020404" pitchFamily="49" charset="0"/>
                <a:cs typeface="Times New Roman" panose="02020603050405020304" pitchFamily="18" charset="0"/>
              </a:rPr>
              <a:t>«Реформа крестьянского управления в Сибири» (1904)</a:t>
            </a:r>
          </a:p>
          <a:p>
            <a:r>
              <a:rPr lang="ru-RU" sz="1800" dirty="0">
                <a:ea typeface="Courier New" panose="02070309020205020404" pitchFamily="49" charset="0"/>
                <a:cs typeface="Times New Roman" panose="02020603050405020304" pitchFamily="18" charset="0"/>
              </a:rPr>
              <a:t>       «Экономические очерки Западной Сибири» (1911)</a:t>
            </a:r>
          </a:p>
          <a:p>
            <a:r>
              <a:rPr lang="ru-RU" sz="1800" dirty="0">
                <a:ea typeface="Courier New" panose="02070309020205020404" pitchFamily="49" charset="0"/>
                <a:cs typeface="Times New Roman" panose="02020603050405020304" pitchFamily="18" charset="0"/>
              </a:rPr>
              <a:t>                Обследование кустарной промышленности / (1905), под руководством проф. М.Н. Соболева </a:t>
            </a:r>
            <a:r>
              <a:rPr lang="ru-RU" sz="1800" baseline="-250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id="{18369807-C3CE-529C-40B8-6924CE47E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2050" name="Picture 2" descr="https://www.elib.tomsk.ru/elib/data/2017/2017-0353/00001.jpg">
            <a:extLst>
              <a:ext uri="{FF2B5EF4-FFF2-40B4-BE49-F238E27FC236}">
                <a16:creationId xmlns:a16="http://schemas.microsoft.com/office/drawing/2014/main" id="{B64E2EF8-E2A7-4249-A721-BB3A95D11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09" y="-9518"/>
            <a:ext cx="3551447" cy="515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oogle Shape;4001;p68">
            <a:extLst>
              <a:ext uri="{FF2B5EF4-FFF2-40B4-BE49-F238E27FC236}">
                <a16:creationId xmlns:a16="http://schemas.microsoft.com/office/drawing/2014/main" id="{9BAD8FF2-9BDC-48AF-A431-58D90E79E61D}"/>
              </a:ext>
            </a:extLst>
          </p:cNvPr>
          <p:cNvGrpSpPr/>
          <p:nvPr/>
        </p:nvGrpSpPr>
        <p:grpSpPr>
          <a:xfrm>
            <a:off x="229519" y="1720307"/>
            <a:ext cx="160043" cy="227439"/>
            <a:chOff x="5083925" y="2066350"/>
            <a:chExt cx="28825" cy="41550"/>
          </a:xfrm>
        </p:grpSpPr>
        <p:sp>
          <p:nvSpPr>
            <p:cNvPr id="11" name="Google Shape;4002;p68">
              <a:extLst>
                <a:ext uri="{FF2B5EF4-FFF2-40B4-BE49-F238E27FC236}">
                  <a16:creationId xmlns:a16="http://schemas.microsoft.com/office/drawing/2014/main" id="{E88AFEED-A3CB-4DE4-ACDC-99B4C6A81869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Google Shape;4003;p68">
              <a:extLst>
                <a:ext uri="{FF2B5EF4-FFF2-40B4-BE49-F238E27FC236}">
                  <a16:creationId xmlns:a16="http://schemas.microsoft.com/office/drawing/2014/main" id="{D57EA594-4396-443F-8009-98A48D5E630F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3" name="Google Shape;4001;p68">
            <a:extLst>
              <a:ext uri="{FF2B5EF4-FFF2-40B4-BE49-F238E27FC236}">
                <a16:creationId xmlns:a16="http://schemas.microsoft.com/office/drawing/2014/main" id="{D36E44E8-A3DD-4749-9335-8F611780C81E}"/>
              </a:ext>
            </a:extLst>
          </p:cNvPr>
          <p:cNvGrpSpPr/>
          <p:nvPr/>
        </p:nvGrpSpPr>
        <p:grpSpPr>
          <a:xfrm>
            <a:off x="612377" y="2266716"/>
            <a:ext cx="160043" cy="227439"/>
            <a:chOff x="5083925" y="2066350"/>
            <a:chExt cx="28825" cy="41550"/>
          </a:xfrm>
        </p:grpSpPr>
        <p:sp>
          <p:nvSpPr>
            <p:cNvPr id="14" name="Google Shape;4002;p68">
              <a:extLst>
                <a:ext uri="{FF2B5EF4-FFF2-40B4-BE49-F238E27FC236}">
                  <a16:creationId xmlns:a16="http://schemas.microsoft.com/office/drawing/2014/main" id="{782AE288-A101-4FB9-A6C0-6D4E0CB06E4D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Google Shape;4003;p68">
              <a:extLst>
                <a:ext uri="{FF2B5EF4-FFF2-40B4-BE49-F238E27FC236}">
                  <a16:creationId xmlns:a16="http://schemas.microsoft.com/office/drawing/2014/main" id="{04D135C3-39DC-4F46-A581-A689865AB326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Google Shape;4001;p68">
            <a:extLst>
              <a:ext uri="{FF2B5EF4-FFF2-40B4-BE49-F238E27FC236}">
                <a16:creationId xmlns:a16="http://schemas.microsoft.com/office/drawing/2014/main" id="{06432827-A1D7-4C2C-990F-53E1CA80AE64}"/>
              </a:ext>
            </a:extLst>
          </p:cNvPr>
          <p:cNvGrpSpPr/>
          <p:nvPr/>
        </p:nvGrpSpPr>
        <p:grpSpPr>
          <a:xfrm>
            <a:off x="1084446" y="2826445"/>
            <a:ext cx="160043" cy="227439"/>
            <a:chOff x="5083925" y="2066350"/>
            <a:chExt cx="28825" cy="41550"/>
          </a:xfrm>
        </p:grpSpPr>
        <p:sp>
          <p:nvSpPr>
            <p:cNvPr id="17" name="Google Shape;4002;p68">
              <a:extLst>
                <a:ext uri="{FF2B5EF4-FFF2-40B4-BE49-F238E27FC236}">
                  <a16:creationId xmlns:a16="http://schemas.microsoft.com/office/drawing/2014/main" id="{B172DA0E-49F8-4DA0-9CA8-A208D93C39EC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8" name="Google Shape;4003;p68">
              <a:extLst>
                <a:ext uri="{FF2B5EF4-FFF2-40B4-BE49-F238E27FC236}">
                  <a16:creationId xmlns:a16="http://schemas.microsoft.com/office/drawing/2014/main" id="{8D4B66D2-5D6A-474C-A81F-A169B217D838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705604A-A2B5-4BB2-B948-31412F1090A2}"/>
              </a:ext>
            </a:extLst>
          </p:cNvPr>
          <p:cNvSpPr/>
          <p:nvPr/>
        </p:nvSpPr>
        <p:spPr>
          <a:xfrm>
            <a:off x="1497772" y="3779082"/>
            <a:ext cx="4014439" cy="1077218"/>
          </a:xfrm>
          <a:prstGeom prst="rect">
            <a:avLst/>
          </a:prstGeom>
          <a:ln w="12700">
            <a:solidFill>
              <a:srgbClr val="0072BC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>
                <a:cs typeface="Times New Roman" panose="02020603050405020304" pitchFamily="18" charset="0"/>
              </a:rPr>
              <a:t>В 1908-1909 гг. студенты юридического факультета Н. Добронравов и Я. </a:t>
            </a:r>
            <a:r>
              <a:rPr lang="ru-RU" sz="1600" dirty="0" err="1">
                <a:cs typeface="Times New Roman" panose="02020603050405020304" pitchFamily="18" charset="0"/>
              </a:rPr>
              <a:t>Лесковский</a:t>
            </a:r>
            <a:r>
              <a:rPr lang="ru-RU" sz="1600" dirty="0">
                <a:cs typeface="Times New Roman" panose="02020603050405020304" pitchFamily="18" charset="0"/>
              </a:rPr>
              <a:t> описали кустарные промыслы по плану, составленному для Тобольской губернии</a:t>
            </a:r>
          </a:p>
        </p:txBody>
      </p:sp>
      <p:pic>
        <p:nvPicPr>
          <p:cNvPr id="23" name="Рисунок 22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81EBA787-FD59-4E12-9BD2-80CD89BF0931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126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118" y="155548"/>
            <a:ext cx="4728482" cy="779986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0072BC"/>
                </a:solidFill>
                <a:latin typeface="+mn-lt"/>
                <a:cs typeface="Times New Roman" panose="02020603050405020304" pitchFamily="18" charset="0"/>
              </a:rPr>
              <a:t>Цель студенческого кружка</a:t>
            </a:r>
            <a:br>
              <a:rPr lang="ru-RU" sz="3100" b="1" dirty="0">
                <a:solidFill>
                  <a:srgbClr val="0072BC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72BC"/>
                </a:solidFill>
                <a:latin typeface="+mn-lt"/>
                <a:cs typeface="Times New Roman" panose="02020603050405020304" pitchFamily="18" charset="0"/>
              </a:rPr>
              <a:t>(с апреля 1904 г. по наст. время)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118" y="970398"/>
            <a:ext cx="4239733" cy="10383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i="1" dirty="0">
                <a:cs typeface="Times New Roman" panose="02020603050405020304" pitchFamily="18" charset="0"/>
              </a:rPr>
              <a:t>«изучение теории политической экономии в исторической перспективе и в связи с развитием хозяйственной жизни»</a:t>
            </a:r>
          </a:p>
        </p:txBody>
      </p:sp>
      <p:sp>
        <p:nvSpPr>
          <p:cNvPr id="18" name="Номер слайда 3">
            <a:extLst>
              <a:ext uri="{FF2B5EF4-FFF2-40B4-BE49-F238E27FC236}">
                <a16:creationId xmlns:a16="http://schemas.microsoft.com/office/drawing/2014/main" id="{16495D2C-29AA-4FEF-AA4A-D61CCCCCE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/>
              <a:t>8</a:t>
            </a:fld>
            <a:endParaRPr lang="ru-RU" sz="1000" dirty="0">
              <a:solidFill>
                <a:srgbClr val="0072B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4439" y="2616656"/>
            <a:ext cx="7974766" cy="2103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75"/>
              </a:spcBef>
            </a:pPr>
            <a:r>
              <a:rPr lang="ru-RU" sz="1700" dirty="0">
                <a:cs typeface="Times New Roman" panose="02020603050405020304" pitchFamily="18" charset="0"/>
              </a:rPr>
              <a:t>освоение теории (А. Смита, физиократов, отдельных аспектов экономики капиталистического общества);</a:t>
            </a:r>
          </a:p>
          <a:p>
            <a:pPr>
              <a:spcBef>
                <a:spcPts val="675"/>
              </a:spcBef>
            </a:pPr>
            <a:r>
              <a:rPr lang="ru-RU" sz="1700" dirty="0">
                <a:cs typeface="Times New Roman" panose="02020603050405020304" pitchFamily="18" charset="0"/>
              </a:rPr>
              <a:t>статистические работы (сбор и обработка данных о торговле с Монголией, исследование процесса повышения земельной ренты в Томске за 20 лет); </a:t>
            </a:r>
          </a:p>
          <a:p>
            <a:pPr>
              <a:spcBef>
                <a:spcPts val="675"/>
              </a:spcBef>
            </a:pPr>
            <a:r>
              <a:rPr lang="ru-RU" sz="1700" dirty="0">
                <a:cs typeface="Times New Roman" panose="02020603050405020304" pitchFamily="18" charset="0"/>
              </a:rPr>
              <a:t>обсуждение экономических проблем (значение иностранного капитала для Сибири, развитие винокуренного производства в Томске, развитие аграрных отношений в России, анализ материального положения промышленных рабочих)</a:t>
            </a:r>
            <a:r>
              <a:rPr lang="ru-RU" sz="1700" b="1" spc="19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700" dirty="0"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051" y="-1"/>
            <a:ext cx="3182950" cy="21945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B18BCE-6081-47DF-A351-91778122CD50}"/>
              </a:ext>
            </a:extLst>
          </p:cNvPr>
          <p:cNvSpPr txBox="1"/>
          <p:nvPr/>
        </p:nvSpPr>
        <p:spPr>
          <a:xfrm>
            <a:off x="5908199" y="2194582"/>
            <a:ext cx="32358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i="1" dirty="0"/>
              <a:t>Заседание экономического кружка в ноябре 1949 г.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BB549C7-86EB-4973-94E9-407852869388}"/>
              </a:ext>
            </a:extLst>
          </p:cNvPr>
          <p:cNvSpPr/>
          <p:nvPr/>
        </p:nvSpPr>
        <p:spPr>
          <a:xfrm>
            <a:off x="453118" y="2342178"/>
            <a:ext cx="4199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75"/>
              </a:spcBef>
            </a:pPr>
            <a:r>
              <a:rPr lang="ru-RU" sz="1800" b="1" dirty="0">
                <a:solidFill>
                  <a:srgbClr val="0072BC"/>
                </a:solidFill>
                <a:cs typeface="Times New Roman" panose="02020603050405020304" pitchFamily="18" charset="0"/>
              </a:rPr>
              <a:t>Примеры тем исследований студентов: </a:t>
            </a:r>
          </a:p>
        </p:txBody>
      </p:sp>
      <p:grpSp>
        <p:nvGrpSpPr>
          <p:cNvPr id="9" name="Google Shape;4001;p68">
            <a:extLst>
              <a:ext uri="{FF2B5EF4-FFF2-40B4-BE49-F238E27FC236}">
                <a16:creationId xmlns:a16="http://schemas.microsoft.com/office/drawing/2014/main" id="{F593AA66-2905-459F-863B-3263B75C9400}"/>
              </a:ext>
            </a:extLst>
          </p:cNvPr>
          <p:cNvGrpSpPr/>
          <p:nvPr/>
        </p:nvGrpSpPr>
        <p:grpSpPr>
          <a:xfrm>
            <a:off x="617404" y="2817541"/>
            <a:ext cx="160043" cy="227439"/>
            <a:chOff x="5083925" y="2066350"/>
            <a:chExt cx="28825" cy="41550"/>
          </a:xfrm>
        </p:grpSpPr>
        <p:sp>
          <p:nvSpPr>
            <p:cNvPr id="10" name="Google Shape;4002;p68">
              <a:extLst>
                <a:ext uri="{FF2B5EF4-FFF2-40B4-BE49-F238E27FC236}">
                  <a16:creationId xmlns:a16="http://schemas.microsoft.com/office/drawing/2014/main" id="{BE62856D-BE6B-46EF-BEDC-6A6107774A99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Google Shape;4003;p68">
              <a:extLst>
                <a:ext uri="{FF2B5EF4-FFF2-40B4-BE49-F238E27FC236}">
                  <a16:creationId xmlns:a16="http://schemas.microsoft.com/office/drawing/2014/main" id="{51AA818D-1A59-4AF9-A8B1-10FD4504211C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2" name="Google Shape;4001;p68">
            <a:extLst>
              <a:ext uri="{FF2B5EF4-FFF2-40B4-BE49-F238E27FC236}">
                <a16:creationId xmlns:a16="http://schemas.microsoft.com/office/drawing/2014/main" id="{67C6DE08-FB29-440C-A296-157C078EC234}"/>
              </a:ext>
            </a:extLst>
          </p:cNvPr>
          <p:cNvGrpSpPr/>
          <p:nvPr/>
        </p:nvGrpSpPr>
        <p:grpSpPr>
          <a:xfrm>
            <a:off x="617404" y="4173102"/>
            <a:ext cx="160043" cy="227439"/>
            <a:chOff x="5083925" y="2066350"/>
            <a:chExt cx="28825" cy="41550"/>
          </a:xfrm>
        </p:grpSpPr>
        <p:sp>
          <p:nvSpPr>
            <p:cNvPr id="13" name="Google Shape;4002;p68">
              <a:extLst>
                <a:ext uri="{FF2B5EF4-FFF2-40B4-BE49-F238E27FC236}">
                  <a16:creationId xmlns:a16="http://schemas.microsoft.com/office/drawing/2014/main" id="{A9E97952-0BE6-4FB1-97F4-814ABD6A4C46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Google Shape;4003;p68">
              <a:extLst>
                <a:ext uri="{FF2B5EF4-FFF2-40B4-BE49-F238E27FC236}">
                  <a16:creationId xmlns:a16="http://schemas.microsoft.com/office/drawing/2014/main" id="{8FE73D97-CBCF-4507-9719-98B50CD339E1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5" name="Google Shape;4001;p68">
            <a:extLst>
              <a:ext uri="{FF2B5EF4-FFF2-40B4-BE49-F238E27FC236}">
                <a16:creationId xmlns:a16="http://schemas.microsoft.com/office/drawing/2014/main" id="{10B9687D-0175-4A2D-842F-B0FF4F8483AD}"/>
              </a:ext>
            </a:extLst>
          </p:cNvPr>
          <p:cNvGrpSpPr/>
          <p:nvPr/>
        </p:nvGrpSpPr>
        <p:grpSpPr>
          <a:xfrm>
            <a:off x="617750" y="3454336"/>
            <a:ext cx="160043" cy="227439"/>
            <a:chOff x="5083925" y="2066350"/>
            <a:chExt cx="28825" cy="41550"/>
          </a:xfrm>
        </p:grpSpPr>
        <p:sp>
          <p:nvSpPr>
            <p:cNvPr id="16" name="Google Shape;4002;p68">
              <a:extLst>
                <a:ext uri="{FF2B5EF4-FFF2-40B4-BE49-F238E27FC236}">
                  <a16:creationId xmlns:a16="http://schemas.microsoft.com/office/drawing/2014/main" id="{13EC1812-DE63-4B3E-A902-C731885FDF18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7" name="Google Shape;4003;p68">
              <a:extLst>
                <a:ext uri="{FF2B5EF4-FFF2-40B4-BE49-F238E27FC236}">
                  <a16:creationId xmlns:a16="http://schemas.microsoft.com/office/drawing/2014/main" id="{311DD5CE-AD7B-42DC-80F0-28D877B51037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4926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6360" y="0"/>
            <a:ext cx="2107640" cy="2803161"/>
          </a:xfrm>
          <a:prstGeom prst="rect">
            <a:avLst/>
          </a:prstGeom>
        </p:spPr>
      </p:pic>
      <p:sp>
        <p:nvSpPr>
          <p:cNvPr id="21" name="Номер слайда 3">
            <a:extLst>
              <a:ext uri="{FF2B5EF4-FFF2-40B4-BE49-F238E27FC236}">
                <a16:creationId xmlns:a16="http://schemas.microsoft.com/office/drawing/2014/main" id="{730A4FAF-2E4D-40AC-867F-4D224DC4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6718" y="4846679"/>
            <a:ext cx="2057401" cy="273844"/>
          </a:xfrm>
        </p:spPr>
        <p:txBody>
          <a:bodyPr/>
          <a:lstStyle/>
          <a:p>
            <a:fld id="{FCF762AA-6FF4-4CA2-8039-65A321A80026}" type="slidenum">
              <a:rPr lang="ru-RU" sz="1000" smtClean="0">
                <a:solidFill>
                  <a:srgbClr val="0072BC"/>
                </a:solidFill>
              </a:rPr>
              <a:pPr/>
              <a:t>9</a:t>
            </a:fld>
            <a:endParaRPr lang="ru-RU" sz="1000" dirty="0">
              <a:solidFill>
                <a:srgbClr val="0072B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020F4-1294-4F7C-8BF8-A0623CD037E8}"/>
              </a:ext>
            </a:extLst>
          </p:cNvPr>
          <p:cNvSpPr txBox="1"/>
          <p:nvPr/>
        </p:nvSpPr>
        <p:spPr>
          <a:xfrm>
            <a:off x="324710" y="204338"/>
            <a:ext cx="7417588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Результаты деятельности кружка на конкурсе студенческих работ (1898-1913)</a:t>
            </a:r>
          </a:p>
          <a:p>
            <a:pPr>
              <a:lnSpc>
                <a:spcPct val="90000"/>
              </a:lnSpc>
            </a:pPr>
            <a:r>
              <a:rPr lang="ru-RU" sz="1800" dirty="0">
                <a:cs typeface="Times New Roman" panose="02020603050405020304" pitchFamily="18" charset="0"/>
              </a:rPr>
              <a:t>из </a:t>
            </a:r>
            <a:r>
              <a:rPr lang="ru-RU" sz="1800" b="1" dirty="0">
                <a:cs typeface="Times New Roman" panose="02020603050405020304" pitchFamily="18" charset="0"/>
              </a:rPr>
              <a:t>11</a:t>
            </a:r>
            <a:r>
              <a:rPr lang="ru-RU" sz="1800" dirty="0">
                <a:cs typeface="Times New Roman" panose="02020603050405020304" pitchFamily="18" charset="0"/>
              </a:rPr>
              <a:t> золотых медалей  для студентов –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800" b="1" dirty="0">
                <a:cs typeface="Times New Roman" panose="02020603050405020304" pitchFamily="18" charset="0"/>
              </a:rPr>
              <a:t>3</a:t>
            </a:r>
            <a:r>
              <a:rPr lang="ru-RU" sz="1800" dirty="0">
                <a:cs typeface="Times New Roman" panose="02020603050405020304" pitchFamily="18" charset="0"/>
              </a:rPr>
              <a:t> работы </a:t>
            </a:r>
          </a:p>
          <a:p>
            <a:pPr>
              <a:lnSpc>
                <a:spcPct val="90000"/>
              </a:lnSpc>
            </a:pPr>
            <a:r>
              <a:rPr lang="ru-RU" sz="1800" dirty="0">
                <a:cs typeface="Times New Roman" panose="02020603050405020304" pitchFamily="18" charset="0"/>
              </a:rPr>
              <a:t>по политической экономии, в т.ч. работа Трахтенберга И.А.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3491F60-5CB7-40BD-9733-B5F1DDC357DE}"/>
              </a:ext>
            </a:extLst>
          </p:cNvPr>
          <p:cNvSpPr/>
          <p:nvPr/>
        </p:nvSpPr>
        <p:spPr>
          <a:xfrm>
            <a:off x="989351" y="1720364"/>
            <a:ext cx="5254052" cy="199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sz="1600" dirty="0">
                <a:cs typeface="Times New Roman" panose="02020603050405020304" pitchFamily="18" charset="0"/>
              </a:rPr>
              <a:t>Крупнейший советский экономист в области денежного обращения и кредита, теории и истории экономических кризисов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Действительный член АН СССР</a:t>
            </a:r>
            <a:r>
              <a:rPr lang="ru-RU" sz="1600" dirty="0">
                <a:cs typeface="Times New Roman" panose="02020603050405020304" pitchFamily="18" charset="0"/>
              </a:rPr>
              <a:t> (1939)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dirty="0">
                <a:cs typeface="Times New Roman" panose="02020603050405020304" pitchFamily="18" charset="0"/>
              </a:rPr>
              <a:t>Преподавал  в вузах Харькова и Москвы, Институте экономики АН СССР, работал в Госплане СССР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DCBBB97-1D44-49E3-AE43-F85E368BC157}"/>
              </a:ext>
            </a:extLst>
          </p:cNvPr>
          <p:cNvSpPr txBox="1">
            <a:spLocks/>
          </p:cNvSpPr>
          <p:nvPr/>
        </p:nvSpPr>
        <p:spPr>
          <a:xfrm>
            <a:off x="7036360" y="2946827"/>
            <a:ext cx="2044041" cy="82159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>
                <a:solidFill>
                  <a:srgbClr val="0072BC"/>
                </a:solidFill>
                <a:latin typeface="+mn-lt"/>
                <a:cs typeface="Times New Roman" panose="02020603050405020304" pitchFamily="18" charset="0"/>
              </a:rPr>
              <a:t>Иосиф </a:t>
            </a:r>
            <a:r>
              <a:rPr lang="ru-RU" sz="2500" b="1" dirty="0" err="1">
                <a:solidFill>
                  <a:srgbClr val="0072BC"/>
                </a:solidFill>
                <a:latin typeface="+mn-lt"/>
                <a:cs typeface="Times New Roman" panose="02020603050405020304" pitchFamily="18" charset="0"/>
              </a:rPr>
              <a:t>Адольфович</a:t>
            </a:r>
            <a:r>
              <a:rPr lang="ru-RU" sz="2500" b="1" dirty="0">
                <a:solidFill>
                  <a:srgbClr val="0072BC"/>
                </a:solidFill>
                <a:latin typeface="+mn-lt"/>
                <a:cs typeface="Times New Roman" panose="02020603050405020304" pitchFamily="18" charset="0"/>
              </a:rPr>
              <a:t> Трахтенберг (1883-1960</a:t>
            </a:r>
            <a:r>
              <a:rPr lang="ru-RU" sz="2900" b="1" dirty="0">
                <a:solidFill>
                  <a:srgbClr val="0072BC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ru-RU" sz="18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sz="2200" i="1" dirty="0">
                <a:latin typeface="+mn-lt"/>
                <a:cs typeface="Times New Roman" panose="02020603050405020304" pitchFamily="18" charset="0"/>
              </a:rPr>
              <a:t>доктор экономических наук, профессор</a:t>
            </a:r>
          </a:p>
        </p:txBody>
      </p:sp>
      <p:grpSp>
        <p:nvGrpSpPr>
          <p:cNvPr id="12" name="Google Shape;4001;p68">
            <a:extLst>
              <a:ext uri="{FF2B5EF4-FFF2-40B4-BE49-F238E27FC236}">
                <a16:creationId xmlns:a16="http://schemas.microsoft.com/office/drawing/2014/main" id="{0CCAD5A5-5342-4987-BBCD-E73EB1AB24A1}"/>
              </a:ext>
            </a:extLst>
          </p:cNvPr>
          <p:cNvGrpSpPr/>
          <p:nvPr/>
        </p:nvGrpSpPr>
        <p:grpSpPr>
          <a:xfrm>
            <a:off x="684038" y="2766795"/>
            <a:ext cx="160043" cy="227439"/>
            <a:chOff x="5083925" y="2066350"/>
            <a:chExt cx="28825" cy="41550"/>
          </a:xfrm>
        </p:grpSpPr>
        <p:sp>
          <p:nvSpPr>
            <p:cNvPr id="13" name="Google Shape;4002;p68">
              <a:extLst>
                <a:ext uri="{FF2B5EF4-FFF2-40B4-BE49-F238E27FC236}">
                  <a16:creationId xmlns:a16="http://schemas.microsoft.com/office/drawing/2014/main" id="{C9F459FA-AF9D-4FB2-9012-859A60ADE2EF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Google Shape;4003;p68">
              <a:extLst>
                <a:ext uri="{FF2B5EF4-FFF2-40B4-BE49-F238E27FC236}">
                  <a16:creationId xmlns:a16="http://schemas.microsoft.com/office/drawing/2014/main" id="{DB1C04A1-75F6-41A7-8C97-DB23E3EF3107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5" name="Google Shape;4001;p68">
            <a:extLst>
              <a:ext uri="{FF2B5EF4-FFF2-40B4-BE49-F238E27FC236}">
                <a16:creationId xmlns:a16="http://schemas.microsoft.com/office/drawing/2014/main" id="{71E6A9E0-8D4E-4AB2-8E3C-596816788451}"/>
              </a:ext>
            </a:extLst>
          </p:cNvPr>
          <p:cNvGrpSpPr/>
          <p:nvPr/>
        </p:nvGrpSpPr>
        <p:grpSpPr>
          <a:xfrm>
            <a:off x="684038" y="3130186"/>
            <a:ext cx="160043" cy="227439"/>
            <a:chOff x="5083925" y="2066350"/>
            <a:chExt cx="28825" cy="41550"/>
          </a:xfrm>
        </p:grpSpPr>
        <p:sp>
          <p:nvSpPr>
            <p:cNvPr id="16" name="Google Shape;4002;p68">
              <a:extLst>
                <a:ext uri="{FF2B5EF4-FFF2-40B4-BE49-F238E27FC236}">
                  <a16:creationId xmlns:a16="http://schemas.microsoft.com/office/drawing/2014/main" id="{66B305AA-8F76-46D1-A317-03DBC4C505F4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7" name="Google Shape;4003;p68">
              <a:extLst>
                <a:ext uri="{FF2B5EF4-FFF2-40B4-BE49-F238E27FC236}">
                  <a16:creationId xmlns:a16="http://schemas.microsoft.com/office/drawing/2014/main" id="{B5BC96BA-2E73-4C9A-9760-859C0B8CA318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8" name="Google Shape;4001;p68">
            <a:extLst>
              <a:ext uri="{FF2B5EF4-FFF2-40B4-BE49-F238E27FC236}">
                <a16:creationId xmlns:a16="http://schemas.microsoft.com/office/drawing/2014/main" id="{A29C4A0D-67F0-45EF-9896-00A157FF501B}"/>
              </a:ext>
            </a:extLst>
          </p:cNvPr>
          <p:cNvGrpSpPr/>
          <p:nvPr/>
        </p:nvGrpSpPr>
        <p:grpSpPr>
          <a:xfrm>
            <a:off x="683692" y="1819505"/>
            <a:ext cx="160043" cy="227439"/>
            <a:chOff x="5083925" y="2066350"/>
            <a:chExt cx="28825" cy="41550"/>
          </a:xfrm>
        </p:grpSpPr>
        <p:sp>
          <p:nvSpPr>
            <p:cNvPr id="19" name="Google Shape;4002;p68">
              <a:extLst>
                <a:ext uri="{FF2B5EF4-FFF2-40B4-BE49-F238E27FC236}">
                  <a16:creationId xmlns:a16="http://schemas.microsoft.com/office/drawing/2014/main" id="{DA8FDD2B-54DF-4E47-BBC4-775526AB6D71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0" name="Google Shape;4003;p68">
              <a:extLst>
                <a:ext uri="{FF2B5EF4-FFF2-40B4-BE49-F238E27FC236}">
                  <a16:creationId xmlns:a16="http://schemas.microsoft.com/office/drawing/2014/main" id="{A19D75CD-9121-45A9-B6E2-99C0BA43503C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solidFill>
                <a:srgbClr val="0072B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22" name="Рисунок 21" descr="D:\Мои документы\Институт ИЭМ\125 лет экон образованию в ТГУ\Лого 125.png">
            <a:extLst>
              <a:ext uri="{FF2B5EF4-FFF2-40B4-BE49-F238E27FC236}">
                <a16:creationId xmlns:a16="http://schemas.microsoft.com/office/drawing/2014/main" id="{9E19EA41-86E7-48F1-9ABE-A7F30DD55D19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" y="4504664"/>
            <a:ext cx="924116" cy="63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3585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22333</TotalTime>
  <Words>2852</Words>
  <Application>Microsoft Office PowerPoint</Application>
  <PresentationFormat>Экран (16:9)</PresentationFormat>
  <Paragraphs>420</Paragraphs>
  <Slides>39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Century</vt:lpstr>
      <vt:lpstr>Courier New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1 этап: Основание в Сибири экономической науки и образования </vt:lpstr>
      <vt:lpstr>Первые профессора-экономисты </vt:lpstr>
      <vt:lpstr>Презентация PowerPoint</vt:lpstr>
      <vt:lpstr>Презентация PowerPoint</vt:lpstr>
      <vt:lpstr>Цель студенческого кружка (с апреля 1904 г. по наст. время)</vt:lpstr>
      <vt:lpstr>Презентация PowerPoint</vt:lpstr>
      <vt:lpstr>Просветительская деятельность томских профессоров-экономистов в императорской и советской России</vt:lpstr>
      <vt:lpstr>Презентация PowerPoint</vt:lpstr>
      <vt:lpstr>Презентация PowerPoint</vt:lpstr>
      <vt:lpstr>Презентация PowerPoint</vt:lpstr>
      <vt:lpstr>Военный период </vt:lpstr>
      <vt:lpstr>Этап 3: Рождение факультета – кузницы экономических кадров</vt:lpstr>
      <vt:lpstr>1 сентября 1955 г. – основание экономико-юридического факультета ТГУ (Приказ ректора ТГУ №85 18 июня 1955 г.)  </vt:lpstr>
      <vt:lpstr>Презентация PowerPoint</vt:lpstr>
      <vt:lpstr>Деканы экономического факультета</vt:lpstr>
      <vt:lpstr>Презентация PowerPoint</vt:lpstr>
      <vt:lpstr>Кафедра политической экономии ТГУ в советское время</vt:lpstr>
      <vt:lpstr>Первый доктор экономических наук в Томске  </vt:lpstr>
      <vt:lpstr>Презентация PowerPoint</vt:lpstr>
      <vt:lpstr>Первая межвузовская научная конференция преподавателей-экономистов</vt:lpstr>
      <vt:lpstr>1969 г. – открытие Совета по защите кандидатских и докторских диссертаций на соискание ученых степеней по экономическим, философским и юридическим наукам Выдающие члены Диссертационного совета</vt:lpstr>
      <vt:lpstr>4 этап: Стадия уверенного развития и освоения новых научных «территорий»</vt:lpstr>
      <vt:lpstr>ЛЭИ: 1970-1980 гг. экономические исследования на основе хозяйственных договоров с предприятиями</vt:lpstr>
      <vt:lpstr>Презентация PowerPoint</vt:lpstr>
      <vt:lpstr>Преподаватели и выпускники, изучавшие экономику и другие науки в ТГУ,  становились ректорами многих университетов России</vt:lpstr>
      <vt:lpstr>5 этап: Факультет в условиях новых экономических отношений (1992-2016 гг.)</vt:lpstr>
      <vt:lpstr>Первые выпускники Школы менеджеров</vt:lpstr>
      <vt:lpstr>Презентация PowerPoint</vt:lpstr>
      <vt:lpstr>Международный факультет управления ТГУ</vt:lpstr>
      <vt:lpstr>Международный факультет управления ТГУ</vt:lpstr>
      <vt:lpstr>Презентация PowerPoint</vt:lpstr>
      <vt:lpstr>Презентация PowerPoint</vt:lpstr>
      <vt:lpstr>Презентация PowerPoint</vt:lpstr>
      <vt:lpstr>Презентация PowerPoint</vt:lpstr>
      <vt:lpstr>Современные задачи (?) на обсуждение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Katya Shestakova</dc:creator>
  <cp:lastModifiedBy>Яна Пчелинцева</cp:lastModifiedBy>
  <cp:revision>2410</cp:revision>
  <cp:lastPrinted>2018-05-31T14:19:56Z</cp:lastPrinted>
  <dcterms:created xsi:type="dcterms:W3CDTF">2015-09-03T07:45:20Z</dcterms:created>
  <dcterms:modified xsi:type="dcterms:W3CDTF">2025-09-11T06:59:39Z</dcterms:modified>
</cp:coreProperties>
</file>