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2" r:id="rId3"/>
    <p:sldId id="306" r:id="rId4"/>
    <p:sldId id="258" r:id="rId5"/>
    <p:sldId id="265" r:id="rId6"/>
    <p:sldId id="308" r:id="rId7"/>
    <p:sldId id="307" r:id="rId8"/>
    <p:sldId id="302" r:id="rId9"/>
    <p:sldId id="268" r:id="rId10"/>
    <p:sldId id="303" r:id="rId11"/>
    <p:sldId id="312" r:id="rId12"/>
    <p:sldId id="296" r:id="rId13"/>
  </p:sldIdLst>
  <p:sldSz cx="12192000" cy="6858000"/>
  <p:notesSz cx="6858000" cy="9144000"/>
  <p:embeddedFontLst>
    <p:embeddedFont>
      <p:font typeface="Stem Medium" panose="020B0603020203020204" charset="-52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06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49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053F84"/>
    <a:srgbClr val="FF5A5A"/>
    <a:srgbClr val="23CCF3"/>
    <a:srgbClr val="C8C8C8"/>
    <a:srgbClr val="74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033BD-9437-478E-8E23-68237D51EA94}" v="7" dt="2022-10-04T17:52:43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2" autoAdjust="0"/>
    <p:restoredTop sz="94332" autoAdjust="0"/>
  </p:normalViewPr>
  <p:slideViewPr>
    <p:cSldViewPr snapToGrid="0" snapToObjects="1">
      <p:cViewPr>
        <p:scale>
          <a:sx n="117" d="100"/>
          <a:sy n="117" d="100"/>
        </p:scale>
        <p:origin x="-108" y="84"/>
      </p:cViewPr>
      <p:guideLst>
        <p:guide orient="horz" pos="2506"/>
        <p:guide pos="438"/>
        <p:guide pos="4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notesViewPr>
    <p:cSldViewPr snapToGrid="0" snapToObjects="1">
      <p:cViewPr varScale="1">
        <p:scale>
          <a:sx n="62" d="100"/>
          <a:sy n="62" d="100"/>
        </p:scale>
        <p:origin x="21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yla Galiullina" userId="b733424d7f12bbc3" providerId="LiveId" clId="{99B033BD-9437-478E-8E23-68237D51EA94}"/>
    <pc:docChg chg="undo custSel modSld sldOrd">
      <pc:chgData name="Leyla Galiullina" userId="b733424d7f12bbc3" providerId="LiveId" clId="{99B033BD-9437-478E-8E23-68237D51EA94}" dt="2022-10-04T17:55:13.611" v="814" actId="207"/>
      <pc:docMkLst>
        <pc:docMk/>
      </pc:docMkLst>
      <pc:sldChg chg="modSp mod ord">
        <pc:chgData name="Leyla Galiullina" userId="b733424d7f12bbc3" providerId="LiveId" clId="{99B033BD-9437-478E-8E23-68237D51EA94}" dt="2022-10-04T17:30:09.149" v="20" actId="20577"/>
        <pc:sldMkLst>
          <pc:docMk/>
          <pc:sldMk cId="2846317654" sldId="308"/>
        </pc:sldMkLst>
        <pc:spChg chg="mod">
          <ac:chgData name="Leyla Galiullina" userId="b733424d7f12bbc3" providerId="LiveId" clId="{99B033BD-9437-478E-8E23-68237D51EA94}" dt="2022-10-04T17:30:09.149" v="20" actId="20577"/>
          <ac:spMkLst>
            <pc:docMk/>
            <pc:sldMk cId="2846317654" sldId="308"/>
            <ac:spMk id="17" creationId="{49473247-F90E-0E40-A7B4-03F225A5BDF7}"/>
          </ac:spMkLst>
        </pc:spChg>
      </pc:sldChg>
      <pc:sldChg chg="addSp delSp modSp mod">
        <pc:chgData name="Leyla Galiullina" userId="b733424d7f12bbc3" providerId="LiveId" clId="{99B033BD-9437-478E-8E23-68237D51EA94}" dt="2022-10-04T17:48:21.315" v="668" actId="20577"/>
        <pc:sldMkLst>
          <pc:docMk/>
          <pc:sldMk cId="4272505050" sldId="309"/>
        </pc:sldMkLst>
        <pc:spChg chg="mod">
          <ac:chgData name="Leyla Galiullina" userId="b733424d7f12bbc3" providerId="LiveId" clId="{99B033BD-9437-478E-8E23-68237D51EA94}" dt="2022-10-04T17:38:46.801" v="330" actId="14100"/>
          <ac:spMkLst>
            <pc:docMk/>
            <pc:sldMk cId="4272505050" sldId="309"/>
            <ac:spMk id="4" creationId="{A2E3C408-34B9-474D-B551-FA4E73B00C8F}"/>
          </ac:spMkLst>
        </pc:spChg>
        <pc:spChg chg="mod">
          <ac:chgData name="Leyla Galiullina" userId="b733424d7f12bbc3" providerId="LiveId" clId="{99B033BD-9437-478E-8E23-68237D51EA94}" dt="2022-10-04T17:42:52.512" v="492" actId="207"/>
          <ac:spMkLst>
            <pc:docMk/>
            <pc:sldMk cId="4272505050" sldId="309"/>
            <ac:spMk id="6" creationId="{BE453862-3650-4B99-B828-4D9C88B4CE1A}"/>
          </ac:spMkLst>
        </pc:spChg>
        <pc:spChg chg="mod">
          <ac:chgData name="Leyla Galiullina" userId="b733424d7f12bbc3" providerId="LiveId" clId="{99B033BD-9437-478E-8E23-68237D51EA94}" dt="2022-10-04T17:45:40.834" v="537" actId="14100"/>
          <ac:spMkLst>
            <pc:docMk/>
            <pc:sldMk cId="4272505050" sldId="309"/>
            <ac:spMk id="7" creationId="{1C562E48-D6FD-4D03-BF93-33058088DAC1}"/>
          </ac:spMkLst>
        </pc:spChg>
        <pc:spChg chg="mod">
          <ac:chgData name="Leyla Galiullina" userId="b733424d7f12bbc3" providerId="LiveId" clId="{99B033BD-9437-478E-8E23-68237D51EA94}" dt="2022-10-04T17:44:54.868" v="527" actId="1036"/>
          <ac:spMkLst>
            <pc:docMk/>
            <pc:sldMk cId="4272505050" sldId="309"/>
            <ac:spMk id="9" creationId="{43712245-18D6-4955-A71B-B42BB910F7F4}"/>
          </ac:spMkLst>
        </pc:spChg>
        <pc:spChg chg="mod">
          <ac:chgData name="Leyla Galiullina" userId="b733424d7f12bbc3" providerId="LiveId" clId="{99B033BD-9437-478E-8E23-68237D51EA94}" dt="2022-10-04T17:47:03.762" v="563" actId="1037"/>
          <ac:spMkLst>
            <pc:docMk/>
            <pc:sldMk cId="4272505050" sldId="309"/>
            <ac:spMk id="13" creationId="{4686080C-3910-429C-A5C5-A6A732685144}"/>
          </ac:spMkLst>
        </pc:spChg>
        <pc:spChg chg="mod">
          <ac:chgData name="Leyla Galiullina" userId="b733424d7f12bbc3" providerId="LiveId" clId="{99B033BD-9437-478E-8E23-68237D51EA94}" dt="2022-10-04T17:31:22.337" v="42" actId="14100"/>
          <ac:spMkLst>
            <pc:docMk/>
            <pc:sldMk cId="4272505050" sldId="309"/>
            <ac:spMk id="17" creationId="{49473247-F90E-0E40-A7B4-03F225A5BDF7}"/>
          </ac:spMkLst>
        </pc:spChg>
        <pc:spChg chg="mod">
          <ac:chgData name="Leyla Galiullina" userId="b733424d7f12bbc3" providerId="LiveId" clId="{99B033BD-9437-478E-8E23-68237D51EA94}" dt="2022-10-04T17:31:33.450" v="66" actId="14100"/>
          <ac:spMkLst>
            <pc:docMk/>
            <pc:sldMk cId="4272505050" sldId="309"/>
            <ac:spMk id="22" creationId="{5F10F52B-9A81-43F4-B5AB-ABECBF430153}"/>
          </ac:spMkLst>
        </pc:spChg>
        <pc:spChg chg="add del mod">
          <ac:chgData name="Leyla Galiullina" userId="b733424d7f12bbc3" providerId="LiveId" clId="{99B033BD-9437-478E-8E23-68237D51EA94}" dt="2022-10-04T17:42:48.363" v="491" actId="207"/>
          <ac:spMkLst>
            <pc:docMk/>
            <pc:sldMk cId="4272505050" sldId="309"/>
            <ac:spMk id="24" creationId="{01ED7356-18B4-4455-A91C-4C92EBC0A7BF}"/>
          </ac:spMkLst>
        </pc:spChg>
        <pc:spChg chg="del">
          <ac:chgData name="Leyla Galiullina" userId="b733424d7f12bbc3" providerId="LiveId" clId="{99B033BD-9437-478E-8E23-68237D51EA94}" dt="2022-10-04T17:44:36.135" v="522" actId="478"/>
          <ac:spMkLst>
            <pc:docMk/>
            <pc:sldMk cId="4272505050" sldId="309"/>
            <ac:spMk id="26" creationId="{BC0BF13C-83E6-A241-A35A-9BA44F307297}"/>
          </ac:spMkLst>
        </pc:spChg>
        <pc:spChg chg="mod">
          <ac:chgData name="Leyla Galiullina" userId="b733424d7f12bbc3" providerId="LiveId" clId="{99B033BD-9437-478E-8E23-68237D51EA94}" dt="2022-10-04T17:42:24.423" v="488" actId="14100"/>
          <ac:spMkLst>
            <pc:docMk/>
            <pc:sldMk cId="4272505050" sldId="309"/>
            <ac:spMk id="27" creationId="{42DF61E1-FA3A-445A-B0C6-27544A51CBFA}"/>
          </ac:spMkLst>
        </pc:spChg>
        <pc:spChg chg="del">
          <ac:chgData name="Leyla Galiullina" userId="b733424d7f12bbc3" providerId="LiveId" clId="{99B033BD-9437-478E-8E23-68237D51EA94}" dt="2022-10-04T17:46:18.146" v="554" actId="478"/>
          <ac:spMkLst>
            <pc:docMk/>
            <pc:sldMk cId="4272505050" sldId="309"/>
            <ac:spMk id="29" creationId="{9ACFFDAA-D788-B240-8544-AB48048ADE5B}"/>
          </ac:spMkLst>
        </pc:spChg>
        <pc:spChg chg="mod">
          <ac:chgData name="Leyla Galiullina" userId="b733424d7f12bbc3" providerId="LiveId" clId="{99B033BD-9437-478E-8E23-68237D51EA94}" dt="2022-10-04T17:44:30.756" v="521" actId="20577"/>
          <ac:spMkLst>
            <pc:docMk/>
            <pc:sldMk cId="4272505050" sldId="309"/>
            <ac:spMk id="35" creationId="{1CC8A058-6D4D-4066-A0EA-66DD3B5ED731}"/>
          </ac:spMkLst>
        </pc:spChg>
        <pc:spChg chg="mod">
          <ac:chgData name="Leyla Galiullina" userId="b733424d7f12bbc3" providerId="LiveId" clId="{99B033BD-9437-478E-8E23-68237D51EA94}" dt="2022-10-04T17:46:53.719" v="559" actId="14100"/>
          <ac:spMkLst>
            <pc:docMk/>
            <pc:sldMk cId="4272505050" sldId="309"/>
            <ac:spMk id="37" creationId="{AE099295-76B7-4BF3-9604-50523849FCCE}"/>
          </ac:spMkLst>
        </pc:spChg>
        <pc:spChg chg="mod">
          <ac:chgData name="Leyla Galiullina" userId="b733424d7f12bbc3" providerId="LiveId" clId="{99B033BD-9437-478E-8E23-68237D51EA94}" dt="2022-10-04T17:48:21.315" v="668" actId="20577"/>
          <ac:spMkLst>
            <pc:docMk/>
            <pc:sldMk cId="4272505050" sldId="309"/>
            <ac:spMk id="38" creationId="{23FF81CD-46F7-4B3F-A844-F95665C11EF0}"/>
          </ac:spMkLst>
        </pc:spChg>
        <pc:grpChg chg="mod">
          <ac:chgData name="Leyla Galiullina" userId="b733424d7f12bbc3" providerId="LiveId" clId="{99B033BD-9437-478E-8E23-68237D51EA94}" dt="2022-10-04T17:46:27.773" v="556" actId="1076"/>
          <ac:grpSpMkLst>
            <pc:docMk/>
            <pc:sldMk cId="4272505050" sldId="309"/>
            <ac:grpSpMk id="39" creationId="{3FCF76D8-E387-47BB-9BAC-9449A29980CD}"/>
          </ac:grpSpMkLst>
        </pc:grpChg>
        <pc:picChg chg="mod">
          <ac:chgData name="Leyla Galiullina" userId="b733424d7f12bbc3" providerId="LiveId" clId="{99B033BD-9437-478E-8E23-68237D51EA94}" dt="2022-10-04T17:46:45.231" v="558" actId="1076"/>
          <ac:picMkLst>
            <pc:docMk/>
            <pc:sldMk cId="4272505050" sldId="309"/>
            <ac:picMk id="41" creationId="{7FDA2197-5356-4E43-872B-92DBD47C81E2}"/>
          </ac:picMkLst>
        </pc:picChg>
        <pc:picChg chg="mod">
          <ac:chgData name="Leyla Galiullina" userId="b733424d7f12bbc3" providerId="LiveId" clId="{99B033BD-9437-478E-8E23-68237D51EA94}" dt="2022-10-04T17:46:36.432" v="557" actId="1076"/>
          <ac:picMkLst>
            <pc:docMk/>
            <pc:sldMk cId="4272505050" sldId="309"/>
            <ac:picMk id="46" creationId="{F52BF13D-54EC-4447-9E50-98343C1E8AB7}"/>
          </ac:picMkLst>
        </pc:picChg>
      </pc:sldChg>
      <pc:sldChg chg="modSp mod">
        <pc:chgData name="Leyla Galiullina" userId="b733424d7f12bbc3" providerId="LiveId" clId="{99B033BD-9437-478E-8E23-68237D51EA94}" dt="2022-10-04T17:55:13.611" v="814" actId="207"/>
        <pc:sldMkLst>
          <pc:docMk/>
          <pc:sldMk cId="1100915655" sldId="311"/>
        </pc:sldMkLst>
        <pc:spChg chg="mod">
          <ac:chgData name="Leyla Galiullina" userId="b733424d7f12bbc3" providerId="LiveId" clId="{99B033BD-9437-478E-8E23-68237D51EA94}" dt="2022-10-04T17:48:54.600" v="670" actId="14100"/>
          <ac:spMkLst>
            <pc:docMk/>
            <pc:sldMk cId="1100915655" sldId="311"/>
            <ac:spMk id="17" creationId="{49473247-F90E-0E40-A7B4-03F225A5BDF7}"/>
          </ac:spMkLst>
        </pc:spChg>
        <pc:spChg chg="mod">
          <ac:chgData name="Leyla Galiullina" userId="b733424d7f12bbc3" providerId="LiveId" clId="{99B033BD-9437-478E-8E23-68237D51EA94}" dt="2022-10-04T17:54:09.007" v="803" actId="207"/>
          <ac:spMkLst>
            <pc:docMk/>
            <pc:sldMk cId="1100915655" sldId="311"/>
            <ac:spMk id="24" creationId="{3BAE7854-FDB4-4AAF-9ADC-F31A6D0C2994}"/>
          </ac:spMkLst>
        </pc:spChg>
        <pc:spChg chg="mod">
          <ac:chgData name="Leyla Galiullina" userId="b733424d7f12bbc3" providerId="LiveId" clId="{99B033BD-9437-478E-8E23-68237D51EA94}" dt="2022-10-04T17:55:13.611" v="814" actId="207"/>
          <ac:spMkLst>
            <pc:docMk/>
            <pc:sldMk cId="1100915655" sldId="311"/>
            <ac:spMk id="27" creationId="{BF6095CC-DA6C-41B6-99CB-ABAF44FFDF71}"/>
          </ac:spMkLst>
        </pc:spChg>
        <pc:spChg chg="mod">
          <ac:chgData name="Leyla Galiullina" userId="b733424d7f12bbc3" providerId="LiveId" clId="{99B033BD-9437-478E-8E23-68237D51EA94}" dt="2022-10-04T17:54:31.645" v="808" actId="207"/>
          <ac:spMkLst>
            <pc:docMk/>
            <pc:sldMk cId="1100915655" sldId="311"/>
            <ac:spMk id="35" creationId="{55C8228F-3E24-496A-8533-5A4354658CF0}"/>
          </ac:spMkLst>
        </pc:spChg>
        <pc:spChg chg="mod">
          <ac:chgData name="Leyla Galiullina" userId="b733424d7f12bbc3" providerId="LiveId" clId="{99B033BD-9437-478E-8E23-68237D51EA94}" dt="2022-10-04T17:54:43.788" v="809" actId="207"/>
          <ac:spMkLst>
            <pc:docMk/>
            <pc:sldMk cId="1100915655" sldId="311"/>
            <ac:spMk id="36" creationId="{1CA34695-8BAA-4B73-9D8F-22447ECC7649}"/>
          </ac:spMkLst>
        </pc:spChg>
        <pc:spChg chg="mod">
          <ac:chgData name="Leyla Galiullina" userId="b733424d7f12bbc3" providerId="LiveId" clId="{99B033BD-9437-478E-8E23-68237D51EA94}" dt="2022-10-04T17:54:54.180" v="810" actId="207"/>
          <ac:spMkLst>
            <pc:docMk/>
            <pc:sldMk cId="1100915655" sldId="311"/>
            <ac:spMk id="38" creationId="{11003390-F596-42ED-AE16-14FAF8C7860C}"/>
          </ac:spMkLst>
        </pc:spChg>
        <pc:spChg chg="mod">
          <ac:chgData name="Leyla Galiullina" userId="b733424d7f12bbc3" providerId="LiveId" clId="{99B033BD-9437-478E-8E23-68237D51EA94}" dt="2022-10-04T17:54:59.332" v="811" actId="207"/>
          <ac:spMkLst>
            <pc:docMk/>
            <pc:sldMk cId="1100915655" sldId="311"/>
            <ac:spMk id="39" creationId="{03722A62-6DE3-4F77-A3F0-FE9C017BA2ED}"/>
          </ac:spMkLst>
        </pc:spChg>
        <pc:spChg chg="mod">
          <ac:chgData name="Leyla Galiullina" userId="b733424d7f12bbc3" providerId="LiveId" clId="{99B033BD-9437-478E-8E23-68237D51EA94}" dt="2022-10-04T17:54:15.785" v="805" actId="207"/>
          <ac:spMkLst>
            <pc:docMk/>
            <pc:sldMk cId="1100915655" sldId="311"/>
            <ac:spMk id="41" creationId="{C4FA5F50-5FB9-40D4-BD47-F84334F96C5D}"/>
          </ac:spMkLst>
        </pc:spChg>
        <pc:spChg chg="mod">
          <ac:chgData name="Leyla Galiullina" userId="b733424d7f12bbc3" providerId="LiveId" clId="{99B033BD-9437-478E-8E23-68237D51EA94}" dt="2022-10-04T17:55:05.568" v="812" actId="207"/>
          <ac:spMkLst>
            <pc:docMk/>
            <pc:sldMk cId="1100915655" sldId="311"/>
            <ac:spMk id="42" creationId="{6DF0A35A-F42E-4672-97FF-F6043004E8FD}"/>
          </ac:spMkLst>
        </pc:spChg>
        <pc:spChg chg="mod">
          <ac:chgData name="Leyla Galiullina" userId="b733424d7f12bbc3" providerId="LiveId" clId="{99B033BD-9437-478E-8E23-68237D51EA94}" dt="2022-10-04T17:54:13.502" v="804" actId="207"/>
          <ac:spMkLst>
            <pc:docMk/>
            <pc:sldMk cId="1100915655" sldId="311"/>
            <ac:spMk id="44" creationId="{5BE35D31-C308-439F-B153-0ABD1EC4BBCB}"/>
          </ac:spMkLst>
        </pc:spChg>
        <pc:spChg chg="mod">
          <ac:chgData name="Leyla Galiullina" userId="b733424d7f12bbc3" providerId="LiveId" clId="{99B033BD-9437-478E-8E23-68237D51EA94}" dt="2022-10-04T17:55:09.623" v="813" actId="207"/>
          <ac:spMkLst>
            <pc:docMk/>
            <pc:sldMk cId="1100915655" sldId="311"/>
            <ac:spMk id="45" creationId="{9EE13ECC-1EB9-4ED8-8AB3-E0E4D4329B03}"/>
          </ac:spMkLst>
        </pc:spChg>
        <pc:grpChg chg="mod">
          <ac:chgData name="Leyla Galiullina" userId="b733424d7f12bbc3" providerId="LiveId" clId="{99B033BD-9437-478E-8E23-68237D51EA94}" dt="2022-10-04T17:54:05.128" v="802" actId="207"/>
          <ac:grpSpMkLst>
            <pc:docMk/>
            <pc:sldMk cId="1100915655" sldId="311"/>
            <ac:grpSpMk id="22" creationId="{27213AA7-515B-46DB-BB24-5E44D663ADE7}"/>
          </ac:grpSpMkLst>
        </pc:grpChg>
        <pc:grpChg chg="mod">
          <ac:chgData name="Leyla Galiullina" userId="b733424d7f12bbc3" providerId="LiveId" clId="{99B033BD-9437-478E-8E23-68237D51EA94}" dt="2022-10-04T17:54:31.645" v="808" actId="207"/>
          <ac:grpSpMkLst>
            <pc:docMk/>
            <pc:sldMk cId="1100915655" sldId="311"/>
            <ac:grpSpMk id="34" creationId="{6FFABAF0-C565-496E-9937-63E6D5A9E864}"/>
          </ac:grpSpMkLst>
        </pc:grpChg>
        <pc:grpChg chg="mod">
          <ac:chgData name="Leyla Galiullina" userId="b733424d7f12bbc3" providerId="LiveId" clId="{99B033BD-9437-478E-8E23-68237D51EA94}" dt="2022-10-04T17:54:54.180" v="810" actId="207"/>
          <ac:grpSpMkLst>
            <pc:docMk/>
            <pc:sldMk cId="1100915655" sldId="311"/>
            <ac:grpSpMk id="37" creationId="{13ACDCE6-0DB6-418C-88A0-014E1D447223}"/>
          </ac:grpSpMkLst>
        </pc:grpChg>
        <pc:grpChg chg="mod">
          <ac:chgData name="Leyla Galiullina" userId="b733424d7f12bbc3" providerId="LiveId" clId="{99B033BD-9437-478E-8E23-68237D51EA94}" dt="2022-10-04T17:54:15.785" v="805" actId="207"/>
          <ac:grpSpMkLst>
            <pc:docMk/>
            <pc:sldMk cId="1100915655" sldId="311"/>
            <ac:grpSpMk id="40" creationId="{E59D5716-AF3F-4744-9D1C-8B0B21A6F57B}"/>
          </ac:grpSpMkLst>
        </pc:grpChg>
        <pc:grpChg chg="mod">
          <ac:chgData name="Leyla Galiullina" userId="b733424d7f12bbc3" providerId="LiveId" clId="{99B033BD-9437-478E-8E23-68237D51EA94}" dt="2022-10-04T17:54:13.502" v="804" actId="207"/>
          <ac:grpSpMkLst>
            <pc:docMk/>
            <pc:sldMk cId="1100915655" sldId="311"/>
            <ac:grpSpMk id="43" creationId="{5D4C1610-5DE5-4960-8FC1-43B70FE5CA5B}"/>
          </ac:grpSpMkLst>
        </pc:grpChg>
        <pc:picChg chg="mod">
          <ac:chgData name="Leyla Galiullina" userId="b733424d7f12bbc3" providerId="LiveId" clId="{99B033BD-9437-478E-8E23-68237D51EA94}" dt="2022-10-04T17:49:11.740" v="671"/>
          <ac:picMkLst>
            <pc:docMk/>
            <pc:sldMk cId="1100915655" sldId="311"/>
            <ac:picMk id="1030" creationId="{BC9B6616-1949-432D-8349-95A2C66B1E53}"/>
          </ac:picMkLst>
        </pc:picChg>
        <pc:picChg chg="mod">
          <ac:chgData name="Leyla Galiullina" userId="b733424d7f12bbc3" providerId="LiveId" clId="{99B033BD-9437-478E-8E23-68237D51EA94}" dt="2022-10-04T17:52:43.375" v="781" actId="1076"/>
          <ac:picMkLst>
            <pc:docMk/>
            <pc:sldMk cId="1100915655" sldId="311"/>
            <ac:picMk id="1032" creationId="{06810FF2-59DE-48E5-B1AD-FBA36C66721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3117F-5391-5243-BD10-FCF730F0DEF7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05586F-3EA4-6B4C-A819-6E48FD2682B9}">
      <dgm:prSet phldrT="[Текст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ru-RU" dirty="0"/>
            <a:t>Регистрация</a:t>
          </a:r>
        </a:p>
      </dgm:t>
    </dgm:pt>
    <dgm:pt modelId="{9C901E39-753D-A445-931F-CA65EA89EC75}" type="parTrans" cxnId="{4CA5EA67-8A82-D24F-8EA0-BEA001697B3A}">
      <dgm:prSet/>
      <dgm:spPr/>
      <dgm:t>
        <a:bodyPr/>
        <a:lstStyle/>
        <a:p>
          <a:endParaRPr lang="ru-RU"/>
        </a:p>
      </dgm:t>
    </dgm:pt>
    <dgm:pt modelId="{816AAE05-0871-8D45-B7CB-4F81D851D527}" type="sibTrans" cxnId="{4CA5EA67-8A82-D24F-8EA0-BEA001697B3A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F536315-EE13-3545-8B25-1E43DEC2784F}">
      <dgm:prSet phldrT="[Текст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ru-RU" dirty="0"/>
            <a:t>Анкета</a:t>
          </a:r>
        </a:p>
      </dgm:t>
    </dgm:pt>
    <dgm:pt modelId="{CE9B488D-3CFA-924D-B0A5-224E70001C3D}" type="parTrans" cxnId="{F11A6290-1C46-194E-A290-EB496A62E4DE}">
      <dgm:prSet/>
      <dgm:spPr/>
      <dgm:t>
        <a:bodyPr/>
        <a:lstStyle/>
        <a:p>
          <a:endParaRPr lang="ru-RU"/>
        </a:p>
      </dgm:t>
    </dgm:pt>
    <dgm:pt modelId="{47F0D2C0-BEC2-2242-81CF-F416169A5C8D}" type="sibTrans" cxnId="{F11A6290-1C46-194E-A290-EB496A62E4DE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2F85FA0-C3B4-2543-8F7A-F4BECDE50AC0}">
      <dgm:prSet phldrT="[Текст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ru-RU" dirty="0"/>
            <a:t>Тест</a:t>
          </a:r>
        </a:p>
      </dgm:t>
    </dgm:pt>
    <dgm:pt modelId="{B87E71C2-1E9D-394D-AD76-5D240BF96BB1}" type="parTrans" cxnId="{B35A1404-D4CF-E944-857A-98CF5A443DE9}">
      <dgm:prSet/>
      <dgm:spPr/>
      <dgm:t>
        <a:bodyPr/>
        <a:lstStyle/>
        <a:p>
          <a:endParaRPr lang="ru-RU"/>
        </a:p>
      </dgm:t>
    </dgm:pt>
    <dgm:pt modelId="{B398DA64-8763-044E-8122-7BAE3325A20E}" type="sibTrans" cxnId="{B35A1404-D4CF-E944-857A-98CF5A443DE9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9AD6799-AA60-E043-B6A3-244151566855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ru-RU" dirty="0" err="1"/>
            <a:t>Видеоинтервью</a:t>
          </a:r>
          <a:endParaRPr lang="ru-RU" dirty="0"/>
        </a:p>
      </dgm:t>
    </dgm:pt>
    <dgm:pt modelId="{3D60FC20-4569-814D-A3F8-7DA9F9349955}" type="parTrans" cxnId="{88708D23-031E-D749-B992-9918C076A15B}">
      <dgm:prSet/>
      <dgm:spPr/>
      <dgm:t>
        <a:bodyPr/>
        <a:lstStyle/>
        <a:p>
          <a:endParaRPr lang="ru-RU"/>
        </a:p>
      </dgm:t>
    </dgm:pt>
    <dgm:pt modelId="{719EB856-CD27-5F45-9FFE-0C6E2542DCDF}" type="sibTrans" cxnId="{88708D23-031E-D749-B992-9918C076A15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2746C44-9D85-894E-A82B-A0D65E2886DC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ru-RU" dirty="0"/>
            <a:t>Собеседование</a:t>
          </a:r>
        </a:p>
      </dgm:t>
    </dgm:pt>
    <dgm:pt modelId="{827B79D7-FB00-8649-8E7A-8DFEEA5BB666}" type="parTrans" cxnId="{830E973B-43CF-324B-8A22-FADF7C37FB59}">
      <dgm:prSet/>
      <dgm:spPr/>
      <dgm:t>
        <a:bodyPr/>
        <a:lstStyle/>
        <a:p>
          <a:endParaRPr lang="ru-RU"/>
        </a:p>
      </dgm:t>
    </dgm:pt>
    <dgm:pt modelId="{2636E1B6-B4DD-B94F-A533-650F7ECC1793}" type="sibTrans" cxnId="{830E973B-43CF-324B-8A22-FADF7C37FB59}">
      <dgm:prSet/>
      <dgm:spPr/>
      <dgm:t>
        <a:bodyPr/>
        <a:lstStyle/>
        <a:p>
          <a:endParaRPr lang="ru-RU"/>
        </a:p>
      </dgm:t>
    </dgm:pt>
    <dgm:pt modelId="{31F97042-9690-4A49-AAD4-1454D9C39F43}" type="pres">
      <dgm:prSet presAssocID="{4CA3117F-5391-5243-BD10-FCF730F0DEF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DBEFF-698C-134F-8D8B-B1313E8F1C8A}" type="pres">
      <dgm:prSet presAssocID="{4CA3117F-5391-5243-BD10-FCF730F0DEF7}" presName="arrow" presStyleLbl="bgShp" presStyleIdx="0" presStyleCnt="1" custScaleX="94638"/>
      <dgm:spPr>
        <a:solidFill>
          <a:schemeClr val="accent3">
            <a:lumMod val="20000"/>
            <a:lumOff val="80000"/>
          </a:schemeClr>
        </a:solidFill>
      </dgm:spPr>
    </dgm:pt>
    <dgm:pt modelId="{1942D46B-F836-A645-8700-F63F8A60AB90}" type="pres">
      <dgm:prSet presAssocID="{4CA3117F-5391-5243-BD10-FCF730F0DEF7}" presName="linearProcess" presStyleCnt="0"/>
      <dgm:spPr/>
    </dgm:pt>
    <dgm:pt modelId="{8F9B9539-8FC9-E14C-9777-ACD6EBDC3710}" type="pres">
      <dgm:prSet presAssocID="{C405586F-3EA4-6B4C-A819-6E48FD2682B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9663-D8D2-7148-95FA-E77D5E59DBE7}" type="pres">
      <dgm:prSet presAssocID="{816AAE05-0871-8D45-B7CB-4F81D851D527}" presName="sibTrans" presStyleCnt="0"/>
      <dgm:spPr/>
    </dgm:pt>
    <dgm:pt modelId="{F6F9419C-0D7B-9140-A227-E9C5C8036F26}" type="pres">
      <dgm:prSet presAssocID="{FF536315-EE13-3545-8B25-1E43DEC2784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970F8-551A-6141-9E9D-258F3533BFD3}" type="pres">
      <dgm:prSet presAssocID="{47F0D2C0-BEC2-2242-81CF-F416169A5C8D}" presName="sibTrans" presStyleCnt="0"/>
      <dgm:spPr/>
    </dgm:pt>
    <dgm:pt modelId="{A5165922-8035-2A49-9780-17CF154B8023}" type="pres">
      <dgm:prSet presAssocID="{82F85FA0-C3B4-2543-8F7A-F4BECDE50AC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19CCC-0D8A-DE42-9A83-1BB758CB22F6}" type="pres">
      <dgm:prSet presAssocID="{B398DA64-8763-044E-8122-7BAE3325A20E}" presName="sibTrans" presStyleCnt="0"/>
      <dgm:spPr/>
    </dgm:pt>
    <dgm:pt modelId="{5B2E65B4-BD5B-7E48-9232-FAF9E6427F2D}" type="pres">
      <dgm:prSet presAssocID="{19AD6799-AA60-E043-B6A3-24415156685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836F8-3957-5848-BB51-7EEE76FE23EB}" type="pres">
      <dgm:prSet presAssocID="{719EB856-CD27-5F45-9FFE-0C6E2542DCDF}" presName="sibTrans" presStyleCnt="0"/>
      <dgm:spPr/>
    </dgm:pt>
    <dgm:pt modelId="{3071E1AA-2EA8-C040-BC22-DE3FC7FCCB05}" type="pres">
      <dgm:prSet presAssocID="{22746C44-9D85-894E-A82B-A0D65E2886D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FA3DF-8478-E647-8949-0B931CE09FF4}" type="presOf" srcId="{22746C44-9D85-894E-A82B-A0D65E2886DC}" destId="{3071E1AA-2EA8-C040-BC22-DE3FC7FCCB05}" srcOrd="0" destOrd="0" presId="urn:microsoft.com/office/officeart/2005/8/layout/hProcess9"/>
    <dgm:cxn modelId="{23777443-E0BC-3C48-9B0D-E61B0C43F4B2}" type="presOf" srcId="{82F85FA0-C3B4-2543-8F7A-F4BECDE50AC0}" destId="{A5165922-8035-2A49-9780-17CF154B8023}" srcOrd="0" destOrd="0" presId="urn:microsoft.com/office/officeart/2005/8/layout/hProcess9"/>
    <dgm:cxn modelId="{AB74E467-218E-DF43-88B5-7D0532209A52}" type="presOf" srcId="{C405586F-3EA4-6B4C-A819-6E48FD2682B9}" destId="{8F9B9539-8FC9-E14C-9777-ACD6EBDC3710}" srcOrd="0" destOrd="0" presId="urn:microsoft.com/office/officeart/2005/8/layout/hProcess9"/>
    <dgm:cxn modelId="{88708D23-031E-D749-B992-9918C076A15B}" srcId="{4CA3117F-5391-5243-BD10-FCF730F0DEF7}" destId="{19AD6799-AA60-E043-B6A3-244151566855}" srcOrd="3" destOrd="0" parTransId="{3D60FC20-4569-814D-A3F8-7DA9F9349955}" sibTransId="{719EB856-CD27-5F45-9FFE-0C6E2542DCDF}"/>
    <dgm:cxn modelId="{DADAE272-2F02-4A44-B296-E5927BEB1C87}" type="presOf" srcId="{19AD6799-AA60-E043-B6A3-244151566855}" destId="{5B2E65B4-BD5B-7E48-9232-FAF9E6427F2D}" srcOrd="0" destOrd="0" presId="urn:microsoft.com/office/officeart/2005/8/layout/hProcess9"/>
    <dgm:cxn modelId="{EC9F76E1-A3AD-8541-8A21-F9BB9D9E75F4}" type="presOf" srcId="{FF536315-EE13-3545-8B25-1E43DEC2784F}" destId="{F6F9419C-0D7B-9140-A227-E9C5C8036F26}" srcOrd="0" destOrd="0" presId="urn:microsoft.com/office/officeart/2005/8/layout/hProcess9"/>
    <dgm:cxn modelId="{62DCF8C6-F47B-5448-85B6-03AB8386988B}" type="presOf" srcId="{4CA3117F-5391-5243-BD10-FCF730F0DEF7}" destId="{31F97042-9690-4A49-AAD4-1454D9C39F43}" srcOrd="0" destOrd="0" presId="urn:microsoft.com/office/officeart/2005/8/layout/hProcess9"/>
    <dgm:cxn modelId="{830E973B-43CF-324B-8A22-FADF7C37FB59}" srcId="{4CA3117F-5391-5243-BD10-FCF730F0DEF7}" destId="{22746C44-9D85-894E-A82B-A0D65E2886DC}" srcOrd="4" destOrd="0" parTransId="{827B79D7-FB00-8649-8E7A-8DFEEA5BB666}" sibTransId="{2636E1B6-B4DD-B94F-A533-650F7ECC1793}"/>
    <dgm:cxn modelId="{F11A6290-1C46-194E-A290-EB496A62E4DE}" srcId="{4CA3117F-5391-5243-BD10-FCF730F0DEF7}" destId="{FF536315-EE13-3545-8B25-1E43DEC2784F}" srcOrd="1" destOrd="0" parTransId="{CE9B488D-3CFA-924D-B0A5-224E70001C3D}" sibTransId="{47F0D2C0-BEC2-2242-81CF-F416169A5C8D}"/>
    <dgm:cxn modelId="{B35A1404-D4CF-E944-857A-98CF5A443DE9}" srcId="{4CA3117F-5391-5243-BD10-FCF730F0DEF7}" destId="{82F85FA0-C3B4-2543-8F7A-F4BECDE50AC0}" srcOrd="2" destOrd="0" parTransId="{B87E71C2-1E9D-394D-AD76-5D240BF96BB1}" sibTransId="{B398DA64-8763-044E-8122-7BAE3325A20E}"/>
    <dgm:cxn modelId="{4CA5EA67-8A82-D24F-8EA0-BEA001697B3A}" srcId="{4CA3117F-5391-5243-BD10-FCF730F0DEF7}" destId="{C405586F-3EA4-6B4C-A819-6E48FD2682B9}" srcOrd="0" destOrd="0" parTransId="{9C901E39-753D-A445-931F-CA65EA89EC75}" sibTransId="{816AAE05-0871-8D45-B7CB-4F81D851D527}"/>
    <dgm:cxn modelId="{0CDD79EA-9D0A-FB47-ADED-5038C27FE6E3}" type="presParOf" srcId="{31F97042-9690-4A49-AAD4-1454D9C39F43}" destId="{C6CDBEFF-698C-134F-8D8B-B1313E8F1C8A}" srcOrd="0" destOrd="0" presId="urn:microsoft.com/office/officeart/2005/8/layout/hProcess9"/>
    <dgm:cxn modelId="{9234EBBA-31AD-F349-AB10-22C0E573D341}" type="presParOf" srcId="{31F97042-9690-4A49-AAD4-1454D9C39F43}" destId="{1942D46B-F836-A645-8700-F63F8A60AB90}" srcOrd="1" destOrd="0" presId="urn:microsoft.com/office/officeart/2005/8/layout/hProcess9"/>
    <dgm:cxn modelId="{AC7EB835-91D8-4C43-9C7E-21C73F6AB349}" type="presParOf" srcId="{1942D46B-F836-A645-8700-F63F8A60AB90}" destId="{8F9B9539-8FC9-E14C-9777-ACD6EBDC3710}" srcOrd="0" destOrd="0" presId="urn:microsoft.com/office/officeart/2005/8/layout/hProcess9"/>
    <dgm:cxn modelId="{D09AFE10-F116-9042-A508-290AE0DA192E}" type="presParOf" srcId="{1942D46B-F836-A645-8700-F63F8A60AB90}" destId="{CAE59663-D8D2-7148-95FA-E77D5E59DBE7}" srcOrd="1" destOrd="0" presId="urn:microsoft.com/office/officeart/2005/8/layout/hProcess9"/>
    <dgm:cxn modelId="{0EA76A24-4B88-9747-901C-810495CC2DDC}" type="presParOf" srcId="{1942D46B-F836-A645-8700-F63F8A60AB90}" destId="{F6F9419C-0D7B-9140-A227-E9C5C8036F26}" srcOrd="2" destOrd="0" presId="urn:microsoft.com/office/officeart/2005/8/layout/hProcess9"/>
    <dgm:cxn modelId="{6BD6FB5D-5516-9649-BA55-3960C89CCA4B}" type="presParOf" srcId="{1942D46B-F836-A645-8700-F63F8A60AB90}" destId="{7E0970F8-551A-6141-9E9D-258F3533BFD3}" srcOrd="3" destOrd="0" presId="urn:microsoft.com/office/officeart/2005/8/layout/hProcess9"/>
    <dgm:cxn modelId="{3DE29640-19A0-6345-AF3C-249DCF9AAE5F}" type="presParOf" srcId="{1942D46B-F836-A645-8700-F63F8A60AB90}" destId="{A5165922-8035-2A49-9780-17CF154B8023}" srcOrd="4" destOrd="0" presId="urn:microsoft.com/office/officeart/2005/8/layout/hProcess9"/>
    <dgm:cxn modelId="{C7B6DFC4-6E74-3F40-BD27-45820022D294}" type="presParOf" srcId="{1942D46B-F836-A645-8700-F63F8A60AB90}" destId="{1A419CCC-0D8A-DE42-9A83-1BB758CB22F6}" srcOrd="5" destOrd="0" presId="urn:microsoft.com/office/officeart/2005/8/layout/hProcess9"/>
    <dgm:cxn modelId="{94939872-791B-8A46-AEB3-D37DC516564A}" type="presParOf" srcId="{1942D46B-F836-A645-8700-F63F8A60AB90}" destId="{5B2E65B4-BD5B-7E48-9232-FAF9E6427F2D}" srcOrd="6" destOrd="0" presId="urn:microsoft.com/office/officeart/2005/8/layout/hProcess9"/>
    <dgm:cxn modelId="{30FCE5C3-B03F-1F4B-9D3E-44D2EC197245}" type="presParOf" srcId="{1942D46B-F836-A645-8700-F63F8A60AB90}" destId="{CB9836F8-3957-5848-BB51-7EEE76FE23EB}" srcOrd="7" destOrd="0" presId="urn:microsoft.com/office/officeart/2005/8/layout/hProcess9"/>
    <dgm:cxn modelId="{6B3E4B82-3A0E-C742-8A96-2FA17D3DA1B3}" type="presParOf" srcId="{1942D46B-F836-A645-8700-F63F8A60AB90}" destId="{3071E1AA-2EA8-C040-BC22-DE3FC7FCCB05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DBEFF-698C-134F-8D8B-B1313E8F1C8A}">
      <dsp:nvSpPr>
        <dsp:cNvPr id="0" name=""/>
        <dsp:cNvSpPr/>
      </dsp:nvSpPr>
      <dsp:spPr>
        <a:xfrm>
          <a:off x="1047864" y="0"/>
          <a:ext cx="8619895" cy="2910517"/>
        </a:xfrm>
        <a:prstGeom prst="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B9539-8FC9-E14C-9777-ACD6EBDC3710}">
      <dsp:nvSpPr>
        <dsp:cNvPr id="0" name=""/>
        <dsp:cNvSpPr/>
      </dsp:nvSpPr>
      <dsp:spPr>
        <a:xfrm>
          <a:off x="3392" y="873155"/>
          <a:ext cx="1994218" cy="1164207"/>
        </a:xfrm>
        <a:prstGeom prst="round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Регистрация</a:t>
          </a:r>
        </a:p>
      </dsp:txBody>
      <dsp:txXfrm>
        <a:off x="60224" y="929987"/>
        <a:ext cx="1880554" cy="1050543"/>
      </dsp:txXfrm>
    </dsp:sp>
    <dsp:sp modelId="{F6F9419C-0D7B-9140-A227-E9C5C8036F26}">
      <dsp:nvSpPr>
        <dsp:cNvPr id="0" name=""/>
        <dsp:cNvSpPr/>
      </dsp:nvSpPr>
      <dsp:spPr>
        <a:xfrm>
          <a:off x="2182047" y="873155"/>
          <a:ext cx="1994218" cy="1164207"/>
        </a:xfrm>
        <a:prstGeom prst="round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Анкета</a:t>
          </a:r>
        </a:p>
      </dsp:txBody>
      <dsp:txXfrm>
        <a:off x="2238879" y="929987"/>
        <a:ext cx="1880554" cy="1050543"/>
      </dsp:txXfrm>
    </dsp:sp>
    <dsp:sp modelId="{A5165922-8035-2A49-9780-17CF154B8023}">
      <dsp:nvSpPr>
        <dsp:cNvPr id="0" name=""/>
        <dsp:cNvSpPr/>
      </dsp:nvSpPr>
      <dsp:spPr>
        <a:xfrm>
          <a:off x="4360703" y="873155"/>
          <a:ext cx="1994218" cy="1164207"/>
        </a:xfrm>
        <a:prstGeom prst="round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Тест</a:t>
          </a:r>
        </a:p>
      </dsp:txBody>
      <dsp:txXfrm>
        <a:off x="4417535" y="929987"/>
        <a:ext cx="1880554" cy="1050543"/>
      </dsp:txXfrm>
    </dsp:sp>
    <dsp:sp modelId="{5B2E65B4-BD5B-7E48-9232-FAF9E6427F2D}">
      <dsp:nvSpPr>
        <dsp:cNvPr id="0" name=""/>
        <dsp:cNvSpPr/>
      </dsp:nvSpPr>
      <dsp:spPr>
        <a:xfrm>
          <a:off x="6539358" y="873155"/>
          <a:ext cx="1994218" cy="1164207"/>
        </a:xfrm>
        <a:prstGeom prst="round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Видеоинтервью</a:t>
          </a:r>
          <a:endParaRPr lang="ru-RU" sz="1700" kern="1200" dirty="0"/>
        </a:p>
      </dsp:txBody>
      <dsp:txXfrm>
        <a:off x="6596190" y="929987"/>
        <a:ext cx="1880554" cy="1050543"/>
      </dsp:txXfrm>
    </dsp:sp>
    <dsp:sp modelId="{3071E1AA-2EA8-C040-BC22-DE3FC7FCCB05}">
      <dsp:nvSpPr>
        <dsp:cNvPr id="0" name=""/>
        <dsp:cNvSpPr/>
      </dsp:nvSpPr>
      <dsp:spPr>
        <a:xfrm>
          <a:off x="8718013" y="873155"/>
          <a:ext cx="1994218" cy="1164207"/>
        </a:xfrm>
        <a:prstGeom prst="round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Собеседование</a:t>
          </a:r>
        </a:p>
      </dsp:txBody>
      <dsp:txXfrm>
        <a:off x="8774845" y="929987"/>
        <a:ext cx="1880554" cy="1050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31EB380-A0D8-4527-9C28-91B84770D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278DBE9-A061-4235-A137-1DBBB739C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424D-92F3-49B7-9A2A-C37E99C6B0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67EF2A-687C-4441-A78F-4D5C76165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9009FE-7F70-4DD6-8DE0-4FE143F01D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46C0-6400-4B6E-8360-15BFFFC5F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7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2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2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8">
            <a:extLst>
              <a:ext uri="{FF2B5EF4-FFF2-40B4-BE49-F238E27FC236}">
                <a16:creationId xmlns:a16="http://schemas.microsoft.com/office/drawing/2014/main" xmlns="" id="{72547546-4391-1F47-B5FC-940B7508B21B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2024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72F72F-96D5-864B-8B7B-9485D75063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83" y="544738"/>
            <a:ext cx="1836054" cy="4590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92978A-6360-4567-B87B-0CA505D969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1957" y="1500006"/>
            <a:ext cx="5762724" cy="42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B9F4E1-5972-4F82-9E97-6B275C1C7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071" y="323200"/>
            <a:ext cx="2295659" cy="902311"/>
          </a:xfrm>
          <a:prstGeom prst="rect">
            <a:avLst/>
          </a:prstGeom>
        </p:spPr>
      </p:pic>
      <p:sp>
        <p:nvSpPr>
          <p:cNvPr id="4" name="Content Placeholder 18">
            <a:extLst>
              <a:ext uri="{FF2B5EF4-FFF2-40B4-BE49-F238E27FC236}">
                <a16:creationId xmlns:a16="http://schemas.microsoft.com/office/drawing/2014/main" xmlns="" id="{72547546-4391-1F47-B5FC-940B7508B21B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Stem Medium" panose="020B0503020203020204" pitchFamily="34" charset="77"/>
              </a:rPr>
              <a:t>2022</a:t>
            </a:r>
            <a:endParaRPr lang="ru-RU" sz="1600" dirty="0">
              <a:solidFill>
                <a:schemeClr val="bg1"/>
              </a:solidFill>
              <a:latin typeface="Stem Medium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624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B9F4E1-5972-4F82-9E97-6B275C1C7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071" y="323200"/>
            <a:ext cx="2295659" cy="902311"/>
          </a:xfrm>
          <a:prstGeom prst="rect">
            <a:avLst/>
          </a:prstGeom>
        </p:spPr>
      </p:pic>
      <p:sp>
        <p:nvSpPr>
          <p:cNvPr id="4" name="Content Placeholder 18">
            <a:extLst>
              <a:ext uri="{FF2B5EF4-FFF2-40B4-BE49-F238E27FC236}">
                <a16:creationId xmlns:a16="http://schemas.microsoft.com/office/drawing/2014/main" xmlns="" id="{72547546-4391-1F47-B5FC-940B7508B21B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effectLst/>
                <a:latin typeface="Stem Medium" panose="020B0503020203020204" pitchFamily="34" charset="77"/>
              </a:rPr>
              <a:t>2022</a:t>
            </a:r>
            <a:endParaRPr lang="ru-RU" sz="1600" dirty="0">
              <a:solidFill>
                <a:schemeClr val="bg1"/>
              </a:solidFill>
              <a:latin typeface="Stem Medium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79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81ECC8-96A3-654A-95B6-63E075776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83" y="544738"/>
            <a:ext cx="1836054" cy="45901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xmlns="" id="{57D4C10B-55FA-E742-9329-43FB3C7BE001}"/>
              </a:ext>
            </a:extLst>
          </p:cNvPr>
          <p:cNvSpPr txBox="1">
            <a:spLocks/>
          </p:cNvSpPr>
          <p:nvPr userDrawn="1"/>
        </p:nvSpPr>
        <p:spPr>
          <a:xfrm>
            <a:off x="11127693" y="6311988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2024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99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81ECC8-96A3-654A-95B6-63E075776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9991" y="553357"/>
            <a:ext cx="1836054" cy="45901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xmlns="" id="{02FD88CE-F66F-2A4D-9766-43E79BCFF8DC}"/>
              </a:ext>
            </a:extLst>
          </p:cNvPr>
          <p:cNvSpPr txBox="1">
            <a:spLocks/>
          </p:cNvSpPr>
          <p:nvPr userDrawn="1"/>
        </p:nvSpPr>
        <p:spPr>
          <a:xfrm>
            <a:off x="471976" y="629502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Заголовок для слайда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xmlns="" id="{57D4C10B-55FA-E742-9329-43FB3C7BE001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2022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70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xmlns="" id="{57D4C10B-55FA-E742-9329-43FB3C7BE001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2022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43A531-1734-2B4B-8D72-B070F61F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579" y="1287475"/>
            <a:ext cx="3731364" cy="2301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FB0DAB-44CE-774D-ADE9-DD52FE3C5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3495" y="1287475"/>
            <a:ext cx="3725009" cy="23011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B5EF1BB-6F09-194C-9B87-7FD9ED35A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5091" y="1291394"/>
            <a:ext cx="3725009" cy="22971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D90C58-2968-AA4A-9BD7-741C2104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579" y="3621024"/>
            <a:ext cx="3731364" cy="23011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AE9BFC2-FEB8-D04D-BE36-F16AA29C9D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7435" y="3611176"/>
            <a:ext cx="7512665" cy="23047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CF34F3-2CC7-F84A-981D-B5820A21D8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8783" y="544738"/>
            <a:ext cx="1836054" cy="4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xmlns="" id="{57D4C10B-55FA-E742-9329-43FB3C7BE001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2022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43A531-1734-2B4B-8D72-B070F61F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579" y="1287475"/>
            <a:ext cx="3731364" cy="2301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FB0DAB-44CE-774D-ADE9-DD52FE3C5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3495" y="1287475"/>
            <a:ext cx="3725009" cy="23011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B5EF1BB-6F09-194C-9B87-7FD9ED35A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5091" y="1291394"/>
            <a:ext cx="3725009" cy="22971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D90C58-2968-AA4A-9BD7-741C2104D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579" y="3621024"/>
            <a:ext cx="3731364" cy="2301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5D061E2-B433-6247-9CE8-74AAD40118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99991" y="553357"/>
            <a:ext cx="1836054" cy="459014"/>
          </a:xfrm>
          <a:prstGeom prst="rect">
            <a:avLst/>
          </a:prstGeom>
        </p:spPr>
      </p:pic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xmlns="" id="{96662903-1433-EC43-A485-98C1B521E1E1}"/>
              </a:ext>
            </a:extLst>
          </p:cNvPr>
          <p:cNvSpPr txBox="1">
            <a:spLocks/>
          </p:cNvSpPr>
          <p:nvPr userDrawn="1"/>
        </p:nvSpPr>
        <p:spPr>
          <a:xfrm>
            <a:off x="471976" y="621338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Заголовок для слайда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0E082E-53A3-7E44-9750-B200A284B7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7435" y="3611176"/>
            <a:ext cx="7512665" cy="23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81ECC8-96A3-654A-95B6-63E075776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83" y="544738"/>
            <a:ext cx="1836054" cy="45901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xmlns="" id="{57D4C10B-55FA-E742-9329-43FB3C7BE001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2022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924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81ECC8-96A3-654A-95B6-63E075776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783" y="544738"/>
            <a:ext cx="1836054" cy="45901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xmlns="" id="{57D4C10B-55FA-E742-9329-43FB3C7BE001}"/>
              </a:ext>
            </a:extLst>
          </p:cNvPr>
          <p:cNvSpPr txBox="1">
            <a:spLocks/>
          </p:cNvSpPr>
          <p:nvPr userDrawn="1"/>
        </p:nvSpPr>
        <p:spPr>
          <a:xfrm>
            <a:off x="465444" y="6043600"/>
            <a:ext cx="4058422" cy="263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2022</a:t>
            </a:r>
            <a:endParaRPr lang="ru-RU" sz="16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xmlns="" id="{452742ED-AB4E-CB42-A28B-F89B406D6DCD}"/>
              </a:ext>
            </a:extLst>
          </p:cNvPr>
          <p:cNvSpPr txBox="1">
            <a:spLocks/>
          </p:cNvSpPr>
          <p:nvPr userDrawn="1"/>
        </p:nvSpPr>
        <p:spPr>
          <a:xfrm>
            <a:off x="1255666" y="1627762"/>
            <a:ext cx="2989763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effectLst/>
                <a:latin typeface="Stem Medium" panose="020B0503020203020204" pitchFamily="34" charset="77"/>
              </a:rPr>
              <a:t>Светлана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> 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Иванова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/>
            </a:r>
            <a:br>
              <a:rPr lang="en-US" sz="1200" dirty="0">
                <a:effectLst/>
                <a:latin typeface="Stem Medium" panose="020B0503020203020204" pitchFamily="34" charset="77"/>
              </a:rPr>
            </a:br>
            <a:r>
              <a:rPr lang="en-US" sz="1200" dirty="0">
                <a:effectLst/>
                <a:latin typeface="Stem Medium" panose="020B0503020203020204" pitchFamily="34" charset="77"/>
              </a:rPr>
              <a:t>C</a:t>
            </a:r>
            <a:r>
              <a:rPr lang="ru-RU" sz="1200" dirty="0" err="1">
                <a:effectLst/>
                <a:latin typeface="Stem Medium" panose="020B0503020203020204" pitchFamily="34" charset="77"/>
              </a:rPr>
              <a:t>тажер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 Департамента противодействия практикам</a:t>
            </a:r>
            <a:endParaRPr lang="ru-RU" sz="1200" dirty="0">
              <a:latin typeface="Stem Medium" panose="020B0503020203020204" pitchFamily="34" charset="77"/>
            </a:endParaRP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xmlns="" id="{3A8ED09F-CAE7-B54E-B5AE-ED495A83A5DA}"/>
              </a:ext>
            </a:extLst>
          </p:cNvPr>
          <p:cNvSpPr txBox="1">
            <a:spLocks/>
          </p:cNvSpPr>
          <p:nvPr userDrawn="1"/>
        </p:nvSpPr>
        <p:spPr>
          <a:xfrm>
            <a:off x="515437" y="2403191"/>
            <a:ext cx="2831612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«Я работаю в секторе внутреннего контроля. За время стажировки мне уже довелось регистрировать риск-события, проводить оценку операционных рисков, участвовать в процессе разработки мер реагирования на операционные риски, начать проведение внутренней проверки.</a:t>
            </a:r>
            <a:b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</a:b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При выходе на стажировку коллеги отнеслись ко мне как к полноценному сотруднику. В коллективе все готовы помочь и всегда можно найти ответ на возникающий вопрос. Меня поразило как каждый отдельный сотрудник вносит свой вклад в общее дело Департамента, который в свою очередь следует миссии Банка России. Процесс адаптации на стажировке проходит очень гладко благодаря мероприятиям (от «путеводителя сотрудника» до экскурсии в музей и тренинг «Добро пожаловать </a:t>
            </a:r>
            <a:b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</a:b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в Банк России)». </a:t>
            </a:r>
            <a:endParaRPr lang="ru-RU" sz="10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xmlns="" id="{F1AEACE1-8FC5-6C47-8DD2-50385A002775}"/>
              </a:ext>
            </a:extLst>
          </p:cNvPr>
          <p:cNvSpPr txBox="1">
            <a:spLocks/>
          </p:cNvSpPr>
          <p:nvPr userDrawn="1"/>
        </p:nvSpPr>
        <p:spPr>
          <a:xfrm>
            <a:off x="4411115" y="2403191"/>
            <a:ext cx="2831612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«Банк России – редкое для экономиста место, где можно применить знания, полученные в университете. Всем известно, что наибольший исследовательский потенциал сосредоточен в центральных банках стран, и Россия не является исключением. Таким образом, Банк России является одним из лучших мест в стране для тех, кому нравится исследовательская работа и классическое экономическое исследование.»</a:t>
            </a:r>
            <a:endParaRPr lang="ru-RU" sz="10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xmlns="" id="{0FDF9A60-B9E0-0F43-8D0A-A08ECBA9E208}"/>
              </a:ext>
            </a:extLst>
          </p:cNvPr>
          <p:cNvSpPr txBox="1">
            <a:spLocks/>
          </p:cNvSpPr>
          <p:nvPr userDrawn="1"/>
        </p:nvSpPr>
        <p:spPr>
          <a:xfrm>
            <a:off x="8363221" y="2397118"/>
            <a:ext cx="2831612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«Приятно удивил отбор на стажировку, вместо скучных заданий нас ожидал </a:t>
            </a:r>
            <a:r>
              <a:rPr lang="ru-RU" sz="1000" dirty="0" err="1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квест</a:t>
            </a: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 в Университете Банка России. Очень приятно работать в молодом и дружелюбном коллективе, за 2 месяца стажировки я успела погрузиться в работу и поучаствовать в </a:t>
            </a:r>
            <a:b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</a:br>
            <a:r>
              <a:rPr lang="ru-RU" sz="10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подготовке материала, который публикуется на сайте Банка России».</a:t>
            </a:r>
            <a:endParaRPr lang="ru-RU" sz="10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B689F4-4D3B-2A47-B061-E2E05217E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403" y="1650717"/>
            <a:ext cx="580803" cy="580803"/>
          </a:xfrm>
          <a:prstGeom prst="rect">
            <a:avLst/>
          </a:prstGeom>
        </p:spPr>
      </p:pic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xmlns="" id="{C534E7A0-865A-D24F-8209-FF08619E1B35}"/>
              </a:ext>
            </a:extLst>
          </p:cNvPr>
          <p:cNvSpPr txBox="1">
            <a:spLocks/>
          </p:cNvSpPr>
          <p:nvPr userDrawn="1"/>
        </p:nvSpPr>
        <p:spPr>
          <a:xfrm>
            <a:off x="5127075" y="1643460"/>
            <a:ext cx="2989763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effectLst/>
                <a:latin typeface="Stem Medium" panose="020B0503020203020204" pitchFamily="34" charset="77"/>
              </a:rPr>
              <a:t>Светлана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> 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Иванова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/>
            </a:r>
            <a:br>
              <a:rPr lang="en-US" sz="1200" dirty="0">
                <a:effectLst/>
                <a:latin typeface="Stem Medium" panose="020B0503020203020204" pitchFamily="34" charset="77"/>
              </a:rPr>
            </a:br>
            <a:r>
              <a:rPr lang="en-US" sz="1200" dirty="0">
                <a:effectLst/>
                <a:latin typeface="Stem Medium" panose="020B0503020203020204" pitchFamily="34" charset="77"/>
              </a:rPr>
              <a:t>C</a:t>
            </a:r>
            <a:r>
              <a:rPr lang="ru-RU" sz="1200" dirty="0" err="1">
                <a:effectLst/>
                <a:latin typeface="Stem Medium" panose="020B0503020203020204" pitchFamily="34" charset="77"/>
              </a:rPr>
              <a:t>тажер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 Департамента противодействия практикам</a:t>
            </a:r>
            <a:endParaRPr lang="ru-RU" sz="1200" dirty="0">
              <a:latin typeface="Stem Medium" panose="020B0503020203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A21FA0-680B-EA40-8CCC-0C908E15AA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812" y="1666415"/>
            <a:ext cx="580803" cy="580803"/>
          </a:xfrm>
          <a:prstGeom prst="rect">
            <a:avLst/>
          </a:prstGeom>
        </p:spPr>
      </p:pic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xmlns="" id="{C5285ED1-654D-BE49-996F-9CF95438F7A6}"/>
              </a:ext>
            </a:extLst>
          </p:cNvPr>
          <p:cNvSpPr txBox="1">
            <a:spLocks/>
          </p:cNvSpPr>
          <p:nvPr userDrawn="1"/>
        </p:nvSpPr>
        <p:spPr>
          <a:xfrm>
            <a:off x="9066362" y="1643460"/>
            <a:ext cx="2989763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effectLst/>
                <a:latin typeface="Stem Medium" panose="020B0503020203020204" pitchFamily="34" charset="77"/>
              </a:rPr>
              <a:t>Светлана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> 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Иванова</a:t>
            </a:r>
            <a:r>
              <a:rPr lang="en-US" sz="1200" dirty="0">
                <a:effectLst/>
                <a:latin typeface="Stem Medium" panose="020B0503020203020204" pitchFamily="34" charset="77"/>
              </a:rPr>
              <a:t/>
            </a:r>
            <a:br>
              <a:rPr lang="en-US" sz="1200" dirty="0">
                <a:effectLst/>
                <a:latin typeface="Stem Medium" panose="020B0503020203020204" pitchFamily="34" charset="77"/>
              </a:rPr>
            </a:br>
            <a:r>
              <a:rPr lang="en-US" sz="1200" dirty="0">
                <a:effectLst/>
                <a:latin typeface="Stem Medium" panose="020B0503020203020204" pitchFamily="34" charset="77"/>
              </a:rPr>
              <a:t>C</a:t>
            </a:r>
            <a:r>
              <a:rPr lang="ru-RU" sz="1200" dirty="0" err="1">
                <a:effectLst/>
                <a:latin typeface="Stem Medium" panose="020B0503020203020204" pitchFamily="34" charset="77"/>
              </a:rPr>
              <a:t>тажер</a:t>
            </a:r>
            <a:r>
              <a:rPr lang="ru-RU" sz="1200" dirty="0">
                <a:effectLst/>
                <a:latin typeface="Stem Medium" panose="020B0503020203020204" pitchFamily="34" charset="77"/>
              </a:rPr>
              <a:t> Департамента противодействия практикам</a:t>
            </a:r>
            <a:endParaRPr lang="ru-RU" sz="1200" dirty="0">
              <a:latin typeface="Stem Medium" panose="020B0503020203020204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D5510B-BB48-8A4C-89E7-4E15B64BA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1099" y="1666415"/>
            <a:ext cx="580803" cy="5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9A280E-1636-6843-9F1F-0E10DE4B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411C0D-07BB-6948-AE10-DE7055BE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63D165-A98F-094F-A950-CEC76DE6D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2817-9353-7A4E-B80D-DE9BE8BB064D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D676AC-FAE4-7846-B417-1A24A7D4F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10F9D-3CCD-D341-BBF4-6C3DBEED6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9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4" r:id="rId5"/>
    <p:sldLayoutId id="2147483657" r:id="rId6"/>
    <p:sldLayoutId id="2147483653" r:id="rId7"/>
    <p:sldLayoutId id="2147483659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t.me/cbr_career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vk.com/cbr_caree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cbr.vcv.ru/r/internship-autumn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8">
            <a:extLst>
              <a:ext uri="{FF2B5EF4-FFF2-40B4-BE49-F238E27FC236}">
                <a16:creationId xmlns:a16="http://schemas.microsoft.com/office/drawing/2014/main" xmlns="" id="{8C6B7D7A-0363-FD4B-BBB6-0ACECD81326F}"/>
              </a:ext>
            </a:extLst>
          </p:cNvPr>
          <p:cNvSpPr txBox="1">
            <a:spLocks/>
          </p:cNvSpPr>
          <p:nvPr/>
        </p:nvSpPr>
        <p:spPr>
          <a:xfrm>
            <a:off x="496157" y="3200640"/>
            <a:ext cx="3831999" cy="791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Будь в центре событий.</a:t>
            </a:r>
            <a:br>
              <a:rPr lang="ru-RU" sz="20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</a:br>
            <a:r>
              <a:rPr lang="ru-RU" sz="20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Определяй будущее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xmlns="" id="{6AB97CB2-4B29-C743-B57C-D0340B18627A}"/>
              </a:ext>
            </a:extLst>
          </p:cNvPr>
          <p:cNvSpPr txBox="1">
            <a:spLocks/>
          </p:cNvSpPr>
          <p:nvPr/>
        </p:nvSpPr>
        <p:spPr>
          <a:xfrm>
            <a:off x="496157" y="1807226"/>
            <a:ext cx="5776587" cy="791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Банк России: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36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Карьерные перспективы</a:t>
            </a:r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xmlns="" id="{759AF71F-2077-5748-B65C-90DFD086F0E8}"/>
              </a:ext>
            </a:extLst>
          </p:cNvPr>
          <p:cNvSpPr txBox="1">
            <a:spLocks/>
          </p:cNvSpPr>
          <p:nvPr/>
        </p:nvSpPr>
        <p:spPr>
          <a:xfrm>
            <a:off x="496157" y="3991896"/>
            <a:ext cx="4360977" cy="791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/>
                </a:solidFill>
                <a:effectLst/>
                <a:latin typeface="Stem Medium" panose="020B0603020203020204" pitchFamily="34" charset="-52"/>
                <a:cs typeface="Stem Medium" panose="020B0603020203020204" pitchFamily="34" charset="-52"/>
              </a:rPr>
              <a:t>Задачи, которые решает Банк России, – это максимальный уровень ответственности, сложности и актуальности.</a:t>
            </a:r>
            <a:endParaRPr lang="ru-RU" sz="1600" dirty="0">
              <a:solidFill>
                <a:schemeClr val="accent4"/>
              </a:solidFill>
              <a:latin typeface="Stem Medium" panose="020B0603020203020204" pitchFamily="34" charset="-52"/>
              <a:cs typeface="Stem Medium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19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DB24C3-0E62-4B38-9845-67FDEA156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0986" y="-55467"/>
            <a:ext cx="10361466" cy="9060476"/>
          </a:xfrm>
          <a:prstGeom prst="rect">
            <a:avLst/>
          </a:prstGeom>
        </p:spPr>
      </p:pic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xmlns="" id="{49473247-F90E-0E40-A7B4-03F225A5BDF7}"/>
              </a:ext>
            </a:extLst>
          </p:cNvPr>
          <p:cNvSpPr txBox="1">
            <a:spLocks/>
          </p:cNvSpPr>
          <p:nvPr/>
        </p:nvSpPr>
        <p:spPr>
          <a:xfrm>
            <a:off x="602606" y="1234490"/>
            <a:ext cx="5667565" cy="3657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Как построить карьеру в Банке России?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93773"/>
            <a:ext cx="7398327" cy="3561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53F84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788" y="3038598"/>
            <a:ext cx="7096499" cy="5533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Соответствие и следование ценностям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Стабильные подтвержденные результаты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Организационные возможности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Успешные результаты Центров оценки (</a:t>
            </a:r>
            <a:r>
              <a:rPr lang="ru-RU" dirty="0" err="1">
                <a:solidFill>
                  <a:schemeClr val="bg1"/>
                </a:solidFill>
                <a:cs typeface="Arial" panose="020B0604020202020204" pitchFamily="34" charset="0"/>
              </a:rPr>
              <a:t>hard&amp;soft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) и Кадровых комитетов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Мобильность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Не пропустить «окно возможностей»</a:t>
            </a:r>
          </a:p>
        </p:txBody>
      </p:sp>
    </p:spTree>
    <p:extLst>
      <p:ext uri="{BB962C8B-B14F-4D97-AF65-F5344CB8AC3E}">
        <p14:creationId xmlns:p14="http://schemas.microsoft.com/office/powerpoint/2010/main" val="315599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DB24C3-0E62-4B38-9845-67FDEA156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141445" y="237067"/>
            <a:ext cx="10361466" cy="9060476"/>
          </a:xfrm>
          <a:prstGeom prst="rect">
            <a:avLst/>
          </a:prstGeom>
        </p:spPr>
      </p:pic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xmlns="" id="{49473247-F90E-0E40-A7B4-03F225A5BDF7}"/>
              </a:ext>
            </a:extLst>
          </p:cNvPr>
          <p:cNvSpPr txBox="1">
            <a:spLocks/>
          </p:cNvSpPr>
          <p:nvPr/>
        </p:nvSpPr>
        <p:spPr>
          <a:xfrm>
            <a:off x="4797942" y="1200624"/>
            <a:ext cx="5667565" cy="3657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Потенциальные карьерные треки в Банке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1867" y="2593773"/>
            <a:ext cx="7840133" cy="3561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53F84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63655" y="3038598"/>
            <a:ext cx="7096499" cy="5533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Кросс-функциональная карьера: новые функции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Кросс-региональные перемещения: новые регионы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Проектный трек: #реинжиниринг, запуск </a:t>
            </a:r>
            <a:r>
              <a:rPr lang="ru-RU" dirty="0" err="1">
                <a:solidFill>
                  <a:schemeClr val="bg1"/>
                </a:solidFill>
                <a:cs typeface="Arial" panose="020B0604020202020204" pitchFamily="34" charset="0"/>
              </a:rPr>
              <a:t>хабов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Управленческая карьера: движение вверх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Экспертная карьера: исследования, глубокий функциональный фокус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Карьера в экосистеме Банка России (АСВ, </a:t>
            </a:r>
            <a:r>
              <a:rPr lang="ru-RU" dirty="0" err="1">
                <a:solidFill>
                  <a:schemeClr val="bg1"/>
                </a:solidFill>
                <a:cs typeface="Arial" panose="020B0604020202020204" pitchFamily="34" charset="0"/>
              </a:rPr>
              <a:t>Росинкас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, РНПК, НСПК…)</a:t>
            </a:r>
          </a:p>
        </p:txBody>
      </p:sp>
    </p:spTree>
    <p:extLst>
      <p:ext uri="{BB962C8B-B14F-4D97-AF65-F5344CB8AC3E}">
        <p14:creationId xmlns:p14="http://schemas.microsoft.com/office/powerpoint/2010/main" val="411059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8">
            <a:extLst>
              <a:ext uri="{FF2B5EF4-FFF2-40B4-BE49-F238E27FC236}">
                <a16:creationId xmlns:a16="http://schemas.microsoft.com/office/drawing/2014/main" xmlns="" id="{6AB97CB2-4B29-C743-B57C-D0340B18627A}"/>
              </a:ext>
            </a:extLst>
          </p:cNvPr>
          <p:cNvSpPr txBox="1">
            <a:spLocks/>
          </p:cNvSpPr>
          <p:nvPr/>
        </p:nvSpPr>
        <p:spPr>
          <a:xfrm>
            <a:off x="460375" y="1342982"/>
            <a:ext cx="7752493" cy="79125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Карьерные группы Банка России</a:t>
            </a:r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xmlns="" id="{759AF71F-2077-5748-B65C-90DFD086F0E8}"/>
              </a:ext>
            </a:extLst>
          </p:cNvPr>
          <p:cNvSpPr txBox="1">
            <a:spLocks/>
          </p:cNvSpPr>
          <p:nvPr/>
        </p:nvSpPr>
        <p:spPr>
          <a:xfrm>
            <a:off x="307975" y="5989908"/>
            <a:ext cx="2608996" cy="791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accent4"/>
                </a:solidFill>
                <a:latin typeface="Stem Medium" panose="020B0603020203020204" pitchFamily="34" charset="-52"/>
                <a:cs typeface="Stem Medium" panose="020B0603020203020204" pitchFamily="34" charset="-52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https://vk.com/cbr_career</a:t>
            </a:r>
            <a:r>
              <a:rPr lang="ru-RU" sz="1200" dirty="0">
                <a:solidFill>
                  <a:schemeClr val="accent4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 </a:t>
            </a: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xmlns="" id="{759AF71F-2077-5748-B65C-90DFD086F0E8}"/>
              </a:ext>
            </a:extLst>
          </p:cNvPr>
          <p:cNvSpPr txBox="1">
            <a:spLocks/>
          </p:cNvSpPr>
          <p:nvPr/>
        </p:nvSpPr>
        <p:spPr>
          <a:xfrm>
            <a:off x="3775075" y="5969967"/>
            <a:ext cx="2418495" cy="791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accent4"/>
                </a:solidFill>
                <a:latin typeface="Stem Medium" panose="020B0603020203020204" pitchFamily="34" charset="-52"/>
                <a:cs typeface="Stem Medium" panose="020B0603020203020204" pitchFamily="34" charset="-5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https://t.me/cbr_career</a:t>
            </a:r>
            <a:r>
              <a:rPr lang="ru-RU" sz="1200" dirty="0">
                <a:solidFill>
                  <a:schemeClr val="accent4"/>
                </a:solidFill>
                <a:latin typeface="Stem Medium" panose="020B0603020203020204" pitchFamily="34" charset="-52"/>
                <a:cs typeface="Stem Medium" panose="020B0603020203020204" pitchFamily="34" charset="-52"/>
              </a:rPr>
              <a:t> </a:t>
            </a:r>
          </a:p>
        </p:txBody>
      </p:sp>
      <p:pic>
        <p:nvPicPr>
          <p:cNvPr id="2050" name="Picture 2" descr="http://qrcoder.ru/code/?https%3A%2F%2Ft.me%2Fcbr_career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92" y="4020212"/>
            <a:ext cx="1872459" cy="18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vk.com%2Fcbr_career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3" y="4020212"/>
            <a:ext cx="1872459" cy="18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Сервисный центр - iB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Сервисный центр - iBr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вк лого пнг - Создать мем - Meme-arsenal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61" y="2962488"/>
            <a:ext cx="933023" cy="9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качать Telegram 8.6.2 APK на андроид бесплат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09" y="2962487"/>
            <a:ext cx="933023" cy="9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024791-F9CD-BD49-92B1-99C534107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052034">
            <a:off x="6335023" y="-1245812"/>
            <a:ext cx="10361466" cy="9060476"/>
          </a:xfrm>
          <a:prstGeom prst="rect">
            <a:avLst/>
          </a:prstGeom>
        </p:spPr>
      </p:pic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xmlns="" id="{889B9F5D-37B7-4D42-A583-7907C2BE9202}"/>
              </a:ext>
            </a:extLst>
          </p:cNvPr>
          <p:cNvSpPr txBox="1">
            <a:spLocks/>
          </p:cNvSpPr>
          <p:nvPr/>
        </p:nvSpPr>
        <p:spPr>
          <a:xfrm>
            <a:off x="460375" y="1944498"/>
            <a:ext cx="3831999" cy="791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Будь в центре событий.</a:t>
            </a:r>
            <a:br>
              <a:rPr lang="ru-RU" sz="20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</a:br>
            <a:r>
              <a:rPr lang="ru-RU" sz="2000" dirty="0">
                <a:solidFill>
                  <a:schemeClr val="accent3"/>
                </a:solidFill>
                <a:latin typeface="Stem Medium" panose="020B0603020203020204" pitchFamily="34" charset="-52"/>
                <a:ea typeface="Stem text" panose="020B0503020203020204" pitchFamily="34" charset="-52"/>
                <a:cs typeface="Stem Medium" panose="020B0603020203020204" pitchFamily="34" charset="-52"/>
              </a:rPr>
              <a:t>Определяй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357555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небо, здание, внешний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64AB3AE-CB33-4CF5-B1E6-894F2FE4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5452" r="24950" b="6171"/>
          <a:stretch/>
        </p:blipFill>
        <p:spPr>
          <a:xfrm>
            <a:off x="-9293659" y="-3751918"/>
            <a:ext cx="5841399" cy="5298519"/>
          </a:xfrm>
          <a:prstGeom prst="rect">
            <a:avLst/>
          </a:prstGeom>
        </p:spPr>
      </p:pic>
      <p:pic>
        <p:nvPicPr>
          <p:cNvPr id="5" name="Picture 6" descr="Банк России потребовал обеспечить переводы через систему быстрых платежей |  «Красный Север»">
            <a:extLst>
              <a:ext uri="{FF2B5EF4-FFF2-40B4-BE49-F238E27FC236}">
                <a16:creationId xmlns:a16="http://schemas.microsoft.com/office/drawing/2014/main" xmlns="" id="{03D8A9A6-557D-AF40-93CD-83DCFF4EF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" r="8874"/>
          <a:stretch/>
        </p:blipFill>
        <p:spPr bwMode="auto">
          <a:xfrm>
            <a:off x="5846617" y="0"/>
            <a:ext cx="6345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B7170E4-5D16-9742-8048-DF5D14BC34D4}"/>
              </a:ext>
            </a:extLst>
          </p:cNvPr>
          <p:cNvSpPr/>
          <p:nvPr/>
        </p:nvSpPr>
        <p:spPr>
          <a:xfrm rot="5400000">
            <a:off x="5590307" y="256310"/>
            <a:ext cx="6858001" cy="6345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6933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7000">
                <a:schemeClr val="bg1">
                  <a:alpha val="82792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C2D558-9E46-AC44-B2C3-A0CAB036037A}"/>
              </a:ext>
            </a:extLst>
          </p:cNvPr>
          <p:cNvSpPr/>
          <p:nvPr/>
        </p:nvSpPr>
        <p:spPr>
          <a:xfrm rot="5400000">
            <a:off x="3121828" y="2724786"/>
            <a:ext cx="6858000" cy="140842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6933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7000">
                <a:schemeClr val="bg1">
                  <a:alpha val="82792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/>
        </p:nvSpPr>
        <p:spPr>
          <a:xfrm>
            <a:off x="819956" y="2385464"/>
            <a:ext cx="5718867" cy="4683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latin typeface="+mn-lt"/>
              </a:rPr>
              <a:t>Банк России обеспечивает устойчивость рубля посредством поддержания </a:t>
            </a:r>
            <a:r>
              <a:rPr lang="ru-RU" sz="1700" b="1" dirty="0">
                <a:solidFill>
                  <a:schemeClr val="accent4"/>
                </a:solidFill>
                <a:latin typeface="+mn-lt"/>
              </a:rPr>
              <a:t>ценовой стабильности</a:t>
            </a:r>
            <a:endParaRPr lang="ru-RU" sz="1700" dirty="0">
              <a:solidFill>
                <a:schemeClr val="accent4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latin typeface="+mn-lt"/>
              </a:rPr>
              <a:t>Банк России проводит </a:t>
            </a:r>
            <a:r>
              <a:rPr lang="ru-RU" sz="1700" b="1" dirty="0">
                <a:solidFill>
                  <a:schemeClr val="accent4"/>
                </a:solidFill>
                <a:latin typeface="+mn-lt"/>
              </a:rPr>
              <a:t>анализ и прогнозирование</a:t>
            </a:r>
            <a:r>
              <a:rPr lang="ru-RU" sz="1700" dirty="0">
                <a:solidFill>
                  <a:schemeClr val="accent4"/>
                </a:solidFill>
                <a:latin typeface="+mn-lt"/>
              </a:rPr>
              <a:t> состояния экономики РФ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latin typeface="+mn-lt"/>
              </a:rPr>
              <a:t>Банк России выполняет функции </a:t>
            </a:r>
            <a:r>
              <a:rPr lang="ru-RU" sz="1700" b="1" dirty="0">
                <a:solidFill>
                  <a:schemeClr val="accent4"/>
                </a:solidFill>
                <a:latin typeface="+mn-lt"/>
              </a:rPr>
              <a:t>кредитора последней инстанции</a:t>
            </a:r>
            <a:r>
              <a:rPr lang="ru-RU" sz="1700" dirty="0">
                <a:solidFill>
                  <a:schemeClr val="accent4"/>
                </a:solidFill>
                <a:latin typeface="+mn-lt"/>
              </a:rPr>
              <a:t> и </a:t>
            </a:r>
            <a:r>
              <a:rPr lang="ru-RU" sz="1700" b="1" dirty="0">
                <a:solidFill>
                  <a:schemeClr val="accent4"/>
                </a:solidFill>
                <a:latin typeface="+mn-lt"/>
              </a:rPr>
              <a:t>мегарегулятора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4"/>
                </a:solidFill>
                <a:latin typeface="+mn-lt"/>
              </a:rPr>
              <a:t>Банк России осуществляет </a:t>
            </a:r>
            <a:r>
              <a:rPr lang="ru-RU" sz="1700" b="1" dirty="0">
                <a:solidFill>
                  <a:schemeClr val="accent4"/>
                </a:solidFill>
                <a:latin typeface="+mn-lt"/>
              </a:rPr>
              <a:t>надзор</a:t>
            </a:r>
            <a:r>
              <a:rPr lang="ru-RU" sz="1700" dirty="0">
                <a:solidFill>
                  <a:schemeClr val="accent4"/>
                </a:solidFill>
                <a:latin typeface="+mn-lt"/>
              </a:rPr>
              <a:t> за деятельностью кредитных, страховых и </a:t>
            </a:r>
            <a:r>
              <a:rPr lang="ru-RU" sz="1700" dirty="0" err="1">
                <a:solidFill>
                  <a:schemeClr val="accent4"/>
                </a:solidFill>
                <a:latin typeface="+mn-lt"/>
              </a:rPr>
              <a:t>микрофинансовых</a:t>
            </a:r>
            <a:r>
              <a:rPr lang="ru-RU" sz="1700" dirty="0">
                <a:solidFill>
                  <a:schemeClr val="accent4"/>
                </a:solidFill>
                <a:latin typeface="+mn-lt"/>
              </a:rPr>
              <a:t> организаций</a:t>
            </a:r>
          </a:p>
          <a:p>
            <a:pPr>
              <a:lnSpc>
                <a:spcPct val="150000"/>
              </a:lnSpc>
            </a:pPr>
            <a:endParaRPr lang="ru-RU" sz="17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xmlns="" id="{7B097C32-397A-7043-A4AD-44E5DEB729C4}"/>
              </a:ext>
            </a:extLst>
          </p:cNvPr>
          <p:cNvSpPr txBox="1">
            <a:spLocks/>
          </p:cNvSpPr>
          <p:nvPr/>
        </p:nvSpPr>
        <p:spPr>
          <a:xfrm>
            <a:off x="674388" y="1228676"/>
            <a:ext cx="8176313" cy="6358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3"/>
                </a:solidFill>
                <a:latin typeface="Stem Medium" panose="020B0503020203020204" pitchFamily="34" charset="77"/>
              </a:rPr>
              <a:t>Особый публично-правовой институт, денежно-кредитный регулятор страны </a:t>
            </a:r>
          </a:p>
        </p:txBody>
      </p:sp>
    </p:spTree>
    <p:extLst>
      <p:ext uri="{BB962C8B-B14F-4D97-AF65-F5344CB8AC3E}">
        <p14:creationId xmlns:p14="http://schemas.microsoft.com/office/powerpoint/2010/main" val="202886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0" y="1958708"/>
            <a:ext cx="12189840" cy="278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xmlns="" id="{49473247-F90E-0E40-A7B4-03F225A5BDF7}"/>
              </a:ext>
            </a:extLst>
          </p:cNvPr>
          <p:cNvSpPr txBox="1">
            <a:spLocks/>
          </p:cNvSpPr>
          <p:nvPr/>
        </p:nvSpPr>
        <p:spPr>
          <a:xfrm>
            <a:off x="1550403" y="1096986"/>
            <a:ext cx="9105806" cy="4310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Портрет сотрудников Банка России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CFC5231C-332E-48FC-AA22-0FFF9A0D35E7}"/>
              </a:ext>
            </a:extLst>
          </p:cNvPr>
          <p:cNvSpPr/>
          <p:nvPr/>
        </p:nvSpPr>
        <p:spPr>
          <a:xfrm>
            <a:off x="3779922" y="3536164"/>
            <a:ext cx="2050666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latin typeface="Stem Medium" panose="020B0503020203020204" pitchFamily="34" charset="77"/>
              </a:rPr>
              <a:t>45 396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Stem Medium" panose="020B0503020203020204" pitchFamily="34" charset="77"/>
              </a:rPr>
              <a:t>работников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88ACCA94-FF0B-49BF-BBC0-A33C84312EF7}"/>
              </a:ext>
            </a:extLst>
          </p:cNvPr>
          <p:cNvSpPr/>
          <p:nvPr/>
        </p:nvSpPr>
        <p:spPr>
          <a:xfrm>
            <a:off x="7565649" y="3546980"/>
            <a:ext cx="1452666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85"/>
              </a:spcAft>
            </a:pPr>
            <a:r>
              <a:rPr lang="ru-RU" sz="3600" b="1" dirty="0">
                <a:solidFill>
                  <a:schemeClr val="bg1"/>
                </a:solidFill>
                <a:latin typeface="Stem Medium" panose="020B0503020203020204" pitchFamily="34" charset="77"/>
              </a:rPr>
              <a:t>45</a:t>
            </a:r>
            <a:r>
              <a:rPr lang="ru-RU" sz="2000" b="1" dirty="0">
                <a:solidFill>
                  <a:schemeClr val="bg1"/>
                </a:solidFill>
                <a:latin typeface="Stem Medium" panose="020B0503020203020204" pitchFamily="34" charset="77"/>
              </a:rPr>
              <a:t>%</a:t>
            </a:r>
            <a:endParaRPr lang="ru-RU" sz="3600" b="1" dirty="0">
              <a:solidFill>
                <a:schemeClr val="bg1"/>
              </a:solidFill>
              <a:latin typeface="Stem Medium" panose="020B0503020203020204" pitchFamily="34" charset="77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8ACCA94-FF0B-49BF-BBC0-A33C84312EF7}"/>
              </a:ext>
            </a:extLst>
          </p:cNvPr>
          <p:cNvSpPr/>
          <p:nvPr/>
        </p:nvSpPr>
        <p:spPr>
          <a:xfrm>
            <a:off x="6531940" y="3546980"/>
            <a:ext cx="1401396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85"/>
              </a:spcAft>
            </a:pPr>
            <a:r>
              <a:rPr lang="ru-RU" sz="3600" b="1" dirty="0">
                <a:solidFill>
                  <a:schemeClr val="bg1"/>
                </a:solidFill>
                <a:latin typeface="Stem Medium" panose="020B0503020203020204" pitchFamily="34" charset="77"/>
              </a:rPr>
              <a:t>55</a:t>
            </a:r>
            <a:r>
              <a:rPr lang="ru-RU" sz="2000" b="1" dirty="0">
                <a:solidFill>
                  <a:schemeClr val="bg1"/>
                </a:solidFill>
                <a:latin typeface="Stem Medium" panose="020B0503020203020204" pitchFamily="34" charset="77"/>
              </a:rPr>
              <a:t>%</a:t>
            </a:r>
            <a:endParaRPr lang="ru-RU" sz="3600" b="1" dirty="0">
              <a:solidFill>
                <a:schemeClr val="bg1"/>
              </a:solidFill>
              <a:latin typeface="Stem Medium" panose="020B0503020203020204" pitchFamily="34" charset="77"/>
            </a:endParaRPr>
          </a:p>
        </p:txBody>
      </p:sp>
      <p:grpSp>
        <p:nvGrpSpPr>
          <p:cNvPr id="37" name="Gruppieren 15"/>
          <p:cNvGrpSpPr>
            <a:grpSpLocks noChangeAspect="1"/>
          </p:cNvGrpSpPr>
          <p:nvPr/>
        </p:nvGrpSpPr>
        <p:grpSpPr bwMode="gray">
          <a:xfrm>
            <a:off x="7751785" y="2451257"/>
            <a:ext cx="686135" cy="828628"/>
            <a:chOff x="3284538" y="5448301"/>
            <a:chExt cx="1406525" cy="1698624"/>
          </a:xfrm>
          <a:solidFill>
            <a:schemeClr val="bg1"/>
          </a:solidFill>
        </p:grpSpPr>
        <p:sp>
          <p:nvSpPr>
            <p:cNvPr id="116" name="Freeform 6"/>
            <p:cNvSpPr>
              <a:spLocks/>
            </p:cNvSpPr>
            <p:nvPr/>
          </p:nvSpPr>
          <p:spPr bwMode="gray">
            <a:xfrm>
              <a:off x="3284538" y="6249988"/>
              <a:ext cx="649288" cy="889000"/>
            </a:xfrm>
            <a:custGeom>
              <a:avLst/>
              <a:gdLst>
                <a:gd name="T0" fmla="*/ 162 w 173"/>
                <a:gd name="T1" fmla="*/ 62 h 237"/>
                <a:gd name="T2" fmla="*/ 142 w 173"/>
                <a:gd name="T3" fmla="*/ 88 h 237"/>
                <a:gd name="T4" fmla="*/ 142 w 173"/>
                <a:gd name="T5" fmla="*/ 88 h 237"/>
                <a:gd name="T6" fmla="*/ 127 w 173"/>
                <a:gd name="T7" fmla="*/ 0 h 237"/>
                <a:gd name="T8" fmla="*/ 58 w 173"/>
                <a:gd name="T9" fmla="*/ 33 h 237"/>
                <a:gd name="T10" fmla="*/ 31 w 173"/>
                <a:gd name="T11" fmla="*/ 51 h 237"/>
                <a:gd name="T12" fmla="*/ 0 w 173"/>
                <a:gd name="T13" fmla="*/ 183 h 237"/>
                <a:gd name="T14" fmla="*/ 9 w 173"/>
                <a:gd name="T15" fmla="*/ 206 h 237"/>
                <a:gd name="T16" fmla="*/ 155 w 173"/>
                <a:gd name="T17" fmla="*/ 237 h 237"/>
                <a:gd name="T18" fmla="*/ 173 w 173"/>
                <a:gd name="T19" fmla="*/ 89 h 237"/>
                <a:gd name="T20" fmla="*/ 162 w 173"/>
                <a:gd name="T21" fmla="*/ 6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237">
                  <a:moveTo>
                    <a:pt x="162" y="62"/>
                  </a:moveTo>
                  <a:cubicBezTo>
                    <a:pt x="157" y="68"/>
                    <a:pt x="150" y="76"/>
                    <a:pt x="142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2" y="88"/>
                    <a:pt x="127" y="23"/>
                    <a:pt x="127" y="0"/>
                  </a:cubicBezTo>
                  <a:cubicBezTo>
                    <a:pt x="116" y="16"/>
                    <a:pt x="58" y="33"/>
                    <a:pt x="58" y="33"/>
                  </a:cubicBezTo>
                  <a:cubicBezTo>
                    <a:pt x="39" y="40"/>
                    <a:pt x="31" y="51"/>
                    <a:pt x="31" y="51"/>
                  </a:cubicBezTo>
                  <a:cubicBezTo>
                    <a:pt x="3" y="92"/>
                    <a:pt x="0" y="183"/>
                    <a:pt x="0" y="183"/>
                  </a:cubicBezTo>
                  <a:cubicBezTo>
                    <a:pt x="0" y="204"/>
                    <a:pt x="9" y="206"/>
                    <a:pt x="9" y="206"/>
                  </a:cubicBezTo>
                  <a:cubicBezTo>
                    <a:pt x="53" y="225"/>
                    <a:pt x="117" y="233"/>
                    <a:pt x="155" y="237"/>
                  </a:cubicBezTo>
                  <a:cubicBezTo>
                    <a:pt x="156" y="197"/>
                    <a:pt x="173" y="89"/>
                    <a:pt x="173" y="89"/>
                  </a:cubicBezTo>
                  <a:cubicBezTo>
                    <a:pt x="166" y="81"/>
                    <a:pt x="163" y="65"/>
                    <a:pt x="16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7"/>
            <p:cNvSpPr>
              <a:spLocks/>
            </p:cNvSpPr>
            <p:nvPr/>
          </p:nvSpPr>
          <p:spPr bwMode="gray">
            <a:xfrm>
              <a:off x="3660776" y="5448301"/>
              <a:ext cx="666750" cy="985837"/>
            </a:xfrm>
            <a:custGeom>
              <a:avLst/>
              <a:gdLst>
                <a:gd name="T0" fmla="*/ 82 w 178"/>
                <a:gd name="T1" fmla="*/ 263 h 263"/>
                <a:gd name="T2" fmla="*/ 82 w 178"/>
                <a:gd name="T3" fmla="*/ 263 h 263"/>
                <a:gd name="T4" fmla="*/ 83 w 178"/>
                <a:gd name="T5" fmla="*/ 263 h 263"/>
                <a:gd name="T6" fmla="*/ 84 w 178"/>
                <a:gd name="T7" fmla="*/ 263 h 263"/>
                <a:gd name="T8" fmla="*/ 137 w 178"/>
                <a:gd name="T9" fmla="*/ 197 h 263"/>
                <a:gd name="T10" fmla="*/ 139 w 178"/>
                <a:gd name="T11" fmla="*/ 203 h 263"/>
                <a:gd name="T12" fmla="*/ 138 w 178"/>
                <a:gd name="T13" fmla="*/ 193 h 263"/>
                <a:gd name="T14" fmla="*/ 138 w 178"/>
                <a:gd name="T15" fmla="*/ 194 h 263"/>
                <a:gd name="T16" fmla="*/ 155 w 178"/>
                <a:gd name="T17" fmla="*/ 162 h 263"/>
                <a:gd name="T18" fmla="*/ 166 w 178"/>
                <a:gd name="T19" fmla="*/ 139 h 263"/>
                <a:gd name="T20" fmla="*/ 162 w 178"/>
                <a:gd name="T21" fmla="*/ 113 h 263"/>
                <a:gd name="T22" fmla="*/ 162 w 178"/>
                <a:gd name="T23" fmla="*/ 112 h 263"/>
                <a:gd name="T24" fmla="*/ 125 w 178"/>
                <a:gd name="T25" fmla="*/ 26 h 263"/>
                <a:gd name="T26" fmla="*/ 56 w 178"/>
                <a:gd name="T27" fmla="*/ 14 h 263"/>
                <a:gd name="T28" fmla="*/ 8 w 178"/>
                <a:gd name="T29" fmla="*/ 73 h 263"/>
                <a:gd name="T30" fmla="*/ 10 w 178"/>
                <a:gd name="T31" fmla="*/ 118 h 263"/>
                <a:gd name="T32" fmla="*/ 9 w 178"/>
                <a:gd name="T33" fmla="*/ 144 h 263"/>
                <a:gd name="T34" fmla="*/ 17 w 178"/>
                <a:gd name="T35" fmla="*/ 158 h 263"/>
                <a:gd name="T36" fmla="*/ 33 w 178"/>
                <a:gd name="T37" fmla="*/ 192 h 263"/>
                <a:gd name="T38" fmla="*/ 33 w 178"/>
                <a:gd name="T39" fmla="*/ 191 h 263"/>
                <a:gd name="T40" fmla="*/ 32 w 178"/>
                <a:gd name="T41" fmla="*/ 207 h 263"/>
                <a:gd name="T42" fmla="*/ 82 w 178"/>
                <a:gd name="T43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8" h="263">
                  <a:moveTo>
                    <a:pt x="82" y="263"/>
                  </a:moveTo>
                  <a:cubicBezTo>
                    <a:pt x="82" y="263"/>
                    <a:pt x="82" y="263"/>
                    <a:pt x="82" y="263"/>
                  </a:cubicBezTo>
                  <a:cubicBezTo>
                    <a:pt x="83" y="263"/>
                    <a:pt x="83" y="263"/>
                    <a:pt x="83" y="263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127" y="250"/>
                    <a:pt x="137" y="197"/>
                    <a:pt x="137" y="197"/>
                  </a:cubicBezTo>
                  <a:cubicBezTo>
                    <a:pt x="137" y="198"/>
                    <a:pt x="138" y="200"/>
                    <a:pt x="139" y="203"/>
                  </a:cubicBezTo>
                  <a:cubicBezTo>
                    <a:pt x="138" y="200"/>
                    <a:pt x="138" y="197"/>
                    <a:pt x="138" y="193"/>
                  </a:cubicBezTo>
                  <a:cubicBezTo>
                    <a:pt x="138" y="193"/>
                    <a:pt x="138" y="193"/>
                    <a:pt x="138" y="194"/>
                  </a:cubicBezTo>
                  <a:cubicBezTo>
                    <a:pt x="145" y="184"/>
                    <a:pt x="151" y="173"/>
                    <a:pt x="155" y="162"/>
                  </a:cubicBezTo>
                  <a:cubicBezTo>
                    <a:pt x="163" y="159"/>
                    <a:pt x="166" y="139"/>
                    <a:pt x="166" y="139"/>
                  </a:cubicBezTo>
                  <a:cubicBezTo>
                    <a:pt x="174" y="121"/>
                    <a:pt x="165" y="115"/>
                    <a:pt x="162" y="113"/>
                  </a:cubicBezTo>
                  <a:cubicBezTo>
                    <a:pt x="162" y="113"/>
                    <a:pt x="162" y="112"/>
                    <a:pt x="162" y="112"/>
                  </a:cubicBezTo>
                  <a:cubicBezTo>
                    <a:pt x="164" y="104"/>
                    <a:pt x="178" y="33"/>
                    <a:pt x="125" y="26"/>
                  </a:cubicBezTo>
                  <a:cubicBezTo>
                    <a:pt x="100" y="0"/>
                    <a:pt x="56" y="14"/>
                    <a:pt x="56" y="14"/>
                  </a:cubicBezTo>
                  <a:cubicBezTo>
                    <a:pt x="11" y="26"/>
                    <a:pt x="8" y="73"/>
                    <a:pt x="8" y="73"/>
                  </a:cubicBezTo>
                  <a:cubicBezTo>
                    <a:pt x="6" y="98"/>
                    <a:pt x="10" y="117"/>
                    <a:pt x="10" y="118"/>
                  </a:cubicBezTo>
                  <a:cubicBezTo>
                    <a:pt x="0" y="116"/>
                    <a:pt x="9" y="144"/>
                    <a:pt x="9" y="144"/>
                  </a:cubicBezTo>
                  <a:cubicBezTo>
                    <a:pt x="9" y="156"/>
                    <a:pt x="16" y="157"/>
                    <a:pt x="17" y="158"/>
                  </a:cubicBezTo>
                  <a:cubicBezTo>
                    <a:pt x="20" y="170"/>
                    <a:pt x="26" y="181"/>
                    <a:pt x="33" y="192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3" y="191"/>
                    <a:pt x="35" y="199"/>
                    <a:pt x="32" y="207"/>
                  </a:cubicBezTo>
                  <a:cubicBezTo>
                    <a:pt x="36" y="223"/>
                    <a:pt x="49" y="255"/>
                    <a:pt x="8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gray">
            <a:xfrm>
              <a:off x="4008438" y="6246813"/>
              <a:ext cx="682625" cy="900112"/>
            </a:xfrm>
            <a:custGeom>
              <a:avLst/>
              <a:gdLst>
                <a:gd name="T0" fmla="*/ 149 w 182"/>
                <a:gd name="T1" fmla="*/ 60 h 240"/>
                <a:gd name="T2" fmla="*/ 79 w 182"/>
                <a:gd name="T3" fmla="*/ 20 h 240"/>
                <a:gd name="T4" fmla="*/ 51 w 182"/>
                <a:gd name="T5" fmla="*/ 3 h 240"/>
                <a:gd name="T6" fmla="*/ 49 w 182"/>
                <a:gd name="T7" fmla="*/ 0 h 240"/>
                <a:gd name="T8" fmla="*/ 32 w 182"/>
                <a:gd name="T9" fmla="*/ 91 h 240"/>
                <a:gd name="T10" fmla="*/ 12 w 182"/>
                <a:gd name="T11" fmla="*/ 64 h 240"/>
                <a:gd name="T12" fmla="*/ 0 w 182"/>
                <a:gd name="T13" fmla="*/ 91 h 240"/>
                <a:gd name="T14" fmla="*/ 17 w 182"/>
                <a:gd name="T15" fmla="*/ 240 h 240"/>
                <a:gd name="T16" fmla="*/ 163 w 182"/>
                <a:gd name="T17" fmla="*/ 211 h 240"/>
                <a:gd name="T18" fmla="*/ 174 w 182"/>
                <a:gd name="T19" fmla="*/ 199 h 240"/>
                <a:gd name="T20" fmla="*/ 149 w 182"/>
                <a:gd name="T21" fmla="*/ 6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240">
                  <a:moveTo>
                    <a:pt x="149" y="60"/>
                  </a:moveTo>
                  <a:cubicBezTo>
                    <a:pt x="139" y="39"/>
                    <a:pt x="79" y="20"/>
                    <a:pt x="79" y="20"/>
                  </a:cubicBezTo>
                  <a:cubicBezTo>
                    <a:pt x="63" y="13"/>
                    <a:pt x="55" y="7"/>
                    <a:pt x="51" y="3"/>
                  </a:cubicBezTo>
                  <a:cubicBezTo>
                    <a:pt x="50" y="2"/>
                    <a:pt x="50" y="1"/>
                    <a:pt x="49" y="0"/>
                  </a:cubicBezTo>
                  <a:cubicBezTo>
                    <a:pt x="50" y="20"/>
                    <a:pt x="32" y="91"/>
                    <a:pt x="32" y="91"/>
                  </a:cubicBezTo>
                  <a:cubicBezTo>
                    <a:pt x="24" y="79"/>
                    <a:pt x="18" y="70"/>
                    <a:pt x="12" y="64"/>
                  </a:cubicBezTo>
                  <a:cubicBezTo>
                    <a:pt x="8" y="79"/>
                    <a:pt x="4" y="87"/>
                    <a:pt x="0" y="91"/>
                  </a:cubicBezTo>
                  <a:cubicBezTo>
                    <a:pt x="7" y="117"/>
                    <a:pt x="16" y="226"/>
                    <a:pt x="17" y="240"/>
                  </a:cubicBezTo>
                  <a:cubicBezTo>
                    <a:pt x="107" y="237"/>
                    <a:pt x="163" y="211"/>
                    <a:pt x="163" y="211"/>
                  </a:cubicBezTo>
                  <a:cubicBezTo>
                    <a:pt x="174" y="204"/>
                    <a:pt x="174" y="199"/>
                    <a:pt x="174" y="199"/>
                  </a:cubicBezTo>
                  <a:cubicBezTo>
                    <a:pt x="182" y="134"/>
                    <a:pt x="149" y="60"/>
                    <a:pt x="14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en 16"/>
          <p:cNvGrpSpPr>
            <a:grpSpLocks noChangeAspect="1"/>
          </p:cNvGrpSpPr>
          <p:nvPr/>
        </p:nvGrpSpPr>
        <p:grpSpPr bwMode="gray">
          <a:xfrm>
            <a:off x="6667746" y="2452809"/>
            <a:ext cx="663674" cy="827076"/>
            <a:chOff x="5048251" y="5448301"/>
            <a:chExt cx="1360488" cy="1695449"/>
          </a:xfrm>
          <a:solidFill>
            <a:schemeClr val="bg1"/>
          </a:solidFill>
        </p:grpSpPr>
        <p:sp>
          <p:nvSpPr>
            <p:cNvPr id="114" name="Freeform 9"/>
            <p:cNvSpPr>
              <a:spLocks/>
            </p:cNvSpPr>
            <p:nvPr/>
          </p:nvSpPr>
          <p:spPr bwMode="gray">
            <a:xfrm>
              <a:off x="5337176" y="5448301"/>
              <a:ext cx="749300" cy="1293812"/>
            </a:xfrm>
            <a:custGeom>
              <a:avLst/>
              <a:gdLst>
                <a:gd name="T0" fmla="*/ 73 w 200"/>
                <a:gd name="T1" fmla="*/ 297 h 345"/>
                <a:gd name="T2" fmla="*/ 101 w 200"/>
                <a:gd name="T3" fmla="*/ 345 h 345"/>
                <a:gd name="T4" fmla="*/ 124 w 200"/>
                <a:gd name="T5" fmla="*/ 310 h 345"/>
                <a:gd name="T6" fmla="*/ 146 w 200"/>
                <a:gd name="T7" fmla="*/ 216 h 345"/>
                <a:gd name="T8" fmla="*/ 145 w 200"/>
                <a:gd name="T9" fmla="*/ 211 h 345"/>
                <a:gd name="T10" fmla="*/ 200 w 200"/>
                <a:gd name="T11" fmla="*/ 205 h 345"/>
                <a:gd name="T12" fmla="*/ 178 w 200"/>
                <a:gd name="T13" fmla="*/ 142 h 345"/>
                <a:gd name="T14" fmla="*/ 101 w 200"/>
                <a:gd name="T15" fmla="*/ 25 h 345"/>
                <a:gd name="T16" fmla="*/ 27 w 200"/>
                <a:gd name="T17" fmla="*/ 143 h 345"/>
                <a:gd name="T18" fmla="*/ 0 w 200"/>
                <a:gd name="T19" fmla="*/ 202 h 345"/>
                <a:gd name="T20" fmla="*/ 56 w 200"/>
                <a:gd name="T21" fmla="*/ 211 h 345"/>
                <a:gd name="T22" fmla="*/ 56 w 200"/>
                <a:gd name="T23" fmla="*/ 213 h 345"/>
                <a:gd name="T24" fmla="*/ 56 w 200"/>
                <a:gd name="T25" fmla="*/ 213 h 345"/>
                <a:gd name="T26" fmla="*/ 73 w 200"/>
                <a:gd name="T27" fmla="*/ 29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345">
                  <a:moveTo>
                    <a:pt x="73" y="297"/>
                  </a:moveTo>
                  <a:cubicBezTo>
                    <a:pt x="80" y="315"/>
                    <a:pt x="89" y="333"/>
                    <a:pt x="101" y="345"/>
                  </a:cubicBezTo>
                  <a:cubicBezTo>
                    <a:pt x="101" y="345"/>
                    <a:pt x="111" y="337"/>
                    <a:pt x="124" y="310"/>
                  </a:cubicBezTo>
                  <a:cubicBezTo>
                    <a:pt x="139" y="275"/>
                    <a:pt x="145" y="230"/>
                    <a:pt x="146" y="216"/>
                  </a:cubicBezTo>
                  <a:cubicBezTo>
                    <a:pt x="146" y="215"/>
                    <a:pt x="145" y="213"/>
                    <a:pt x="145" y="211"/>
                  </a:cubicBezTo>
                  <a:cubicBezTo>
                    <a:pt x="162" y="212"/>
                    <a:pt x="183" y="212"/>
                    <a:pt x="200" y="205"/>
                  </a:cubicBezTo>
                  <a:cubicBezTo>
                    <a:pt x="200" y="205"/>
                    <a:pt x="181" y="194"/>
                    <a:pt x="178" y="142"/>
                  </a:cubicBezTo>
                  <a:cubicBezTo>
                    <a:pt x="178" y="139"/>
                    <a:pt x="199" y="9"/>
                    <a:pt x="101" y="25"/>
                  </a:cubicBezTo>
                  <a:cubicBezTo>
                    <a:pt x="101" y="25"/>
                    <a:pt x="12" y="0"/>
                    <a:pt x="27" y="143"/>
                  </a:cubicBezTo>
                  <a:cubicBezTo>
                    <a:pt x="29" y="163"/>
                    <a:pt x="14" y="186"/>
                    <a:pt x="0" y="202"/>
                  </a:cubicBezTo>
                  <a:cubicBezTo>
                    <a:pt x="0" y="202"/>
                    <a:pt x="26" y="211"/>
                    <a:pt x="56" y="211"/>
                  </a:cubicBezTo>
                  <a:cubicBezTo>
                    <a:pt x="56" y="212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9" y="258"/>
                    <a:pt x="73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Freeform 10"/>
            <p:cNvSpPr>
              <a:spLocks/>
            </p:cNvSpPr>
            <p:nvPr/>
          </p:nvSpPr>
          <p:spPr bwMode="gray">
            <a:xfrm>
              <a:off x="5048251" y="6332538"/>
              <a:ext cx="1360488" cy="811212"/>
            </a:xfrm>
            <a:custGeom>
              <a:avLst/>
              <a:gdLst>
                <a:gd name="T0" fmla="*/ 331 w 363"/>
                <a:gd name="T1" fmla="*/ 46 h 216"/>
                <a:gd name="T2" fmla="*/ 263 w 363"/>
                <a:gd name="T3" fmla="*/ 8 h 216"/>
                <a:gd name="T4" fmla="*/ 247 w 363"/>
                <a:gd name="T5" fmla="*/ 0 h 216"/>
                <a:gd name="T6" fmla="*/ 255 w 363"/>
                <a:gd name="T7" fmla="*/ 13 h 216"/>
                <a:gd name="T8" fmla="*/ 286 w 363"/>
                <a:gd name="T9" fmla="*/ 42 h 216"/>
                <a:gd name="T10" fmla="*/ 225 w 363"/>
                <a:gd name="T11" fmla="*/ 52 h 216"/>
                <a:gd name="T12" fmla="*/ 179 w 363"/>
                <a:gd name="T13" fmla="*/ 213 h 216"/>
                <a:gd name="T14" fmla="*/ 130 w 363"/>
                <a:gd name="T15" fmla="*/ 51 h 216"/>
                <a:gd name="T16" fmla="*/ 71 w 363"/>
                <a:gd name="T17" fmla="*/ 42 h 216"/>
                <a:gd name="T18" fmla="*/ 102 w 363"/>
                <a:gd name="T19" fmla="*/ 13 h 216"/>
                <a:gd name="T20" fmla="*/ 110 w 363"/>
                <a:gd name="T21" fmla="*/ 1 h 216"/>
                <a:gd name="T22" fmla="*/ 57 w 363"/>
                <a:gd name="T23" fmla="*/ 21 h 216"/>
                <a:gd name="T24" fmla="*/ 30 w 363"/>
                <a:gd name="T25" fmla="*/ 38 h 216"/>
                <a:gd name="T26" fmla="*/ 0 w 363"/>
                <a:gd name="T27" fmla="*/ 161 h 216"/>
                <a:gd name="T28" fmla="*/ 9 w 363"/>
                <a:gd name="T29" fmla="*/ 183 h 216"/>
                <a:gd name="T30" fmla="*/ 180 w 363"/>
                <a:gd name="T31" fmla="*/ 214 h 216"/>
                <a:gd name="T32" fmla="*/ 345 w 363"/>
                <a:gd name="T33" fmla="*/ 187 h 216"/>
                <a:gd name="T34" fmla="*/ 356 w 363"/>
                <a:gd name="T35" fmla="*/ 175 h 216"/>
                <a:gd name="T36" fmla="*/ 331 w 363"/>
                <a:gd name="T37" fmla="*/ 4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3" h="216">
                  <a:moveTo>
                    <a:pt x="331" y="46"/>
                  </a:moveTo>
                  <a:cubicBezTo>
                    <a:pt x="322" y="26"/>
                    <a:pt x="263" y="8"/>
                    <a:pt x="263" y="8"/>
                  </a:cubicBezTo>
                  <a:cubicBezTo>
                    <a:pt x="257" y="5"/>
                    <a:pt x="251" y="3"/>
                    <a:pt x="247" y="0"/>
                  </a:cubicBezTo>
                  <a:cubicBezTo>
                    <a:pt x="252" y="7"/>
                    <a:pt x="255" y="13"/>
                    <a:pt x="255" y="13"/>
                  </a:cubicBezTo>
                  <a:cubicBezTo>
                    <a:pt x="265" y="34"/>
                    <a:pt x="286" y="42"/>
                    <a:pt x="286" y="42"/>
                  </a:cubicBezTo>
                  <a:cubicBezTo>
                    <a:pt x="259" y="37"/>
                    <a:pt x="239" y="44"/>
                    <a:pt x="225" y="52"/>
                  </a:cubicBezTo>
                  <a:cubicBezTo>
                    <a:pt x="214" y="108"/>
                    <a:pt x="197" y="186"/>
                    <a:pt x="179" y="213"/>
                  </a:cubicBezTo>
                  <a:cubicBezTo>
                    <a:pt x="179" y="213"/>
                    <a:pt x="144" y="132"/>
                    <a:pt x="130" y="51"/>
                  </a:cubicBezTo>
                  <a:cubicBezTo>
                    <a:pt x="116" y="43"/>
                    <a:pt x="97" y="38"/>
                    <a:pt x="71" y="42"/>
                  </a:cubicBezTo>
                  <a:cubicBezTo>
                    <a:pt x="71" y="42"/>
                    <a:pt x="93" y="34"/>
                    <a:pt x="102" y="13"/>
                  </a:cubicBezTo>
                  <a:cubicBezTo>
                    <a:pt x="102" y="13"/>
                    <a:pt x="105" y="8"/>
                    <a:pt x="110" y="1"/>
                  </a:cubicBezTo>
                  <a:cubicBezTo>
                    <a:pt x="90" y="12"/>
                    <a:pt x="57" y="21"/>
                    <a:pt x="57" y="21"/>
                  </a:cubicBezTo>
                  <a:cubicBezTo>
                    <a:pt x="38" y="28"/>
                    <a:pt x="30" y="38"/>
                    <a:pt x="30" y="38"/>
                  </a:cubicBezTo>
                  <a:cubicBezTo>
                    <a:pt x="3" y="76"/>
                    <a:pt x="0" y="161"/>
                    <a:pt x="0" y="161"/>
                  </a:cubicBezTo>
                  <a:cubicBezTo>
                    <a:pt x="0" y="181"/>
                    <a:pt x="9" y="183"/>
                    <a:pt x="9" y="183"/>
                  </a:cubicBezTo>
                  <a:cubicBezTo>
                    <a:pt x="72" y="209"/>
                    <a:pt x="180" y="214"/>
                    <a:pt x="180" y="214"/>
                  </a:cubicBezTo>
                  <a:cubicBezTo>
                    <a:pt x="281" y="216"/>
                    <a:pt x="345" y="187"/>
                    <a:pt x="345" y="187"/>
                  </a:cubicBezTo>
                  <a:cubicBezTo>
                    <a:pt x="355" y="180"/>
                    <a:pt x="356" y="175"/>
                    <a:pt x="356" y="175"/>
                  </a:cubicBezTo>
                  <a:cubicBezTo>
                    <a:pt x="363" y="115"/>
                    <a:pt x="331" y="46"/>
                    <a:pt x="33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D03DC62-6508-EB4E-A447-3288A76F3BDE}"/>
              </a:ext>
            </a:extLst>
          </p:cNvPr>
          <p:cNvSpPr/>
          <p:nvPr/>
        </p:nvSpPr>
        <p:spPr>
          <a:xfrm>
            <a:off x="1097595" y="3586308"/>
            <a:ext cx="1723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Stem Medium" panose="020B0503020203020204" pitchFamily="34" charset="77"/>
              </a:rPr>
              <a:t>145</a:t>
            </a:r>
            <a:r>
              <a:rPr lang="ru-RU" sz="1400" dirty="0">
                <a:solidFill>
                  <a:schemeClr val="bg1"/>
                </a:solidFill>
                <a:latin typeface="Arial Regular"/>
              </a:rPr>
              <a:t> </a:t>
            </a:r>
            <a:br>
              <a:rPr lang="ru-RU" sz="1400" dirty="0">
                <a:solidFill>
                  <a:schemeClr val="bg1"/>
                </a:solidFill>
                <a:latin typeface="Arial Regular"/>
              </a:rPr>
            </a:br>
            <a:r>
              <a:rPr lang="ru-RU" sz="1000" b="1" dirty="0">
                <a:solidFill>
                  <a:schemeClr val="bg1"/>
                </a:solidFill>
                <a:latin typeface="Stem Medium" panose="020B0503020203020204" pitchFamily="34" charset="77"/>
              </a:rPr>
              <a:t>городов присутствия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CFC5231C-332E-48FC-AA22-0FFF9A0D35E7}"/>
              </a:ext>
            </a:extLst>
          </p:cNvPr>
          <p:cNvSpPr/>
          <p:nvPr/>
        </p:nvSpPr>
        <p:spPr>
          <a:xfrm>
            <a:off x="3665727" y="5852400"/>
            <a:ext cx="1401397" cy="74914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52</a:t>
            </a:r>
            <a:r>
              <a:rPr lang="ru-RU" sz="2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%</a:t>
            </a:r>
          </a:p>
          <a:p>
            <a:pPr algn="ctr"/>
            <a:r>
              <a:rPr lang="ru-RU" sz="1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экономическое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CFC5231C-332E-48FC-AA22-0FFF9A0D35E7}"/>
              </a:ext>
            </a:extLst>
          </p:cNvPr>
          <p:cNvSpPr/>
          <p:nvPr/>
        </p:nvSpPr>
        <p:spPr>
          <a:xfrm>
            <a:off x="5076833" y="5852399"/>
            <a:ext cx="1401397" cy="74914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8</a:t>
            </a:r>
            <a:r>
              <a:rPr lang="ru-RU" sz="2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%</a:t>
            </a:r>
          </a:p>
          <a:p>
            <a:pPr algn="ctr"/>
            <a:r>
              <a:rPr lang="ru-RU" sz="1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юридическое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CFC5231C-332E-48FC-AA22-0FFF9A0D35E7}"/>
              </a:ext>
            </a:extLst>
          </p:cNvPr>
          <p:cNvSpPr/>
          <p:nvPr/>
        </p:nvSpPr>
        <p:spPr>
          <a:xfrm>
            <a:off x="6447750" y="5852400"/>
            <a:ext cx="1401397" cy="74914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25</a:t>
            </a:r>
            <a:r>
              <a:rPr lang="ru-RU" sz="2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%</a:t>
            </a:r>
          </a:p>
          <a:p>
            <a:pPr algn="ctr"/>
            <a:r>
              <a:rPr lang="ru-RU" sz="1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техническое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xmlns="" id="{CFC5231C-332E-48FC-AA22-0FFF9A0D35E7}"/>
              </a:ext>
            </a:extLst>
          </p:cNvPr>
          <p:cNvSpPr/>
          <p:nvPr/>
        </p:nvSpPr>
        <p:spPr>
          <a:xfrm>
            <a:off x="7800162" y="5852400"/>
            <a:ext cx="1401397" cy="749141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14</a:t>
            </a:r>
            <a:r>
              <a:rPr lang="ru-RU" sz="2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%</a:t>
            </a:r>
          </a:p>
          <a:p>
            <a:pPr algn="ctr"/>
            <a:r>
              <a:rPr lang="ru-RU" sz="1000" b="1" dirty="0">
                <a:solidFill>
                  <a:schemeClr val="accent4"/>
                </a:solidFill>
                <a:latin typeface="Stem Medium" panose="020B0503020203020204" pitchFamily="34" charset="77"/>
              </a:rPr>
              <a:t>другое</a:t>
            </a:r>
          </a:p>
        </p:txBody>
      </p:sp>
      <p:grpSp>
        <p:nvGrpSpPr>
          <p:cNvPr id="53" name="Gruppieren 86"/>
          <p:cNvGrpSpPr>
            <a:grpSpLocks noChangeAspect="1"/>
          </p:cNvGrpSpPr>
          <p:nvPr/>
        </p:nvGrpSpPr>
        <p:grpSpPr bwMode="gray">
          <a:xfrm>
            <a:off x="4077484" y="5136428"/>
            <a:ext cx="506933" cy="499235"/>
            <a:chOff x="5773738" y="419100"/>
            <a:chExt cx="731838" cy="720725"/>
          </a:xfrm>
          <a:solidFill>
            <a:schemeClr val="accent3"/>
          </a:solidFill>
        </p:grpSpPr>
        <p:sp>
          <p:nvSpPr>
            <p:cNvPr id="98" name="Freeform 1706"/>
            <p:cNvSpPr>
              <a:spLocks/>
            </p:cNvSpPr>
            <p:nvPr/>
          </p:nvSpPr>
          <p:spPr bwMode="gray">
            <a:xfrm>
              <a:off x="5886451" y="579438"/>
              <a:ext cx="26988" cy="293688"/>
            </a:xfrm>
            <a:custGeom>
              <a:avLst/>
              <a:gdLst>
                <a:gd name="T0" fmla="*/ 7 w 7"/>
                <a:gd name="T1" fmla="*/ 74 h 78"/>
                <a:gd name="T2" fmla="*/ 4 w 7"/>
                <a:gd name="T3" fmla="*/ 78 h 78"/>
                <a:gd name="T4" fmla="*/ 4 w 7"/>
                <a:gd name="T5" fmla="*/ 78 h 78"/>
                <a:gd name="T6" fmla="*/ 0 w 7"/>
                <a:gd name="T7" fmla="*/ 74 h 78"/>
                <a:gd name="T8" fmla="*/ 0 w 7"/>
                <a:gd name="T9" fmla="*/ 4 h 78"/>
                <a:gd name="T10" fmla="*/ 4 w 7"/>
                <a:gd name="T11" fmla="*/ 0 h 78"/>
                <a:gd name="T12" fmla="*/ 4 w 7"/>
                <a:gd name="T13" fmla="*/ 0 h 78"/>
                <a:gd name="T14" fmla="*/ 7 w 7"/>
                <a:gd name="T15" fmla="*/ 4 h 78"/>
                <a:gd name="T16" fmla="*/ 7 w 7"/>
                <a:gd name="T1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8">
                  <a:moveTo>
                    <a:pt x="7" y="74"/>
                  </a:moveTo>
                  <a:cubicBezTo>
                    <a:pt x="7" y="76"/>
                    <a:pt x="5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2" y="78"/>
                    <a:pt x="0" y="76"/>
                    <a:pt x="0" y="7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7" y="2"/>
                    <a:pt x="7" y="4"/>
                  </a:cubicBezTo>
                  <a:lnTo>
                    <a:pt x="7" y="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9" name="Freeform 1707"/>
            <p:cNvSpPr>
              <a:spLocks/>
            </p:cNvSpPr>
            <p:nvPr/>
          </p:nvSpPr>
          <p:spPr bwMode="gray">
            <a:xfrm>
              <a:off x="5886451" y="846138"/>
              <a:ext cx="390525" cy="26988"/>
            </a:xfrm>
            <a:custGeom>
              <a:avLst/>
              <a:gdLst>
                <a:gd name="T0" fmla="*/ 101 w 104"/>
                <a:gd name="T1" fmla="*/ 0 h 7"/>
                <a:gd name="T2" fmla="*/ 104 w 104"/>
                <a:gd name="T3" fmla="*/ 3 h 7"/>
                <a:gd name="T4" fmla="*/ 104 w 104"/>
                <a:gd name="T5" fmla="*/ 3 h 7"/>
                <a:gd name="T6" fmla="*/ 101 w 104"/>
                <a:gd name="T7" fmla="*/ 7 h 7"/>
                <a:gd name="T8" fmla="*/ 4 w 104"/>
                <a:gd name="T9" fmla="*/ 7 h 7"/>
                <a:gd name="T10" fmla="*/ 0 w 104"/>
                <a:gd name="T11" fmla="*/ 3 h 7"/>
                <a:gd name="T12" fmla="*/ 0 w 104"/>
                <a:gd name="T13" fmla="*/ 3 h 7"/>
                <a:gd name="T14" fmla="*/ 4 w 104"/>
                <a:gd name="T15" fmla="*/ 0 h 7"/>
                <a:gd name="T16" fmla="*/ 101 w 10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">
                  <a:moveTo>
                    <a:pt x="101" y="0"/>
                  </a:moveTo>
                  <a:cubicBezTo>
                    <a:pt x="103" y="0"/>
                    <a:pt x="104" y="2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5"/>
                    <a:pt x="103" y="7"/>
                    <a:pt x="10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10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0" name="Freeform 1708"/>
            <p:cNvSpPr>
              <a:spLocks/>
            </p:cNvSpPr>
            <p:nvPr/>
          </p:nvSpPr>
          <p:spPr bwMode="gray">
            <a:xfrm>
              <a:off x="6108701" y="738188"/>
              <a:ext cx="47625" cy="134938"/>
            </a:xfrm>
            <a:custGeom>
              <a:avLst/>
              <a:gdLst>
                <a:gd name="T0" fmla="*/ 10 w 13"/>
                <a:gd name="T1" fmla="*/ 0 h 36"/>
                <a:gd name="T2" fmla="*/ 3 w 13"/>
                <a:gd name="T3" fmla="*/ 0 h 36"/>
                <a:gd name="T4" fmla="*/ 0 w 13"/>
                <a:gd name="T5" fmla="*/ 3 h 36"/>
                <a:gd name="T6" fmla="*/ 0 w 13"/>
                <a:gd name="T7" fmla="*/ 36 h 36"/>
                <a:gd name="T8" fmla="*/ 13 w 13"/>
                <a:gd name="T9" fmla="*/ 36 h 36"/>
                <a:gd name="T10" fmla="*/ 13 w 13"/>
                <a:gd name="T11" fmla="*/ 3 h 36"/>
                <a:gd name="T12" fmla="*/ 10 w 1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1" name="Freeform 1709"/>
            <p:cNvSpPr>
              <a:spLocks/>
            </p:cNvSpPr>
            <p:nvPr/>
          </p:nvSpPr>
          <p:spPr bwMode="gray">
            <a:xfrm>
              <a:off x="6029326" y="696913"/>
              <a:ext cx="44450" cy="176213"/>
            </a:xfrm>
            <a:custGeom>
              <a:avLst/>
              <a:gdLst>
                <a:gd name="T0" fmla="*/ 9 w 12"/>
                <a:gd name="T1" fmla="*/ 0 h 47"/>
                <a:gd name="T2" fmla="*/ 3 w 12"/>
                <a:gd name="T3" fmla="*/ 0 h 47"/>
                <a:gd name="T4" fmla="*/ 0 w 12"/>
                <a:gd name="T5" fmla="*/ 3 h 47"/>
                <a:gd name="T6" fmla="*/ 0 w 12"/>
                <a:gd name="T7" fmla="*/ 47 h 47"/>
                <a:gd name="T8" fmla="*/ 12 w 12"/>
                <a:gd name="T9" fmla="*/ 47 h 47"/>
                <a:gd name="T10" fmla="*/ 12 w 12"/>
                <a:gd name="T11" fmla="*/ 3 h 47"/>
                <a:gd name="T12" fmla="*/ 9 w 1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2" name="Freeform 1710"/>
            <p:cNvSpPr>
              <a:spLocks/>
            </p:cNvSpPr>
            <p:nvPr/>
          </p:nvSpPr>
          <p:spPr bwMode="gray">
            <a:xfrm>
              <a:off x="6189663" y="666750"/>
              <a:ext cx="46038" cy="206375"/>
            </a:xfrm>
            <a:custGeom>
              <a:avLst/>
              <a:gdLst>
                <a:gd name="T0" fmla="*/ 9 w 12"/>
                <a:gd name="T1" fmla="*/ 0 h 55"/>
                <a:gd name="T2" fmla="*/ 3 w 12"/>
                <a:gd name="T3" fmla="*/ 0 h 55"/>
                <a:gd name="T4" fmla="*/ 0 w 12"/>
                <a:gd name="T5" fmla="*/ 3 h 55"/>
                <a:gd name="T6" fmla="*/ 0 w 12"/>
                <a:gd name="T7" fmla="*/ 55 h 55"/>
                <a:gd name="T8" fmla="*/ 12 w 12"/>
                <a:gd name="T9" fmla="*/ 55 h 55"/>
                <a:gd name="T10" fmla="*/ 12 w 12"/>
                <a:gd name="T11" fmla="*/ 3 h 55"/>
                <a:gd name="T12" fmla="*/ 9 w 1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3" name="Freeform 1711"/>
            <p:cNvSpPr>
              <a:spLocks/>
            </p:cNvSpPr>
            <p:nvPr/>
          </p:nvSpPr>
          <p:spPr bwMode="gray">
            <a:xfrm>
              <a:off x="5946776" y="779463"/>
              <a:ext cx="49213" cy="93663"/>
            </a:xfrm>
            <a:custGeom>
              <a:avLst/>
              <a:gdLst>
                <a:gd name="T0" fmla="*/ 9 w 13"/>
                <a:gd name="T1" fmla="*/ 0 h 25"/>
                <a:gd name="T2" fmla="*/ 3 w 13"/>
                <a:gd name="T3" fmla="*/ 0 h 25"/>
                <a:gd name="T4" fmla="*/ 0 w 13"/>
                <a:gd name="T5" fmla="*/ 3 h 25"/>
                <a:gd name="T6" fmla="*/ 0 w 13"/>
                <a:gd name="T7" fmla="*/ 25 h 25"/>
                <a:gd name="T8" fmla="*/ 13 w 13"/>
                <a:gd name="T9" fmla="*/ 25 h 25"/>
                <a:gd name="T10" fmla="*/ 13 w 13"/>
                <a:gd name="T11" fmla="*/ 3 h 25"/>
                <a:gd name="T12" fmla="*/ 9 w 1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4" name="Freeform 1712"/>
            <p:cNvSpPr>
              <a:spLocks/>
            </p:cNvSpPr>
            <p:nvPr/>
          </p:nvSpPr>
          <p:spPr bwMode="gray">
            <a:xfrm>
              <a:off x="5946776" y="625475"/>
              <a:ext cx="101600" cy="107950"/>
            </a:xfrm>
            <a:custGeom>
              <a:avLst/>
              <a:gdLst>
                <a:gd name="T0" fmla="*/ 64 w 64"/>
                <a:gd name="T1" fmla="*/ 9 h 68"/>
                <a:gd name="T2" fmla="*/ 12 w 64"/>
                <a:gd name="T3" fmla="*/ 68 h 68"/>
                <a:gd name="T4" fmla="*/ 0 w 64"/>
                <a:gd name="T5" fmla="*/ 59 h 68"/>
                <a:gd name="T6" fmla="*/ 52 w 64"/>
                <a:gd name="T7" fmla="*/ 0 h 68"/>
                <a:gd name="T8" fmla="*/ 64 w 64"/>
                <a:gd name="T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8">
                  <a:moveTo>
                    <a:pt x="64" y="9"/>
                  </a:moveTo>
                  <a:lnTo>
                    <a:pt x="12" y="68"/>
                  </a:lnTo>
                  <a:lnTo>
                    <a:pt x="0" y="59"/>
                  </a:lnTo>
                  <a:lnTo>
                    <a:pt x="52" y="0"/>
                  </a:lnTo>
                  <a:lnTo>
                    <a:pt x="64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5" name="Freeform 1713"/>
            <p:cNvSpPr>
              <a:spLocks/>
            </p:cNvSpPr>
            <p:nvPr/>
          </p:nvSpPr>
          <p:spPr bwMode="gray">
            <a:xfrm>
              <a:off x="6029326" y="606425"/>
              <a:ext cx="123825" cy="112713"/>
            </a:xfrm>
            <a:custGeom>
              <a:avLst/>
              <a:gdLst>
                <a:gd name="T0" fmla="*/ 66 w 78"/>
                <a:gd name="T1" fmla="*/ 71 h 71"/>
                <a:gd name="T2" fmla="*/ 0 w 78"/>
                <a:gd name="T3" fmla="*/ 12 h 71"/>
                <a:gd name="T4" fmla="*/ 9 w 78"/>
                <a:gd name="T5" fmla="*/ 0 h 71"/>
                <a:gd name="T6" fmla="*/ 78 w 78"/>
                <a:gd name="T7" fmla="*/ 59 h 71"/>
                <a:gd name="T8" fmla="*/ 66 w 7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1">
                  <a:moveTo>
                    <a:pt x="66" y="71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78" y="59"/>
                  </a:lnTo>
                  <a:lnTo>
                    <a:pt x="66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6" name="Freeform 1714"/>
            <p:cNvSpPr>
              <a:spLocks/>
            </p:cNvSpPr>
            <p:nvPr/>
          </p:nvSpPr>
          <p:spPr bwMode="gray">
            <a:xfrm>
              <a:off x="6115051" y="598488"/>
              <a:ext cx="109538" cy="120650"/>
            </a:xfrm>
            <a:custGeom>
              <a:avLst/>
              <a:gdLst>
                <a:gd name="T0" fmla="*/ 69 w 69"/>
                <a:gd name="T1" fmla="*/ 10 h 76"/>
                <a:gd name="T2" fmla="*/ 12 w 69"/>
                <a:gd name="T3" fmla="*/ 76 h 76"/>
                <a:gd name="T4" fmla="*/ 0 w 69"/>
                <a:gd name="T5" fmla="*/ 64 h 76"/>
                <a:gd name="T6" fmla="*/ 57 w 69"/>
                <a:gd name="T7" fmla="*/ 0 h 76"/>
                <a:gd name="T8" fmla="*/ 69 w 69"/>
                <a:gd name="T9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">
                  <a:moveTo>
                    <a:pt x="69" y="10"/>
                  </a:moveTo>
                  <a:lnTo>
                    <a:pt x="12" y="76"/>
                  </a:lnTo>
                  <a:lnTo>
                    <a:pt x="0" y="64"/>
                  </a:lnTo>
                  <a:lnTo>
                    <a:pt x="57" y="0"/>
                  </a:lnTo>
                  <a:lnTo>
                    <a:pt x="6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7" name="Freeform 1715"/>
            <p:cNvSpPr>
              <a:spLocks/>
            </p:cNvSpPr>
            <p:nvPr/>
          </p:nvSpPr>
          <p:spPr bwMode="gray">
            <a:xfrm>
              <a:off x="6175376" y="584200"/>
              <a:ext cx="60325" cy="60325"/>
            </a:xfrm>
            <a:custGeom>
              <a:avLst/>
              <a:gdLst>
                <a:gd name="T0" fmla="*/ 14 w 16"/>
                <a:gd name="T1" fmla="*/ 1 h 16"/>
                <a:gd name="T2" fmla="*/ 16 w 16"/>
                <a:gd name="T3" fmla="*/ 2 h 16"/>
                <a:gd name="T4" fmla="*/ 15 w 16"/>
                <a:gd name="T5" fmla="*/ 6 h 16"/>
                <a:gd name="T6" fmla="*/ 14 w 16"/>
                <a:gd name="T7" fmla="*/ 11 h 16"/>
                <a:gd name="T8" fmla="*/ 13 w 16"/>
                <a:gd name="T9" fmla="*/ 15 h 16"/>
                <a:gd name="T10" fmla="*/ 11 w 16"/>
                <a:gd name="T11" fmla="*/ 16 h 16"/>
                <a:gd name="T12" fmla="*/ 8 w 16"/>
                <a:gd name="T13" fmla="*/ 13 h 16"/>
                <a:gd name="T14" fmla="*/ 4 w 16"/>
                <a:gd name="T15" fmla="*/ 10 h 16"/>
                <a:gd name="T16" fmla="*/ 1 w 16"/>
                <a:gd name="T17" fmla="*/ 7 h 16"/>
                <a:gd name="T18" fmla="*/ 1 w 16"/>
                <a:gd name="T19" fmla="*/ 5 h 16"/>
                <a:gd name="T20" fmla="*/ 5 w 16"/>
                <a:gd name="T21" fmla="*/ 3 h 16"/>
                <a:gd name="T22" fmla="*/ 10 w 16"/>
                <a:gd name="T23" fmla="*/ 2 h 16"/>
                <a:gd name="T24" fmla="*/ 14 w 16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6">
                  <a:moveTo>
                    <a:pt x="14" y="1"/>
                  </a:moveTo>
                  <a:cubicBezTo>
                    <a:pt x="15" y="0"/>
                    <a:pt x="16" y="1"/>
                    <a:pt x="16" y="2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4" y="10"/>
                    <a:pt x="14" y="1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2"/>
                    <a:pt x="5" y="11"/>
                    <a:pt x="4" y="1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9" y="2"/>
                    <a:pt x="10" y="2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8" name="Freeform 1716"/>
            <p:cNvSpPr>
              <a:spLocks noEditPoints="1"/>
            </p:cNvSpPr>
            <p:nvPr/>
          </p:nvSpPr>
          <p:spPr bwMode="gray">
            <a:xfrm>
              <a:off x="5773738" y="419100"/>
              <a:ext cx="731838" cy="720725"/>
            </a:xfrm>
            <a:custGeom>
              <a:avLst/>
              <a:gdLst>
                <a:gd name="T0" fmla="*/ 185 w 195"/>
                <a:gd name="T1" fmla="*/ 185 h 192"/>
                <a:gd name="T2" fmla="*/ 168 w 195"/>
                <a:gd name="T3" fmla="*/ 192 h 192"/>
                <a:gd name="T4" fmla="*/ 150 w 195"/>
                <a:gd name="T5" fmla="*/ 185 h 192"/>
                <a:gd name="T6" fmla="*/ 120 w 195"/>
                <a:gd name="T7" fmla="*/ 155 h 192"/>
                <a:gd name="T8" fmla="*/ 82 w 195"/>
                <a:gd name="T9" fmla="*/ 164 h 192"/>
                <a:gd name="T10" fmla="*/ 0 w 195"/>
                <a:gd name="T11" fmla="*/ 82 h 192"/>
                <a:gd name="T12" fmla="*/ 82 w 195"/>
                <a:gd name="T13" fmla="*/ 0 h 192"/>
                <a:gd name="T14" fmla="*/ 164 w 195"/>
                <a:gd name="T15" fmla="*/ 82 h 192"/>
                <a:gd name="T16" fmla="*/ 155 w 195"/>
                <a:gd name="T17" fmla="*/ 119 h 192"/>
                <a:gd name="T18" fmla="*/ 185 w 195"/>
                <a:gd name="T19" fmla="*/ 149 h 192"/>
                <a:gd name="T20" fmla="*/ 185 w 195"/>
                <a:gd name="T21" fmla="*/ 185 h 192"/>
                <a:gd name="T22" fmla="*/ 82 w 195"/>
                <a:gd name="T23" fmla="*/ 154 h 192"/>
                <a:gd name="T24" fmla="*/ 154 w 195"/>
                <a:gd name="T25" fmla="*/ 82 h 192"/>
                <a:gd name="T26" fmla="*/ 82 w 195"/>
                <a:gd name="T27" fmla="*/ 11 h 192"/>
                <a:gd name="T28" fmla="*/ 11 w 195"/>
                <a:gd name="T29" fmla="*/ 82 h 192"/>
                <a:gd name="T30" fmla="*/ 82 w 195"/>
                <a:gd name="T31" fmla="*/ 15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192">
                  <a:moveTo>
                    <a:pt x="185" y="185"/>
                  </a:moveTo>
                  <a:cubicBezTo>
                    <a:pt x="181" y="190"/>
                    <a:pt x="174" y="192"/>
                    <a:pt x="168" y="192"/>
                  </a:cubicBezTo>
                  <a:cubicBezTo>
                    <a:pt x="161" y="192"/>
                    <a:pt x="155" y="190"/>
                    <a:pt x="150" y="18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08" y="161"/>
                    <a:pt x="96" y="164"/>
                    <a:pt x="82" y="164"/>
                  </a:cubicBezTo>
                  <a:cubicBezTo>
                    <a:pt x="37" y="164"/>
                    <a:pt x="0" y="127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8" y="0"/>
                    <a:pt x="164" y="37"/>
                    <a:pt x="164" y="82"/>
                  </a:cubicBezTo>
                  <a:cubicBezTo>
                    <a:pt x="164" y="95"/>
                    <a:pt x="161" y="108"/>
                    <a:pt x="155" y="11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95" y="159"/>
                    <a:pt x="195" y="175"/>
                    <a:pt x="185" y="185"/>
                  </a:cubicBezTo>
                  <a:close/>
                  <a:moveTo>
                    <a:pt x="82" y="154"/>
                  </a:moveTo>
                  <a:cubicBezTo>
                    <a:pt x="122" y="154"/>
                    <a:pt x="154" y="122"/>
                    <a:pt x="154" y="82"/>
                  </a:cubicBezTo>
                  <a:cubicBezTo>
                    <a:pt x="154" y="43"/>
                    <a:pt x="122" y="11"/>
                    <a:pt x="82" y="11"/>
                  </a:cubicBezTo>
                  <a:cubicBezTo>
                    <a:pt x="43" y="11"/>
                    <a:pt x="11" y="43"/>
                    <a:pt x="11" y="82"/>
                  </a:cubicBezTo>
                  <a:cubicBezTo>
                    <a:pt x="11" y="122"/>
                    <a:pt x="43" y="154"/>
                    <a:pt x="82" y="1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4" name="Gruppieren 8"/>
          <p:cNvGrpSpPr/>
          <p:nvPr/>
        </p:nvGrpSpPr>
        <p:grpSpPr bwMode="gray">
          <a:xfrm>
            <a:off x="1402745" y="2452809"/>
            <a:ext cx="1119738" cy="828629"/>
            <a:chOff x="7230825" y="5801578"/>
            <a:chExt cx="541734" cy="431006"/>
          </a:xfrm>
          <a:solidFill>
            <a:schemeClr val="bg1"/>
          </a:solidFill>
        </p:grpSpPr>
        <p:sp>
          <p:nvSpPr>
            <p:cNvPr id="93" name="Freeform 1546"/>
            <p:cNvSpPr>
              <a:spLocks noEditPoints="1"/>
            </p:cNvSpPr>
            <p:nvPr/>
          </p:nvSpPr>
          <p:spPr bwMode="gray">
            <a:xfrm>
              <a:off x="7629684" y="5908734"/>
              <a:ext cx="142875" cy="323850"/>
            </a:xfrm>
            <a:custGeom>
              <a:avLst/>
              <a:gdLst>
                <a:gd name="T0" fmla="*/ 40 w 51"/>
                <a:gd name="T1" fmla="*/ 0 h 115"/>
                <a:gd name="T2" fmla="*/ 0 w 51"/>
                <a:gd name="T3" fmla="*/ 0 h 115"/>
                <a:gd name="T4" fmla="*/ 0 w 51"/>
                <a:gd name="T5" fmla="*/ 115 h 115"/>
                <a:gd name="T6" fmla="*/ 51 w 51"/>
                <a:gd name="T7" fmla="*/ 115 h 115"/>
                <a:gd name="T8" fmla="*/ 51 w 51"/>
                <a:gd name="T9" fmla="*/ 11 h 115"/>
                <a:gd name="T10" fmla="*/ 40 w 51"/>
                <a:gd name="T11" fmla="*/ 0 h 115"/>
                <a:gd name="T12" fmla="*/ 34 w 51"/>
                <a:gd name="T13" fmla="*/ 91 h 115"/>
                <a:gd name="T14" fmla="*/ 16 w 51"/>
                <a:gd name="T15" fmla="*/ 91 h 115"/>
                <a:gd name="T16" fmla="*/ 16 w 51"/>
                <a:gd name="T17" fmla="*/ 74 h 115"/>
                <a:gd name="T18" fmla="*/ 34 w 51"/>
                <a:gd name="T19" fmla="*/ 74 h 115"/>
                <a:gd name="T20" fmla="*/ 34 w 51"/>
                <a:gd name="T21" fmla="*/ 91 h 115"/>
                <a:gd name="T22" fmla="*/ 34 w 51"/>
                <a:gd name="T23" fmla="*/ 62 h 115"/>
                <a:gd name="T24" fmla="*/ 16 w 51"/>
                <a:gd name="T25" fmla="*/ 62 h 115"/>
                <a:gd name="T26" fmla="*/ 16 w 51"/>
                <a:gd name="T27" fmla="*/ 45 h 115"/>
                <a:gd name="T28" fmla="*/ 34 w 51"/>
                <a:gd name="T29" fmla="*/ 45 h 115"/>
                <a:gd name="T30" fmla="*/ 34 w 51"/>
                <a:gd name="T31" fmla="*/ 62 h 115"/>
                <a:gd name="T32" fmla="*/ 34 w 51"/>
                <a:gd name="T33" fmla="*/ 35 h 115"/>
                <a:gd name="T34" fmla="*/ 16 w 51"/>
                <a:gd name="T35" fmla="*/ 35 h 115"/>
                <a:gd name="T36" fmla="*/ 16 w 51"/>
                <a:gd name="T37" fmla="*/ 18 h 115"/>
                <a:gd name="T38" fmla="*/ 34 w 51"/>
                <a:gd name="T39" fmla="*/ 18 h 115"/>
                <a:gd name="T40" fmla="*/ 34 w 51"/>
                <a:gd name="T41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15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lose/>
                  <a:moveTo>
                    <a:pt x="34" y="91"/>
                  </a:moveTo>
                  <a:cubicBezTo>
                    <a:pt x="16" y="91"/>
                    <a:pt x="16" y="91"/>
                    <a:pt x="16" y="91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lnTo>
                    <a:pt x="34" y="91"/>
                  </a:lnTo>
                  <a:close/>
                  <a:moveTo>
                    <a:pt x="34" y="62"/>
                  </a:moveTo>
                  <a:cubicBezTo>
                    <a:pt x="16" y="62"/>
                    <a:pt x="16" y="62"/>
                    <a:pt x="16" y="6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4" y="62"/>
                  </a:lnTo>
                  <a:close/>
                  <a:moveTo>
                    <a:pt x="34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4" name="Freeform 1547"/>
            <p:cNvSpPr>
              <a:spLocks noEditPoints="1"/>
            </p:cNvSpPr>
            <p:nvPr/>
          </p:nvSpPr>
          <p:spPr bwMode="gray">
            <a:xfrm>
              <a:off x="7387988" y="5801578"/>
              <a:ext cx="227410" cy="431006"/>
            </a:xfrm>
            <a:custGeom>
              <a:avLst/>
              <a:gdLst>
                <a:gd name="T0" fmla="*/ 71 w 81"/>
                <a:gd name="T1" fmla="*/ 0 h 153"/>
                <a:gd name="T2" fmla="*/ 10 w 81"/>
                <a:gd name="T3" fmla="*/ 0 h 153"/>
                <a:gd name="T4" fmla="*/ 0 w 81"/>
                <a:gd name="T5" fmla="*/ 10 h 153"/>
                <a:gd name="T6" fmla="*/ 0 w 81"/>
                <a:gd name="T7" fmla="*/ 153 h 153"/>
                <a:gd name="T8" fmla="*/ 30 w 81"/>
                <a:gd name="T9" fmla="*/ 153 h 153"/>
                <a:gd name="T10" fmla="*/ 30 w 81"/>
                <a:gd name="T11" fmla="*/ 117 h 153"/>
                <a:gd name="T12" fmla="*/ 51 w 81"/>
                <a:gd name="T13" fmla="*/ 117 h 153"/>
                <a:gd name="T14" fmla="*/ 51 w 81"/>
                <a:gd name="T15" fmla="*/ 153 h 153"/>
                <a:gd name="T16" fmla="*/ 81 w 81"/>
                <a:gd name="T17" fmla="*/ 153 h 153"/>
                <a:gd name="T18" fmla="*/ 81 w 81"/>
                <a:gd name="T19" fmla="*/ 10 h 153"/>
                <a:gd name="T20" fmla="*/ 71 w 81"/>
                <a:gd name="T21" fmla="*/ 0 h 153"/>
                <a:gd name="T22" fmla="*/ 34 w 81"/>
                <a:gd name="T23" fmla="*/ 97 h 153"/>
                <a:gd name="T24" fmla="*/ 17 w 81"/>
                <a:gd name="T25" fmla="*/ 97 h 153"/>
                <a:gd name="T26" fmla="*/ 17 w 81"/>
                <a:gd name="T27" fmla="*/ 80 h 153"/>
                <a:gd name="T28" fmla="*/ 34 w 81"/>
                <a:gd name="T29" fmla="*/ 80 h 153"/>
                <a:gd name="T30" fmla="*/ 34 w 81"/>
                <a:gd name="T31" fmla="*/ 97 h 153"/>
                <a:gd name="T32" fmla="*/ 34 w 81"/>
                <a:gd name="T33" fmla="*/ 68 h 153"/>
                <a:gd name="T34" fmla="*/ 17 w 81"/>
                <a:gd name="T35" fmla="*/ 68 h 153"/>
                <a:gd name="T36" fmla="*/ 17 w 81"/>
                <a:gd name="T37" fmla="*/ 52 h 153"/>
                <a:gd name="T38" fmla="*/ 34 w 81"/>
                <a:gd name="T39" fmla="*/ 52 h 153"/>
                <a:gd name="T40" fmla="*/ 34 w 81"/>
                <a:gd name="T41" fmla="*/ 68 h 153"/>
                <a:gd name="T42" fmla="*/ 34 w 81"/>
                <a:gd name="T43" fmla="*/ 41 h 153"/>
                <a:gd name="T44" fmla="*/ 17 w 81"/>
                <a:gd name="T45" fmla="*/ 41 h 153"/>
                <a:gd name="T46" fmla="*/ 17 w 81"/>
                <a:gd name="T47" fmla="*/ 24 h 153"/>
                <a:gd name="T48" fmla="*/ 34 w 81"/>
                <a:gd name="T49" fmla="*/ 24 h 153"/>
                <a:gd name="T50" fmla="*/ 34 w 81"/>
                <a:gd name="T51" fmla="*/ 41 h 153"/>
                <a:gd name="T52" fmla="*/ 64 w 81"/>
                <a:gd name="T53" fmla="*/ 97 h 153"/>
                <a:gd name="T54" fmla="*/ 47 w 81"/>
                <a:gd name="T55" fmla="*/ 97 h 153"/>
                <a:gd name="T56" fmla="*/ 47 w 81"/>
                <a:gd name="T57" fmla="*/ 80 h 153"/>
                <a:gd name="T58" fmla="*/ 64 w 81"/>
                <a:gd name="T59" fmla="*/ 80 h 153"/>
                <a:gd name="T60" fmla="*/ 64 w 81"/>
                <a:gd name="T61" fmla="*/ 97 h 153"/>
                <a:gd name="T62" fmla="*/ 64 w 81"/>
                <a:gd name="T63" fmla="*/ 69 h 153"/>
                <a:gd name="T64" fmla="*/ 47 w 81"/>
                <a:gd name="T65" fmla="*/ 69 h 153"/>
                <a:gd name="T66" fmla="*/ 47 w 81"/>
                <a:gd name="T67" fmla="*/ 52 h 153"/>
                <a:gd name="T68" fmla="*/ 64 w 81"/>
                <a:gd name="T69" fmla="*/ 52 h 153"/>
                <a:gd name="T70" fmla="*/ 64 w 81"/>
                <a:gd name="T71" fmla="*/ 69 h 153"/>
                <a:gd name="T72" fmla="*/ 64 w 81"/>
                <a:gd name="T73" fmla="*/ 41 h 153"/>
                <a:gd name="T74" fmla="*/ 47 w 81"/>
                <a:gd name="T75" fmla="*/ 41 h 153"/>
                <a:gd name="T76" fmla="*/ 47 w 81"/>
                <a:gd name="T77" fmla="*/ 24 h 153"/>
                <a:gd name="T78" fmla="*/ 64 w 81"/>
                <a:gd name="T79" fmla="*/ 24 h 153"/>
                <a:gd name="T80" fmla="*/ 64 w 81"/>
                <a:gd name="T81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153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5"/>
                    <a:pt x="76" y="0"/>
                    <a:pt x="71" y="0"/>
                  </a:cubicBezTo>
                  <a:close/>
                  <a:moveTo>
                    <a:pt x="34" y="97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34" y="80"/>
                    <a:pt x="34" y="80"/>
                    <a:pt x="34" y="80"/>
                  </a:cubicBezTo>
                  <a:lnTo>
                    <a:pt x="34" y="97"/>
                  </a:lnTo>
                  <a:close/>
                  <a:moveTo>
                    <a:pt x="34" y="68"/>
                  </a:moveTo>
                  <a:cubicBezTo>
                    <a:pt x="17" y="68"/>
                    <a:pt x="17" y="68"/>
                    <a:pt x="17" y="68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4" y="52"/>
                    <a:pt x="34" y="52"/>
                    <a:pt x="34" y="52"/>
                  </a:cubicBezTo>
                  <a:lnTo>
                    <a:pt x="34" y="68"/>
                  </a:lnTo>
                  <a:close/>
                  <a:moveTo>
                    <a:pt x="34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34" y="24"/>
                    <a:pt x="34" y="24"/>
                    <a:pt x="34" y="24"/>
                  </a:cubicBezTo>
                  <a:lnTo>
                    <a:pt x="34" y="41"/>
                  </a:lnTo>
                  <a:close/>
                  <a:moveTo>
                    <a:pt x="64" y="97"/>
                  </a:moveTo>
                  <a:cubicBezTo>
                    <a:pt x="47" y="97"/>
                    <a:pt x="47" y="97"/>
                    <a:pt x="47" y="97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64" y="80"/>
                    <a:pt x="64" y="80"/>
                    <a:pt x="64" y="80"/>
                  </a:cubicBezTo>
                  <a:lnTo>
                    <a:pt x="64" y="97"/>
                  </a:lnTo>
                  <a:close/>
                  <a:moveTo>
                    <a:pt x="64" y="69"/>
                  </a:moveTo>
                  <a:cubicBezTo>
                    <a:pt x="47" y="69"/>
                    <a:pt x="47" y="69"/>
                    <a:pt x="47" y="69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64" y="52"/>
                    <a:pt x="64" y="52"/>
                    <a:pt x="64" y="52"/>
                  </a:cubicBezTo>
                  <a:lnTo>
                    <a:pt x="64" y="69"/>
                  </a:lnTo>
                  <a:close/>
                  <a:moveTo>
                    <a:pt x="64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64" y="24"/>
                    <a:pt x="64" y="24"/>
                    <a:pt x="64" y="24"/>
                  </a:cubicBezTo>
                  <a:lnTo>
                    <a:pt x="6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5" name="Freeform 1548"/>
            <p:cNvSpPr>
              <a:spLocks noEditPoints="1"/>
            </p:cNvSpPr>
            <p:nvPr/>
          </p:nvSpPr>
          <p:spPr bwMode="gray">
            <a:xfrm>
              <a:off x="7230825" y="5908734"/>
              <a:ext cx="142875" cy="323850"/>
            </a:xfrm>
            <a:custGeom>
              <a:avLst/>
              <a:gdLst>
                <a:gd name="T0" fmla="*/ 10 w 51"/>
                <a:gd name="T1" fmla="*/ 0 h 115"/>
                <a:gd name="T2" fmla="*/ 0 w 51"/>
                <a:gd name="T3" fmla="*/ 11 h 115"/>
                <a:gd name="T4" fmla="*/ 0 w 51"/>
                <a:gd name="T5" fmla="*/ 115 h 115"/>
                <a:gd name="T6" fmla="*/ 51 w 51"/>
                <a:gd name="T7" fmla="*/ 115 h 115"/>
                <a:gd name="T8" fmla="*/ 51 w 51"/>
                <a:gd name="T9" fmla="*/ 0 h 115"/>
                <a:gd name="T10" fmla="*/ 10 w 51"/>
                <a:gd name="T11" fmla="*/ 0 h 115"/>
                <a:gd name="T12" fmla="*/ 34 w 51"/>
                <a:gd name="T13" fmla="*/ 91 h 115"/>
                <a:gd name="T14" fmla="*/ 17 w 51"/>
                <a:gd name="T15" fmla="*/ 91 h 115"/>
                <a:gd name="T16" fmla="*/ 17 w 51"/>
                <a:gd name="T17" fmla="*/ 74 h 115"/>
                <a:gd name="T18" fmla="*/ 34 w 51"/>
                <a:gd name="T19" fmla="*/ 74 h 115"/>
                <a:gd name="T20" fmla="*/ 34 w 51"/>
                <a:gd name="T21" fmla="*/ 91 h 115"/>
                <a:gd name="T22" fmla="*/ 34 w 51"/>
                <a:gd name="T23" fmla="*/ 62 h 115"/>
                <a:gd name="T24" fmla="*/ 17 w 51"/>
                <a:gd name="T25" fmla="*/ 62 h 115"/>
                <a:gd name="T26" fmla="*/ 17 w 51"/>
                <a:gd name="T27" fmla="*/ 45 h 115"/>
                <a:gd name="T28" fmla="*/ 34 w 51"/>
                <a:gd name="T29" fmla="*/ 45 h 115"/>
                <a:gd name="T30" fmla="*/ 34 w 51"/>
                <a:gd name="T31" fmla="*/ 62 h 115"/>
                <a:gd name="T32" fmla="*/ 34 w 51"/>
                <a:gd name="T33" fmla="*/ 35 h 115"/>
                <a:gd name="T34" fmla="*/ 17 w 51"/>
                <a:gd name="T35" fmla="*/ 35 h 115"/>
                <a:gd name="T36" fmla="*/ 17 w 51"/>
                <a:gd name="T37" fmla="*/ 18 h 115"/>
                <a:gd name="T38" fmla="*/ 34 w 51"/>
                <a:gd name="T39" fmla="*/ 18 h 115"/>
                <a:gd name="T40" fmla="*/ 34 w 51"/>
                <a:gd name="T41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15"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10" y="0"/>
                  </a:lnTo>
                  <a:close/>
                  <a:moveTo>
                    <a:pt x="34" y="91"/>
                  </a:moveTo>
                  <a:cubicBezTo>
                    <a:pt x="17" y="91"/>
                    <a:pt x="17" y="91"/>
                    <a:pt x="17" y="9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34" y="74"/>
                    <a:pt x="34" y="74"/>
                    <a:pt x="34" y="74"/>
                  </a:cubicBezTo>
                  <a:lnTo>
                    <a:pt x="34" y="91"/>
                  </a:lnTo>
                  <a:close/>
                  <a:moveTo>
                    <a:pt x="34" y="62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4" y="62"/>
                  </a:lnTo>
                  <a:close/>
                  <a:moveTo>
                    <a:pt x="34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6" name="Freeform 1549"/>
            <p:cNvSpPr>
              <a:spLocks/>
            </p:cNvSpPr>
            <p:nvPr/>
          </p:nvSpPr>
          <p:spPr bwMode="gray">
            <a:xfrm>
              <a:off x="7295119" y="5869444"/>
              <a:ext cx="78581" cy="27385"/>
            </a:xfrm>
            <a:custGeom>
              <a:avLst/>
              <a:gdLst>
                <a:gd name="T0" fmla="*/ 10 w 28"/>
                <a:gd name="T1" fmla="*/ 0 h 10"/>
                <a:gd name="T2" fmla="*/ 0 w 28"/>
                <a:gd name="T3" fmla="*/ 10 h 10"/>
                <a:gd name="T4" fmla="*/ 28 w 28"/>
                <a:gd name="T5" fmla="*/ 10 h 10"/>
                <a:gd name="T6" fmla="*/ 28 w 28"/>
                <a:gd name="T7" fmla="*/ 0 h 10"/>
                <a:gd name="T8" fmla="*/ 1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7" name="Freeform 1550"/>
            <p:cNvSpPr>
              <a:spLocks/>
            </p:cNvSpPr>
            <p:nvPr/>
          </p:nvSpPr>
          <p:spPr bwMode="gray">
            <a:xfrm>
              <a:off x="7629684" y="5869444"/>
              <a:ext cx="78581" cy="27385"/>
            </a:xfrm>
            <a:custGeom>
              <a:avLst/>
              <a:gdLst>
                <a:gd name="T0" fmla="*/ 18 w 28"/>
                <a:gd name="T1" fmla="*/ 0 h 10"/>
                <a:gd name="T2" fmla="*/ 28 w 28"/>
                <a:gd name="T3" fmla="*/ 10 h 10"/>
                <a:gd name="T4" fmla="*/ 0 w 28"/>
                <a:gd name="T5" fmla="*/ 10 h 10"/>
                <a:gd name="T6" fmla="*/ 0 w 28"/>
                <a:gd name="T7" fmla="*/ 0 h 10"/>
                <a:gd name="T8" fmla="*/ 1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18" y="0"/>
                  </a:moveTo>
                  <a:cubicBezTo>
                    <a:pt x="23" y="0"/>
                    <a:pt x="28" y="5"/>
                    <a:pt x="28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5" name="Gruppieren 157"/>
          <p:cNvGrpSpPr>
            <a:grpSpLocks noChangeAspect="1"/>
          </p:cNvGrpSpPr>
          <p:nvPr/>
        </p:nvGrpSpPr>
        <p:grpSpPr bwMode="gray">
          <a:xfrm>
            <a:off x="4167623" y="2452810"/>
            <a:ext cx="1203365" cy="828629"/>
            <a:chOff x="858838" y="5819775"/>
            <a:chExt cx="723901" cy="498476"/>
          </a:xfrm>
          <a:solidFill>
            <a:schemeClr val="bg1"/>
          </a:solidFill>
        </p:grpSpPr>
        <p:sp>
          <p:nvSpPr>
            <p:cNvPr id="87" name="Freeform 1119"/>
            <p:cNvSpPr>
              <a:spLocks/>
            </p:cNvSpPr>
            <p:nvPr/>
          </p:nvSpPr>
          <p:spPr bwMode="gray">
            <a:xfrm>
              <a:off x="1101726" y="5819775"/>
              <a:ext cx="236538" cy="292100"/>
            </a:xfrm>
            <a:custGeom>
              <a:avLst/>
              <a:gdLst>
                <a:gd name="T0" fmla="*/ 62 w 63"/>
                <a:gd name="T1" fmla="*/ 38 h 78"/>
                <a:gd name="T2" fmla="*/ 60 w 63"/>
                <a:gd name="T3" fmla="*/ 36 h 78"/>
                <a:gd name="T4" fmla="*/ 60 w 63"/>
                <a:gd name="T5" fmla="*/ 23 h 78"/>
                <a:gd name="T6" fmla="*/ 32 w 63"/>
                <a:gd name="T7" fmla="*/ 0 h 78"/>
                <a:gd name="T8" fmla="*/ 18 w 63"/>
                <a:gd name="T9" fmla="*/ 5 h 78"/>
                <a:gd name="T10" fmla="*/ 3 w 63"/>
                <a:gd name="T11" fmla="*/ 23 h 78"/>
                <a:gd name="T12" fmla="*/ 3 w 63"/>
                <a:gd name="T13" fmla="*/ 36 h 78"/>
                <a:gd name="T14" fmla="*/ 1 w 63"/>
                <a:gd name="T15" fmla="*/ 38 h 78"/>
                <a:gd name="T16" fmla="*/ 1 w 63"/>
                <a:gd name="T17" fmla="*/ 48 h 78"/>
                <a:gd name="T18" fmla="*/ 7 w 63"/>
                <a:gd name="T19" fmla="*/ 57 h 78"/>
                <a:gd name="T20" fmla="*/ 32 w 63"/>
                <a:gd name="T21" fmla="*/ 78 h 78"/>
                <a:gd name="T22" fmla="*/ 56 w 63"/>
                <a:gd name="T23" fmla="*/ 57 h 78"/>
                <a:gd name="T24" fmla="*/ 62 w 63"/>
                <a:gd name="T25" fmla="*/ 48 h 78"/>
                <a:gd name="T26" fmla="*/ 62 w 63"/>
                <a:gd name="T27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78">
                  <a:moveTo>
                    <a:pt x="62" y="38"/>
                  </a:moveTo>
                  <a:cubicBezTo>
                    <a:pt x="62" y="37"/>
                    <a:pt x="61" y="36"/>
                    <a:pt x="60" y="36"/>
                  </a:cubicBezTo>
                  <a:cubicBezTo>
                    <a:pt x="60" y="29"/>
                    <a:pt x="60" y="27"/>
                    <a:pt x="60" y="23"/>
                  </a:cubicBezTo>
                  <a:cubicBezTo>
                    <a:pt x="58" y="10"/>
                    <a:pt x="49" y="0"/>
                    <a:pt x="32" y="0"/>
                  </a:cubicBezTo>
                  <a:cubicBezTo>
                    <a:pt x="24" y="0"/>
                    <a:pt x="25" y="5"/>
                    <a:pt x="18" y="5"/>
                  </a:cubicBezTo>
                  <a:cubicBezTo>
                    <a:pt x="7" y="5"/>
                    <a:pt x="4" y="16"/>
                    <a:pt x="3" y="23"/>
                  </a:cubicBezTo>
                  <a:cubicBezTo>
                    <a:pt x="3" y="27"/>
                    <a:pt x="3" y="30"/>
                    <a:pt x="3" y="36"/>
                  </a:cubicBezTo>
                  <a:cubicBezTo>
                    <a:pt x="2" y="36"/>
                    <a:pt x="2" y="37"/>
                    <a:pt x="1" y="38"/>
                  </a:cubicBezTo>
                  <a:cubicBezTo>
                    <a:pt x="0" y="41"/>
                    <a:pt x="0" y="44"/>
                    <a:pt x="1" y="48"/>
                  </a:cubicBezTo>
                  <a:cubicBezTo>
                    <a:pt x="2" y="52"/>
                    <a:pt x="4" y="55"/>
                    <a:pt x="7" y="57"/>
                  </a:cubicBezTo>
                  <a:cubicBezTo>
                    <a:pt x="10" y="69"/>
                    <a:pt x="20" y="78"/>
                    <a:pt x="32" y="78"/>
                  </a:cubicBezTo>
                  <a:cubicBezTo>
                    <a:pt x="43" y="78"/>
                    <a:pt x="53" y="70"/>
                    <a:pt x="56" y="57"/>
                  </a:cubicBezTo>
                  <a:cubicBezTo>
                    <a:pt x="59" y="55"/>
                    <a:pt x="61" y="52"/>
                    <a:pt x="62" y="48"/>
                  </a:cubicBezTo>
                  <a:cubicBezTo>
                    <a:pt x="63" y="44"/>
                    <a:pt x="63" y="41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8" name="Freeform 1120"/>
            <p:cNvSpPr>
              <a:spLocks/>
            </p:cNvSpPr>
            <p:nvPr/>
          </p:nvSpPr>
          <p:spPr bwMode="gray">
            <a:xfrm>
              <a:off x="996951" y="6119813"/>
              <a:ext cx="447675" cy="198438"/>
            </a:xfrm>
            <a:custGeom>
              <a:avLst/>
              <a:gdLst>
                <a:gd name="T0" fmla="*/ 113 w 119"/>
                <a:gd name="T1" fmla="*/ 15 h 53"/>
                <a:gd name="T2" fmla="*/ 88 w 119"/>
                <a:gd name="T3" fmla="*/ 0 h 53"/>
                <a:gd name="T4" fmla="*/ 76 w 119"/>
                <a:gd name="T5" fmla="*/ 7 h 53"/>
                <a:gd name="T6" fmla="*/ 67 w 119"/>
                <a:gd name="T7" fmla="*/ 37 h 53"/>
                <a:gd name="T8" fmla="*/ 65 w 119"/>
                <a:gd name="T9" fmla="*/ 37 h 53"/>
                <a:gd name="T10" fmla="*/ 63 w 119"/>
                <a:gd name="T11" fmla="*/ 23 h 53"/>
                <a:gd name="T12" fmla="*/ 64 w 119"/>
                <a:gd name="T13" fmla="*/ 17 h 53"/>
                <a:gd name="T14" fmla="*/ 65 w 119"/>
                <a:gd name="T15" fmla="*/ 14 h 53"/>
                <a:gd name="T16" fmla="*/ 66 w 119"/>
                <a:gd name="T17" fmla="*/ 9 h 53"/>
                <a:gd name="T18" fmla="*/ 54 w 119"/>
                <a:gd name="T19" fmla="*/ 9 h 53"/>
                <a:gd name="T20" fmla="*/ 54 w 119"/>
                <a:gd name="T21" fmla="*/ 14 h 53"/>
                <a:gd name="T22" fmla="*/ 55 w 119"/>
                <a:gd name="T23" fmla="*/ 17 h 53"/>
                <a:gd name="T24" fmla="*/ 56 w 119"/>
                <a:gd name="T25" fmla="*/ 23 h 53"/>
                <a:gd name="T26" fmla="*/ 55 w 119"/>
                <a:gd name="T27" fmla="*/ 37 h 53"/>
                <a:gd name="T28" fmla="*/ 53 w 119"/>
                <a:gd name="T29" fmla="*/ 37 h 53"/>
                <a:gd name="T30" fmla="*/ 44 w 119"/>
                <a:gd name="T31" fmla="*/ 7 h 53"/>
                <a:gd name="T32" fmla="*/ 31 w 119"/>
                <a:gd name="T33" fmla="*/ 0 h 53"/>
                <a:gd name="T34" fmla="*/ 6 w 119"/>
                <a:gd name="T35" fmla="*/ 15 h 53"/>
                <a:gd name="T36" fmla="*/ 0 w 119"/>
                <a:gd name="T37" fmla="*/ 37 h 53"/>
                <a:gd name="T38" fmla="*/ 60 w 119"/>
                <a:gd name="T39" fmla="*/ 53 h 53"/>
                <a:gd name="T40" fmla="*/ 119 w 119"/>
                <a:gd name="T41" fmla="*/ 37 h 53"/>
                <a:gd name="T42" fmla="*/ 113 w 119"/>
                <a:gd name="T43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53">
                  <a:moveTo>
                    <a:pt x="113" y="15"/>
                  </a:moveTo>
                  <a:cubicBezTo>
                    <a:pt x="110" y="9"/>
                    <a:pt x="99" y="3"/>
                    <a:pt x="88" y="0"/>
                  </a:cubicBezTo>
                  <a:cubicBezTo>
                    <a:pt x="83" y="3"/>
                    <a:pt x="80" y="5"/>
                    <a:pt x="76" y="7"/>
                  </a:cubicBezTo>
                  <a:cubicBezTo>
                    <a:pt x="74" y="17"/>
                    <a:pt x="69" y="30"/>
                    <a:pt x="67" y="37"/>
                  </a:cubicBezTo>
                  <a:cubicBezTo>
                    <a:pt x="66" y="39"/>
                    <a:pt x="65" y="38"/>
                    <a:pt x="65" y="37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2"/>
                    <a:pt x="63" y="19"/>
                    <a:pt x="64" y="17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3"/>
                    <a:pt x="66" y="11"/>
                    <a:pt x="66" y="9"/>
                  </a:cubicBezTo>
                  <a:cubicBezTo>
                    <a:pt x="61" y="10"/>
                    <a:pt x="57" y="10"/>
                    <a:pt x="54" y="9"/>
                  </a:cubicBezTo>
                  <a:cubicBezTo>
                    <a:pt x="53" y="11"/>
                    <a:pt x="53" y="13"/>
                    <a:pt x="54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9"/>
                    <a:pt x="57" y="22"/>
                    <a:pt x="56" y="2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8"/>
                    <a:pt x="53" y="39"/>
                    <a:pt x="53" y="37"/>
                  </a:cubicBezTo>
                  <a:cubicBezTo>
                    <a:pt x="50" y="30"/>
                    <a:pt x="46" y="17"/>
                    <a:pt x="44" y="7"/>
                  </a:cubicBezTo>
                  <a:cubicBezTo>
                    <a:pt x="35" y="4"/>
                    <a:pt x="31" y="0"/>
                    <a:pt x="31" y="0"/>
                  </a:cubicBezTo>
                  <a:cubicBezTo>
                    <a:pt x="20" y="3"/>
                    <a:pt x="9" y="9"/>
                    <a:pt x="6" y="15"/>
                  </a:cubicBezTo>
                  <a:cubicBezTo>
                    <a:pt x="0" y="24"/>
                    <a:pt x="0" y="37"/>
                    <a:pt x="0" y="37"/>
                  </a:cubicBezTo>
                  <a:cubicBezTo>
                    <a:pt x="0" y="42"/>
                    <a:pt x="27" y="53"/>
                    <a:pt x="60" y="53"/>
                  </a:cubicBezTo>
                  <a:cubicBezTo>
                    <a:pt x="93" y="53"/>
                    <a:pt x="119" y="42"/>
                    <a:pt x="119" y="37"/>
                  </a:cubicBezTo>
                  <a:cubicBezTo>
                    <a:pt x="119" y="37"/>
                    <a:pt x="119" y="24"/>
                    <a:pt x="1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9" name="Freeform 1121"/>
            <p:cNvSpPr>
              <a:spLocks/>
            </p:cNvSpPr>
            <p:nvPr/>
          </p:nvSpPr>
          <p:spPr bwMode="gray">
            <a:xfrm>
              <a:off x="1338263" y="5883275"/>
              <a:ext cx="165100" cy="217488"/>
            </a:xfrm>
            <a:custGeom>
              <a:avLst/>
              <a:gdLst>
                <a:gd name="T0" fmla="*/ 2 w 44"/>
                <a:gd name="T1" fmla="*/ 17 h 58"/>
                <a:gd name="T2" fmla="*/ 3 w 44"/>
                <a:gd name="T3" fmla="*/ 19 h 58"/>
                <a:gd name="T4" fmla="*/ 4 w 44"/>
                <a:gd name="T5" fmla="*/ 32 h 58"/>
                <a:gd name="T6" fmla="*/ 0 w 44"/>
                <a:gd name="T7" fmla="*/ 40 h 58"/>
                <a:gd name="T8" fmla="*/ 2 w 44"/>
                <a:gd name="T9" fmla="*/ 42 h 58"/>
                <a:gd name="T10" fmla="*/ 20 w 44"/>
                <a:gd name="T11" fmla="*/ 58 h 58"/>
                <a:gd name="T12" fmla="*/ 39 w 44"/>
                <a:gd name="T13" fmla="*/ 42 h 58"/>
                <a:gd name="T14" fmla="*/ 43 w 44"/>
                <a:gd name="T15" fmla="*/ 35 h 58"/>
                <a:gd name="T16" fmla="*/ 43 w 44"/>
                <a:gd name="T17" fmla="*/ 28 h 58"/>
                <a:gd name="T18" fmla="*/ 42 w 44"/>
                <a:gd name="T19" fmla="*/ 26 h 58"/>
                <a:gd name="T20" fmla="*/ 42 w 44"/>
                <a:gd name="T21" fmla="*/ 17 h 58"/>
                <a:gd name="T22" fmla="*/ 20 w 44"/>
                <a:gd name="T23" fmla="*/ 0 h 58"/>
                <a:gd name="T24" fmla="*/ 2 w 44"/>
                <a:gd name="T25" fmla="*/ 8 h 58"/>
                <a:gd name="T26" fmla="*/ 2 w 44"/>
                <a:gd name="T2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58">
                  <a:moveTo>
                    <a:pt x="2" y="17"/>
                  </a:moveTo>
                  <a:cubicBezTo>
                    <a:pt x="3" y="17"/>
                    <a:pt x="3" y="18"/>
                    <a:pt x="3" y="19"/>
                  </a:cubicBezTo>
                  <a:cubicBezTo>
                    <a:pt x="5" y="23"/>
                    <a:pt x="5" y="27"/>
                    <a:pt x="4" y="32"/>
                  </a:cubicBezTo>
                  <a:cubicBezTo>
                    <a:pt x="3" y="35"/>
                    <a:pt x="2" y="38"/>
                    <a:pt x="0" y="40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4" y="52"/>
                    <a:pt x="12" y="58"/>
                    <a:pt x="20" y="58"/>
                  </a:cubicBezTo>
                  <a:cubicBezTo>
                    <a:pt x="29" y="58"/>
                    <a:pt x="37" y="52"/>
                    <a:pt x="39" y="42"/>
                  </a:cubicBezTo>
                  <a:cubicBezTo>
                    <a:pt x="41" y="41"/>
                    <a:pt x="42" y="39"/>
                    <a:pt x="43" y="35"/>
                  </a:cubicBezTo>
                  <a:cubicBezTo>
                    <a:pt x="44" y="33"/>
                    <a:pt x="44" y="30"/>
                    <a:pt x="43" y="28"/>
                  </a:cubicBezTo>
                  <a:cubicBezTo>
                    <a:pt x="43" y="28"/>
                    <a:pt x="42" y="27"/>
                    <a:pt x="42" y="26"/>
                  </a:cubicBezTo>
                  <a:cubicBezTo>
                    <a:pt x="42" y="22"/>
                    <a:pt x="42" y="20"/>
                    <a:pt x="42" y="17"/>
                  </a:cubicBezTo>
                  <a:cubicBezTo>
                    <a:pt x="41" y="6"/>
                    <a:pt x="32" y="0"/>
                    <a:pt x="20" y="0"/>
                  </a:cubicBezTo>
                  <a:cubicBezTo>
                    <a:pt x="11" y="0"/>
                    <a:pt x="5" y="3"/>
                    <a:pt x="2" y="8"/>
                  </a:cubicBezTo>
                  <a:cubicBezTo>
                    <a:pt x="2" y="11"/>
                    <a:pt x="2" y="1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0" name="Freeform 1122"/>
            <p:cNvSpPr>
              <a:spLocks/>
            </p:cNvSpPr>
            <p:nvPr/>
          </p:nvSpPr>
          <p:spPr bwMode="gray">
            <a:xfrm>
              <a:off x="1403351" y="6108700"/>
              <a:ext cx="179388" cy="146050"/>
            </a:xfrm>
            <a:custGeom>
              <a:avLst/>
              <a:gdLst>
                <a:gd name="T0" fmla="*/ 48 w 48"/>
                <a:gd name="T1" fmla="*/ 27 h 39"/>
                <a:gd name="T2" fmla="*/ 44 w 48"/>
                <a:gd name="T3" fmla="*/ 11 h 39"/>
                <a:gd name="T4" fmla="*/ 25 w 48"/>
                <a:gd name="T5" fmla="*/ 0 h 39"/>
                <a:gd name="T6" fmla="*/ 0 w 48"/>
                <a:gd name="T7" fmla="*/ 6 h 39"/>
                <a:gd name="T8" fmla="*/ 10 w 48"/>
                <a:gd name="T9" fmla="*/ 15 h 39"/>
                <a:gd name="T10" fmla="*/ 16 w 48"/>
                <a:gd name="T11" fmla="*/ 39 h 39"/>
                <a:gd name="T12" fmla="*/ 48 w 48"/>
                <a:gd name="T13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9">
                  <a:moveTo>
                    <a:pt x="48" y="27"/>
                  </a:moveTo>
                  <a:cubicBezTo>
                    <a:pt x="48" y="27"/>
                    <a:pt x="48" y="18"/>
                    <a:pt x="44" y="11"/>
                  </a:cubicBezTo>
                  <a:cubicBezTo>
                    <a:pt x="41" y="6"/>
                    <a:pt x="33" y="2"/>
                    <a:pt x="25" y="0"/>
                  </a:cubicBezTo>
                  <a:cubicBezTo>
                    <a:pt x="16" y="5"/>
                    <a:pt x="7" y="7"/>
                    <a:pt x="0" y="6"/>
                  </a:cubicBezTo>
                  <a:cubicBezTo>
                    <a:pt x="4" y="8"/>
                    <a:pt x="8" y="12"/>
                    <a:pt x="10" y="15"/>
                  </a:cubicBezTo>
                  <a:cubicBezTo>
                    <a:pt x="15" y="25"/>
                    <a:pt x="16" y="36"/>
                    <a:pt x="16" y="39"/>
                  </a:cubicBezTo>
                  <a:cubicBezTo>
                    <a:pt x="35" y="37"/>
                    <a:pt x="48" y="30"/>
                    <a:pt x="4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1" name="Freeform 1123"/>
            <p:cNvSpPr>
              <a:spLocks/>
            </p:cNvSpPr>
            <p:nvPr/>
          </p:nvSpPr>
          <p:spPr bwMode="gray">
            <a:xfrm>
              <a:off x="936626" y="5883275"/>
              <a:ext cx="165100" cy="217488"/>
            </a:xfrm>
            <a:custGeom>
              <a:avLst/>
              <a:gdLst>
                <a:gd name="T0" fmla="*/ 5 w 44"/>
                <a:gd name="T1" fmla="*/ 42 h 58"/>
                <a:gd name="T2" fmla="*/ 24 w 44"/>
                <a:gd name="T3" fmla="*/ 58 h 58"/>
                <a:gd name="T4" fmla="*/ 43 w 44"/>
                <a:gd name="T5" fmla="*/ 42 h 58"/>
                <a:gd name="T6" fmla="*/ 44 w 44"/>
                <a:gd name="T7" fmla="*/ 41 h 58"/>
                <a:gd name="T8" fmla="*/ 40 w 44"/>
                <a:gd name="T9" fmla="*/ 32 h 58"/>
                <a:gd name="T10" fmla="*/ 41 w 44"/>
                <a:gd name="T11" fmla="*/ 19 h 58"/>
                <a:gd name="T12" fmla="*/ 42 w 44"/>
                <a:gd name="T13" fmla="*/ 17 h 58"/>
                <a:gd name="T14" fmla="*/ 42 w 44"/>
                <a:gd name="T15" fmla="*/ 8 h 58"/>
                <a:gd name="T16" fmla="*/ 24 w 44"/>
                <a:gd name="T17" fmla="*/ 0 h 58"/>
                <a:gd name="T18" fmla="*/ 3 w 44"/>
                <a:gd name="T19" fmla="*/ 17 h 58"/>
                <a:gd name="T20" fmla="*/ 3 w 44"/>
                <a:gd name="T21" fmla="*/ 26 h 58"/>
                <a:gd name="T22" fmla="*/ 1 w 44"/>
                <a:gd name="T23" fmla="*/ 28 h 58"/>
                <a:gd name="T24" fmla="*/ 1 w 44"/>
                <a:gd name="T25" fmla="*/ 35 h 58"/>
                <a:gd name="T26" fmla="*/ 5 w 44"/>
                <a:gd name="T2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58">
                  <a:moveTo>
                    <a:pt x="5" y="42"/>
                  </a:moveTo>
                  <a:cubicBezTo>
                    <a:pt x="8" y="52"/>
                    <a:pt x="15" y="58"/>
                    <a:pt x="24" y="58"/>
                  </a:cubicBezTo>
                  <a:cubicBezTo>
                    <a:pt x="33" y="58"/>
                    <a:pt x="40" y="5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3" y="38"/>
                    <a:pt x="41" y="36"/>
                    <a:pt x="40" y="32"/>
                  </a:cubicBezTo>
                  <a:cubicBezTo>
                    <a:pt x="39" y="27"/>
                    <a:pt x="39" y="23"/>
                    <a:pt x="41" y="19"/>
                  </a:cubicBezTo>
                  <a:cubicBezTo>
                    <a:pt x="41" y="18"/>
                    <a:pt x="42" y="17"/>
                    <a:pt x="42" y="17"/>
                  </a:cubicBezTo>
                  <a:cubicBezTo>
                    <a:pt x="42" y="13"/>
                    <a:pt x="42" y="11"/>
                    <a:pt x="42" y="8"/>
                  </a:cubicBezTo>
                  <a:cubicBezTo>
                    <a:pt x="38" y="3"/>
                    <a:pt x="32" y="0"/>
                    <a:pt x="24" y="0"/>
                  </a:cubicBezTo>
                  <a:cubicBezTo>
                    <a:pt x="11" y="0"/>
                    <a:pt x="4" y="7"/>
                    <a:pt x="3" y="17"/>
                  </a:cubicBezTo>
                  <a:cubicBezTo>
                    <a:pt x="3" y="20"/>
                    <a:pt x="3" y="22"/>
                    <a:pt x="3" y="26"/>
                  </a:cubicBezTo>
                  <a:cubicBezTo>
                    <a:pt x="2" y="27"/>
                    <a:pt x="2" y="28"/>
                    <a:pt x="1" y="28"/>
                  </a:cubicBezTo>
                  <a:cubicBezTo>
                    <a:pt x="0" y="30"/>
                    <a:pt x="0" y="33"/>
                    <a:pt x="1" y="35"/>
                  </a:cubicBezTo>
                  <a:cubicBezTo>
                    <a:pt x="2" y="39"/>
                    <a:pt x="4" y="41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2" name="Freeform 1124"/>
            <p:cNvSpPr>
              <a:spLocks/>
            </p:cNvSpPr>
            <p:nvPr/>
          </p:nvSpPr>
          <p:spPr bwMode="gray">
            <a:xfrm>
              <a:off x="858838" y="6108700"/>
              <a:ext cx="179388" cy="146050"/>
            </a:xfrm>
            <a:custGeom>
              <a:avLst/>
              <a:gdLst>
                <a:gd name="T0" fmla="*/ 48 w 48"/>
                <a:gd name="T1" fmla="*/ 6 h 39"/>
                <a:gd name="T2" fmla="*/ 24 w 48"/>
                <a:gd name="T3" fmla="*/ 0 h 39"/>
                <a:gd name="T4" fmla="*/ 5 w 48"/>
                <a:gd name="T5" fmla="*/ 11 h 39"/>
                <a:gd name="T6" fmla="*/ 0 w 48"/>
                <a:gd name="T7" fmla="*/ 27 h 39"/>
                <a:gd name="T8" fmla="*/ 32 w 48"/>
                <a:gd name="T9" fmla="*/ 39 h 39"/>
                <a:gd name="T10" fmla="*/ 39 w 48"/>
                <a:gd name="T11" fmla="*/ 15 h 39"/>
                <a:gd name="T12" fmla="*/ 48 w 48"/>
                <a:gd name="T13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9">
                  <a:moveTo>
                    <a:pt x="48" y="6"/>
                  </a:moveTo>
                  <a:cubicBezTo>
                    <a:pt x="34" y="7"/>
                    <a:pt x="24" y="0"/>
                    <a:pt x="24" y="0"/>
                  </a:cubicBezTo>
                  <a:cubicBezTo>
                    <a:pt x="16" y="2"/>
                    <a:pt x="7" y="6"/>
                    <a:pt x="5" y="11"/>
                  </a:cubicBezTo>
                  <a:cubicBezTo>
                    <a:pt x="1" y="18"/>
                    <a:pt x="0" y="27"/>
                    <a:pt x="0" y="27"/>
                  </a:cubicBezTo>
                  <a:cubicBezTo>
                    <a:pt x="0" y="30"/>
                    <a:pt x="14" y="37"/>
                    <a:pt x="32" y="39"/>
                  </a:cubicBezTo>
                  <a:cubicBezTo>
                    <a:pt x="32" y="36"/>
                    <a:pt x="33" y="25"/>
                    <a:pt x="39" y="15"/>
                  </a:cubicBezTo>
                  <a:cubicBezTo>
                    <a:pt x="41" y="12"/>
                    <a:pt x="44" y="8"/>
                    <a:pt x="4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8" name="Gruppieren 169"/>
          <p:cNvGrpSpPr>
            <a:grpSpLocks noChangeAspect="1"/>
          </p:cNvGrpSpPr>
          <p:nvPr/>
        </p:nvGrpSpPr>
        <p:grpSpPr bwMode="gray">
          <a:xfrm>
            <a:off x="5466617" y="5153405"/>
            <a:ext cx="560871" cy="465281"/>
            <a:chOff x="11815763" y="2581275"/>
            <a:chExt cx="773113" cy="641350"/>
          </a:xfrm>
          <a:solidFill>
            <a:schemeClr val="accent3"/>
          </a:solidFill>
        </p:grpSpPr>
        <p:sp>
          <p:nvSpPr>
            <p:cNvPr id="74" name="Freeform 3256"/>
            <p:cNvSpPr>
              <a:spLocks noEditPoints="1"/>
            </p:cNvSpPr>
            <p:nvPr/>
          </p:nvSpPr>
          <p:spPr bwMode="gray">
            <a:xfrm>
              <a:off x="11815763" y="2581275"/>
              <a:ext cx="773113" cy="641350"/>
            </a:xfrm>
            <a:custGeom>
              <a:avLst/>
              <a:gdLst>
                <a:gd name="T0" fmla="*/ 25 w 206"/>
                <a:gd name="T1" fmla="*/ 0 h 171"/>
                <a:gd name="T2" fmla="*/ 131 w 206"/>
                <a:gd name="T3" fmla="*/ 0 h 171"/>
                <a:gd name="T4" fmla="*/ 153 w 206"/>
                <a:gd name="T5" fmla="*/ 23 h 171"/>
                <a:gd name="T6" fmla="*/ 153 w 206"/>
                <a:gd name="T7" fmla="*/ 122 h 171"/>
                <a:gd name="T8" fmla="*/ 186 w 206"/>
                <a:gd name="T9" fmla="*/ 122 h 171"/>
                <a:gd name="T10" fmla="*/ 165 w 206"/>
                <a:gd name="T11" fmla="*/ 171 h 171"/>
                <a:gd name="T12" fmla="*/ 58 w 206"/>
                <a:gd name="T13" fmla="*/ 171 h 171"/>
                <a:gd name="T14" fmla="*/ 32 w 206"/>
                <a:gd name="T15" fmla="*/ 145 h 171"/>
                <a:gd name="T16" fmla="*/ 32 w 206"/>
                <a:gd name="T17" fmla="*/ 38 h 171"/>
                <a:gd name="T18" fmla="*/ 4 w 206"/>
                <a:gd name="T19" fmla="*/ 38 h 171"/>
                <a:gd name="T20" fmla="*/ 25 w 206"/>
                <a:gd name="T21" fmla="*/ 0 h 171"/>
                <a:gd name="T22" fmla="*/ 71 w 206"/>
                <a:gd name="T23" fmla="*/ 122 h 171"/>
                <a:gd name="T24" fmla="*/ 138 w 206"/>
                <a:gd name="T25" fmla="*/ 122 h 171"/>
                <a:gd name="T26" fmla="*/ 138 w 206"/>
                <a:gd name="T27" fmla="*/ 23 h 171"/>
                <a:gd name="T28" fmla="*/ 131 w 206"/>
                <a:gd name="T29" fmla="*/ 16 h 171"/>
                <a:gd name="T30" fmla="*/ 47 w 206"/>
                <a:gd name="T31" fmla="*/ 16 h 171"/>
                <a:gd name="T32" fmla="*/ 47 w 206"/>
                <a:gd name="T33" fmla="*/ 18 h 171"/>
                <a:gd name="T34" fmla="*/ 48 w 206"/>
                <a:gd name="T35" fmla="*/ 19 h 171"/>
                <a:gd name="T36" fmla="*/ 48 w 206"/>
                <a:gd name="T37" fmla="*/ 23 h 171"/>
                <a:gd name="T38" fmla="*/ 48 w 206"/>
                <a:gd name="T39" fmla="*/ 31 h 171"/>
                <a:gd name="T40" fmla="*/ 48 w 206"/>
                <a:gd name="T41" fmla="*/ 145 h 171"/>
                <a:gd name="T42" fmla="*/ 60 w 206"/>
                <a:gd name="T43" fmla="*/ 155 h 171"/>
                <a:gd name="T44" fmla="*/ 71 w 206"/>
                <a:gd name="T45" fmla="*/ 12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" h="171">
                  <a:moveTo>
                    <a:pt x="25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43" y="0"/>
                    <a:pt x="153" y="11"/>
                    <a:pt x="153" y="23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86" y="122"/>
                    <a:pt x="186" y="122"/>
                    <a:pt x="186" y="122"/>
                  </a:cubicBezTo>
                  <a:cubicBezTo>
                    <a:pt x="198" y="128"/>
                    <a:pt x="206" y="171"/>
                    <a:pt x="165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44" y="171"/>
                    <a:pt x="32" y="159"/>
                    <a:pt x="32" y="145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16"/>
                    <a:pt x="7" y="2"/>
                    <a:pt x="25" y="0"/>
                  </a:cubicBezTo>
                  <a:close/>
                  <a:moveTo>
                    <a:pt x="71" y="122"/>
                  </a:moveTo>
                  <a:cubicBezTo>
                    <a:pt x="138" y="122"/>
                    <a:pt x="138" y="122"/>
                    <a:pt x="138" y="122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19"/>
                    <a:pt x="135" y="16"/>
                    <a:pt x="131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7" y="18"/>
                    <a:pt x="47" y="19"/>
                    <a:pt x="48" y="19"/>
                  </a:cubicBezTo>
                  <a:cubicBezTo>
                    <a:pt x="48" y="20"/>
                    <a:pt x="48" y="22"/>
                    <a:pt x="48" y="2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51"/>
                    <a:pt x="54" y="155"/>
                    <a:pt x="60" y="155"/>
                  </a:cubicBezTo>
                  <a:cubicBezTo>
                    <a:pt x="60" y="155"/>
                    <a:pt x="81" y="157"/>
                    <a:pt x="71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5" name="Freeform 3257"/>
            <p:cNvSpPr>
              <a:spLocks/>
            </p:cNvSpPr>
            <p:nvPr/>
          </p:nvSpPr>
          <p:spPr bwMode="gray">
            <a:xfrm>
              <a:off x="12044363" y="2705100"/>
              <a:ext cx="236538" cy="30163"/>
            </a:xfrm>
            <a:custGeom>
              <a:avLst/>
              <a:gdLst>
                <a:gd name="T0" fmla="*/ 63 w 63"/>
                <a:gd name="T1" fmla="*/ 4 h 8"/>
                <a:gd name="T2" fmla="*/ 59 w 63"/>
                <a:gd name="T3" fmla="*/ 8 h 8"/>
                <a:gd name="T4" fmla="*/ 4 w 63"/>
                <a:gd name="T5" fmla="*/ 8 h 8"/>
                <a:gd name="T6" fmla="*/ 0 w 63"/>
                <a:gd name="T7" fmla="*/ 4 h 8"/>
                <a:gd name="T8" fmla="*/ 0 w 63"/>
                <a:gd name="T9" fmla="*/ 4 h 8"/>
                <a:gd name="T10" fmla="*/ 4 w 63"/>
                <a:gd name="T11" fmla="*/ 0 h 8"/>
                <a:gd name="T12" fmla="*/ 59 w 63"/>
                <a:gd name="T13" fmla="*/ 0 h 8"/>
                <a:gd name="T14" fmla="*/ 63 w 6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">
                  <a:moveTo>
                    <a:pt x="63" y="4"/>
                  </a:moveTo>
                  <a:cubicBezTo>
                    <a:pt x="63" y="6"/>
                    <a:pt x="61" y="8"/>
                    <a:pt x="5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3" y="2"/>
                    <a:pt x="6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Freeform 3258"/>
            <p:cNvSpPr>
              <a:spLocks/>
            </p:cNvSpPr>
            <p:nvPr/>
          </p:nvSpPr>
          <p:spPr bwMode="gray">
            <a:xfrm>
              <a:off x="12044363" y="2763838"/>
              <a:ext cx="176213" cy="30163"/>
            </a:xfrm>
            <a:custGeom>
              <a:avLst/>
              <a:gdLst>
                <a:gd name="T0" fmla="*/ 47 w 47"/>
                <a:gd name="T1" fmla="*/ 4 h 8"/>
                <a:gd name="T2" fmla="*/ 43 w 47"/>
                <a:gd name="T3" fmla="*/ 8 h 8"/>
                <a:gd name="T4" fmla="*/ 4 w 47"/>
                <a:gd name="T5" fmla="*/ 8 h 8"/>
                <a:gd name="T6" fmla="*/ 0 w 47"/>
                <a:gd name="T7" fmla="*/ 4 h 8"/>
                <a:gd name="T8" fmla="*/ 0 w 47"/>
                <a:gd name="T9" fmla="*/ 4 h 8"/>
                <a:gd name="T10" fmla="*/ 4 w 47"/>
                <a:gd name="T11" fmla="*/ 0 h 8"/>
                <a:gd name="T12" fmla="*/ 43 w 47"/>
                <a:gd name="T13" fmla="*/ 0 h 8"/>
                <a:gd name="T14" fmla="*/ 47 w 4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8">
                  <a:moveTo>
                    <a:pt x="47" y="4"/>
                  </a:moveTo>
                  <a:cubicBezTo>
                    <a:pt x="47" y="6"/>
                    <a:pt x="46" y="8"/>
                    <a:pt x="4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7" y="2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3259"/>
            <p:cNvSpPr>
              <a:spLocks/>
            </p:cNvSpPr>
            <p:nvPr/>
          </p:nvSpPr>
          <p:spPr bwMode="gray">
            <a:xfrm>
              <a:off x="12044363" y="2824163"/>
              <a:ext cx="119063" cy="26988"/>
            </a:xfrm>
            <a:custGeom>
              <a:avLst/>
              <a:gdLst>
                <a:gd name="T0" fmla="*/ 32 w 32"/>
                <a:gd name="T1" fmla="*/ 4 h 7"/>
                <a:gd name="T2" fmla="*/ 28 w 32"/>
                <a:gd name="T3" fmla="*/ 7 h 7"/>
                <a:gd name="T4" fmla="*/ 4 w 32"/>
                <a:gd name="T5" fmla="*/ 7 h 7"/>
                <a:gd name="T6" fmla="*/ 0 w 32"/>
                <a:gd name="T7" fmla="*/ 4 h 7"/>
                <a:gd name="T8" fmla="*/ 0 w 32"/>
                <a:gd name="T9" fmla="*/ 4 h 7"/>
                <a:gd name="T10" fmla="*/ 4 w 32"/>
                <a:gd name="T11" fmla="*/ 0 h 7"/>
                <a:gd name="T12" fmla="*/ 28 w 32"/>
                <a:gd name="T13" fmla="*/ 0 h 7"/>
                <a:gd name="T14" fmla="*/ 32 w 32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">
                  <a:moveTo>
                    <a:pt x="32" y="4"/>
                  </a:moveTo>
                  <a:cubicBezTo>
                    <a:pt x="32" y="6"/>
                    <a:pt x="30" y="7"/>
                    <a:pt x="28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9" name="Gruppieren 5"/>
          <p:cNvGrpSpPr/>
          <p:nvPr/>
        </p:nvGrpSpPr>
        <p:grpSpPr bwMode="gray">
          <a:xfrm>
            <a:off x="8284216" y="5168479"/>
            <a:ext cx="433288" cy="440725"/>
            <a:chOff x="2805029" y="6011433"/>
            <a:chExt cx="546499" cy="542925"/>
          </a:xfrm>
          <a:solidFill>
            <a:schemeClr val="accent3"/>
          </a:solidFill>
        </p:grpSpPr>
        <p:sp>
          <p:nvSpPr>
            <p:cNvPr id="65" name="Freeform 2408"/>
            <p:cNvSpPr>
              <a:spLocks/>
            </p:cNvSpPr>
            <p:nvPr/>
          </p:nvSpPr>
          <p:spPr bwMode="gray">
            <a:xfrm>
              <a:off x="3030058" y="6292421"/>
              <a:ext cx="90488" cy="94060"/>
            </a:xfrm>
            <a:custGeom>
              <a:avLst/>
              <a:gdLst>
                <a:gd name="T0" fmla="*/ 30 w 32"/>
                <a:gd name="T1" fmla="*/ 19 h 33"/>
                <a:gd name="T2" fmla="*/ 27 w 32"/>
                <a:gd name="T3" fmla="*/ 24 h 33"/>
                <a:gd name="T4" fmla="*/ 5 w 32"/>
                <a:gd name="T5" fmla="*/ 32 h 33"/>
                <a:gd name="T6" fmla="*/ 1 w 32"/>
                <a:gd name="T7" fmla="*/ 28 h 33"/>
                <a:gd name="T8" fmla="*/ 5 w 32"/>
                <a:gd name="T9" fmla="*/ 5 h 33"/>
                <a:gd name="T10" fmla="*/ 9 w 32"/>
                <a:gd name="T11" fmla="*/ 2 h 33"/>
                <a:gd name="T12" fmla="*/ 30 w 32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0" y="19"/>
                  </a:moveTo>
                  <a:cubicBezTo>
                    <a:pt x="32" y="20"/>
                    <a:pt x="31" y="22"/>
                    <a:pt x="27" y="2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2"/>
                    <a:pt x="1" y="2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"/>
                    <a:pt x="7" y="0"/>
                    <a:pt x="9" y="2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6" name="Freeform 2409"/>
            <p:cNvSpPr>
              <a:spLocks/>
            </p:cNvSpPr>
            <p:nvPr/>
          </p:nvSpPr>
          <p:spPr bwMode="gray">
            <a:xfrm>
              <a:off x="3069348" y="6073346"/>
              <a:ext cx="230981" cy="250031"/>
            </a:xfrm>
            <a:custGeom>
              <a:avLst/>
              <a:gdLst>
                <a:gd name="T0" fmla="*/ 36 w 82"/>
                <a:gd name="T1" fmla="*/ 84 h 89"/>
                <a:gd name="T2" fmla="*/ 74 w 82"/>
                <a:gd name="T3" fmla="*/ 37 h 89"/>
                <a:gd name="T4" fmla="*/ 82 w 82"/>
                <a:gd name="T5" fmla="*/ 27 h 89"/>
                <a:gd name="T6" fmla="*/ 69 w 82"/>
                <a:gd name="T7" fmla="*/ 16 h 89"/>
                <a:gd name="T8" fmla="*/ 62 w 82"/>
                <a:gd name="T9" fmla="*/ 11 h 89"/>
                <a:gd name="T10" fmla="*/ 49 w 82"/>
                <a:gd name="T11" fmla="*/ 0 h 89"/>
                <a:gd name="T12" fmla="*/ 41 w 82"/>
                <a:gd name="T13" fmla="*/ 10 h 89"/>
                <a:gd name="T14" fmla="*/ 3 w 82"/>
                <a:gd name="T15" fmla="*/ 57 h 89"/>
                <a:gd name="T16" fmla="*/ 8 w 82"/>
                <a:gd name="T17" fmla="*/ 78 h 89"/>
                <a:gd name="T18" fmla="*/ 15 w 82"/>
                <a:gd name="T19" fmla="*/ 84 h 89"/>
                <a:gd name="T20" fmla="*/ 36 w 82"/>
                <a:gd name="T21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9">
                  <a:moveTo>
                    <a:pt x="36" y="84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64"/>
                    <a:pt x="2" y="73"/>
                    <a:pt x="8" y="78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1" y="89"/>
                    <a:pt x="30" y="89"/>
                    <a:pt x="3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7" name="Freeform 2410"/>
            <p:cNvSpPr>
              <a:spLocks/>
            </p:cNvSpPr>
            <p:nvPr/>
          </p:nvSpPr>
          <p:spPr bwMode="gray">
            <a:xfrm>
              <a:off x="3221749" y="6011433"/>
              <a:ext cx="129779" cy="121444"/>
            </a:xfrm>
            <a:custGeom>
              <a:avLst/>
              <a:gdLst>
                <a:gd name="T0" fmla="*/ 0 w 46"/>
                <a:gd name="T1" fmla="*/ 15 h 43"/>
                <a:gd name="T2" fmla="*/ 9 w 46"/>
                <a:gd name="T3" fmla="*/ 22 h 43"/>
                <a:gd name="T4" fmla="*/ 26 w 46"/>
                <a:gd name="T5" fmla="*/ 36 h 43"/>
                <a:gd name="T6" fmla="*/ 34 w 46"/>
                <a:gd name="T7" fmla="*/ 43 h 43"/>
                <a:gd name="T8" fmla="*/ 42 w 46"/>
                <a:gd name="T9" fmla="*/ 33 h 43"/>
                <a:gd name="T10" fmla="*/ 40 w 46"/>
                <a:gd name="T11" fmla="*/ 18 h 43"/>
                <a:gd name="T12" fmla="*/ 23 w 46"/>
                <a:gd name="T13" fmla="*/ 4 h 43"/>
                <a:gd name="T14" fmla="*/ 8 w 46"/>
                <a:gd name="T15" fmla="*/ 5 h 43"/>
                <a:gd name="T16" fmla="*/ 0 w 46"/>
                <a:gd name="T1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0" y="15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6" y="28"/>
                    <a:pt x="45" y="21"/>
                    <a:pt x="40" y="18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0"/>
                    <a:pt x="12" y="1"/>
                    <a:pt x="8" y="5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8" name="Freeform 2411"/>
            <p:cNvSpPr>
              <a:spLocks/>
            </p:cNvSpPr>
            <p:nvPr/>
          </p:nvSpPr>
          <p:spPr bwMode="gray">
            <a:xfrm>
              <a:off x="2881229" y="6388862"/>
              <a:ext cx="132160" cy="103585"/>
            </a:xfrm>
            <a:custGeom>
              <a:avLst/>
              <a:gdLst>
                <a:gd name="T0" fmla="*/ 45 w 47"/>
                <a:gd name="T1" fmla="*/ 13 h 37"/>
                <a:gd name="T2" fmla="*/ 24 w 47"/>
                <a:gd name="T3" fmla="*/ 34 h 37"/>
                <a:gd name="T4" fmla="*/ 13 w 47"/>
                <a:gd name="T5" fmla="*/ 34 h 37"/>
                <a:gd name="T6" fmla="*/ 3 w 47"/>
                <a:gd name="T7" fmla="*/ 24 h 37"/>
                <a:gd name="T8" fmla="*/ 3 w 47"/>
                <a:gd name="T9" fmla="*/ 13 h 37"/>
                <a:gd name="T10" fmla="*/ 13 w 47"/>
                <a:gd name="T11" fmla="*/ 13 h 37"/>
                <a:gd name="T12" fmla="*/ 19 w 47"/>
                <a:gd name="T13" fmla="*/ 18 h 37"/>
                <a:gd name="T14" fmla="*/ 34 w 47"/>
                <a:gd name="T15" fmla="*/ 3 h 37"/>
                <a:gd name="T16" fmla="*/ 45 w 47"/>
                <a:gd name="T17" fmla="*/ 3 h 37"/>
                <a:gd name="T18" fmla="*/ 45 w 47"/>
                <a:gd name="T1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7">
                  <a:moveTo>
                    <a:pt x="45" y="13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1" y="37"/>
                    <a:pt x="16" y="37"/>
                    <a:pt x="13" y="3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21"/>
                    <a:pt x="0" y="16"/>
                    <a:pt x="3" y="13"/>
                  </a:cubicBezTo>
                  <a:cubicBezTo>
                    <a:pt x="6" y="10"/>
                    <a:pt x="10" y="10"/>
                    <a:pt x="13" y="1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47" y="6"/>
                    <a:pt x="47" y="10"/>
                    <a:pt x="4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9" name="Freeform 2412"/>
            <p:cNvSpPr>
              <a:spLocks/>
            </p:cNvSpPr>
            <p:nvPr/>
          </p:nvSpPr>
          <p:spPr bwMode="gray">
            <a:xfrm>
              <a:off x="2805029" y="6011433"/>
              <a:ext cx="406004" cy="542925"/>
            </a:xfrm>
            <a:custGeom>
              <a:avLst/>
              <a:gdLst>
                <a:gd name="T0" fmla="*/ 144 w 144"/>
                <a:gd name="T1" fmla="*/ 151 h 193"/>
                <a:gd name="T2" fmla="*/ 144 w 144"/>
                <a:gd name="T3" fmla="*/ 108 h 193"/>
                <a:gd name="T4" fmla="*/ 139 w 144"/>
                <a:gd name="T5" fmla="*/ 114 h 193"/>
                <a:gd name="T6" fmla="*/ 137 w 144"/>
                <a:gd name="T7" fmla="*/ 116 h 193"/>
                <a:gd name="T8" fmla="*/ 132 w 144"/>
                <a:gd name="T9" fmla="*/ 119 h 193"/>
                <a:gd name="T10" fmla="*/ 132 w 144"/>
                <a:gd name="T11" fmla="*/ 130 h 193"/>
                <a:gd name="T12" fmla="*/ 132 w 144"/>
                <a:gd name="T13" fmla="*/ 150 h 193"/>
                <a:gd name="T14" fmla="*/ 103 w 144"/>
                <a:gd name="T15" fmla="*/ 150 h 193"/>
                <a:gd name="T16" fmla="*/ 103 w 144"/>
                <a:gd name="T17" fmla="*/ 180 h 193"/>
                <a:gd name="T18" fmla="*/ 103 w 144"/>
                <a:gd name="T19" fmla="*/ 180 h 193"/>
                <a:gd name="T20" fmla="*/ 103 w 144"/>
                <a:gd name="T21" fmla="*/ 180 h 193"/>
                <a:gd name="T22" fmla="*/ 93 w 144"/>
                <a:gd name="T23" fmla="*/ 180 h 193"/>
                <a:gd name="T24" fmla="*/ 51 w 144"/>
                <a:gd name="T25" fmla="*/ 180 h 193"/>
                <a:gd name="T26" fmla="*/ 26 w 144"/>
                <a:gd name="T27" fmla="*/ 180 h 193"/>
                <a:gd name="T28" fmla="*/ 11 w 144"/>
                <a:gd name="T29" fmla="*/ 166 h 193"/>
                <a:gd name="T30" fmla="*/ 11 w 144"/>
                <a:gd name="T31" fmla="*/ 27 h 193"/>
                <a:gd name="T32" fmla="*/ 16 w 144"/>
                <a:gd name="T33" fmla="*/ 17 h 193"/>
                <a:gd name="T34" fmla="*/ 26 w 144"/>
                <a:gd name="T35" fmla="*/ 12 h 193"/>
                <a:gd name="T36" fmla="*/ 117 w 144"/>
                <a:gd name="T37" fmla="*/ 12 h 193"/>
                <a:gd name="T38" fmla="*/ 128 w 144"/>
                <a:gd name="T39" fmla="*/ 17 h 193"/>
                <a:gd name="T40" fmla="*/ 130 w 144"/>
                <a:gd name="T41" fmla="*/ 20 h 193"/>
                <a:gd name="T42" fmla="*/ 138 w 144"/>
                <a:gd name="T43" fmla="*/ 9 h 193"/>
                <a:gd name="T44" fmla="*/ 137 w 144"/>
                <a:gd name="T45" fmla="*/ 7 h 193"/>
                <a:gd name="T46" fmla="*/ 119 w 144"/>
                <a:gd name="T47" fmla="*/ 0 h 193"/>
                <a:gd name="T48" fmla="*/ 119 w 144"/>
                <a:gd name="T49" fmla="*/ 0 h 193"/>
                <a:gd name="T50" fmla="*/ 25 w 144"/>
                <a:gd name="T51" fmla="*/ 0 h 193"/>
                <a:gd name="T52" fmla="*/ 25 w 144"/>
                <a:gd name="T53" fmla="*/ 0 h 193"/>
                <a:gd name="T54" fmla="*/ 7 w 144"/>
                <a:gd name="T55" fmla="*/ 7 h 193"/>
                <a:gd name="T56" fmla="*/ 0 w 144"/>
                <a:gd name="T57" fmla="*/ 25 h 193"/>
                <a:gd name="T58" fmla="*/ 0 w 144"/>
                <a:gd name="T59" fmla="*/ 167 h 193"/>
                <a:gd name="T60" fmla="*/ 25 w 144"/>
                <a:gd name="T61" fmla="*/ 193 h 193"/>
                <a:gd name="T62" fmla="*/ 50 w 144"/>
                <a:gd name="T63" fmla="*/ 193 h 193"/>
                <a:gd name="T64" fmla="*/ 93 w 144"/>
                <a:gd name="T65" fmla="*/ 193 h 193"/>
                <a:gd name="T66" fmla="*/ 103 w 144"/>
                <a:gd name="T67" fmla="*/ 193 h 193"/>
                <a:gd name="T68" fmla="*/ 111 w 144"/>
                <a:gd name="T69" fmla="*/ 190 h 193"/>
                <a:gd name="T70" fmla="*/ 141 w 144"/>
                <a:gd name="T71" fmla="*/ 159 h 193"/>
                <a:gd name="T72" fmla="*/ 144 w 144"/>
                <a:gd name="T73" fmla="*/ 153 h 193"/>
                <a:gd name="T74" fmla="*/ 144 w 144"/>
                <a:gd name="T75" fmla="*/ 15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93">
                  <a:moveTo>
                    <a:pt x="144" y="151"/>
                  </a:moveTo>
                  <a:cubicBezTo>
                    <a:pt x="144" y="108"/>
                    <a:pt x="144" y="108"/>
                    <a:pt x="144" y="108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8" y="115"/>
                    <a:pt x="137" y="116"/>
                  </a:cubicBezTo>
                  <a:cubicBezTo>
                    <a:pt x="136" y="117"/>
                    <a:pt x="134" y="118"/>
                    <a:pt x="132" y="119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18" y="180"/>
                    <a:pt x="11" y="174"/>
                    <a:pt x="11" y="16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3"/>
                    <a:pt x="13" y="19"/>
                    <a:pt x="16" y="17"/>
                  </a:cubicBezTo>
                  <a:cubicBezTo>
                    <a:pt x="18" y="14"/>
                    <a:pt x="22" y="12"/>
                    <a:pt x="26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21" y="12"/>
                    <a:pt x="125" y="14"/>
                    <a:pt x="128" y="17"/>
                  </a:cubicBezTo>
                  <a:cubicBezTo>
                    <a:pt x="129" y="18"/>
                    <a:pt x="129" y="18"/>
                    <a:pt x="130" y="20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7" y="8"/>
                    <a:pt x="137" y="7"/>
                  </a:cubicBezTo>
                  <a:cubicBezTo>
                    <a:pt x="132" y="3"/>
                    <a:pt x="126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7" y="7"/>
                  </a:cubicBezTo>
                  <a:cubicBezTo>
                    <a:pt x="2" y="12"/>
                    <a:pt x="0" y="18"/>
                    <a:pt x="0" y="2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81"/>
                    <a:pt x="11" y="193"/>
                    <a:pt x="25" y="193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06" y="193"/>
                    <a:pt x="109" y="192"/>
                    <a:pt x="111" y="190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43" y="158"/>
                    <a:pt x="144" y="155"/>
                    <a:pt x="144" y="153"/>
                  </a:cubicBezTo>
                  <a:cubicBezTo>
                    <a:pt x="144" y="152"/>
                    <a:pt x="144" y="152"/>
                    <a:pt x="14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0" name="Freeform 2413"/>
            <p:cNvSpPr>
              <a:spLocks/>
            </p:cNvSpPr>
            <p:nvPr/>
          </p:nvSpPr>
          <p:spPr bwMode="gray">
            <a:xfrm>
              <a:off x="2872895" y="6112637"/>
              <a:ext cx="258366" cy="34529"/>
            </a:xfrm>
            <a:custGeom>
              <a:avLst/>
              <a:gdLst>
                <a:gd name="T0" fmla="*/ 90 w 92"/>
                <a:gd name="T1" fmla="*/ 0 h 12"/>
                <a:gd name="T2" fmla="*/ 6 w 92"/>
                <a:gd name="T3" fmla="*/ 0 h 12"/>
                <a:gd name="T4" fmla="*/ 0 w 92"/>
                <a:gd name="T5" fmla="*/ 6 h 12"/>
                <a:gd name="T6" fmla="*/ 6 w 92"/>
                <a:gd name="T7" fmla="*/ 12 h 12"/>
                <a:gd name="T8" fmla="*/ 83 w 92"/>
                <a:gd name="T9" fmla="*/ 12 h 12"/>
                <a:gd name="T10" fmla="*/ 92 w 92"/>
                <a:gd name="T11" fmla="*/ 1 h 12"/>
                <a:gd name="T12" fmla="*/ 90 w 9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2">
                  <a:moveTo>
                    <a:pt x="9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0"/>
                    <a:pt x="91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1" name="Freeform 2414"/>
            <p:cNvSpPr>
              <a:spLocks/>
            </p:cNvSpPr>
            <p:nvPr/>
          </p:nvSpPr>
          <p:spPr bwMode="gray">
            <a:xfrm>
              <a:off x="2872895" y="6180502"/>
              <a:ext cx="204788" cy="33338"/>
            </a:xfrm>
            <a:custGeom>
              <a:avLst/>
              <a:gdLst>
                <a:gd name="T0" fmla="*/ 73 w 73"/>
                <a:gd name="T1" fmla="*/ 0 h 12"/>
                <a:gd name="T2" fmla="*/ 6 w 73"/>
                <a:gd name="T3" fmla="*/ 0 h 12"/>
                <a:gd name="T4" fmla="*/ 0 w 73"/>
                <a:gd name="T5" fmla="*/ 6 h 12"/>
                <a:gd name="T6" fmla="*/ 6 w 73"/>
                <a:gd name="T7" fmla="*/ 12 h 12"/>
                <a:gd name="T8" fmla="*/ 63 w 73"/>
                <a:gd name="T9" fmla="*/ 12 h 12"/>
                <a:gd name="T10" fmla="*/ 64 w 73"/>
                <a:gd name="T11" fmla="*/ 12 h 12"/>
                <a:gd name="T12" fmla="*/ 73 w 7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7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2"/>
                    <a:pt x="64" y="12"/>
                    <a:pt x="64" y="12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2" name="Freeform 2415"/>
            <p:cNvSpPr>
              <a:spLocks/>
            </p:cNvSpPr>
            <p:nvPr/>
          </p:nvSpPr>
          <p:spPr bwMode="gray">
            <a:xfrm>
              <a:off x="2872895" y="6248368"/>
              <a:ext cx="169069" cy="33338"/>
            </a:xfrm>
            <a:custGeom>
              <a:avLst/>
              <a:gdLst>
                <a:gd name="T0" fmla="*/ 60 w 60"/>
                <a:gd name="T1" fmla="*/ 6 h 12"/>
                <a:gd name="T2" fmla="*/ 60 w 60"/>
                <a:gd name="T3" fmla="*/ 0 h 12"/>
                <a:gd name="T4" fmla="*/ 6 w 60"/>
                <a:gd name="T5" fmla="*/ 0 h 12"/>
                <a:gd name="T6" fmla="*/ 0 w 60"/>
                <a:gd name="T7" fmla="*/ 6 h 12"/>
                <a:gd name="T8" fmla="*/ 6 w 60"/>
                <a:gd name="T9" fmla="*/ 12 h 12"/>
                <a:gd name="T10" fmla="*/ 51 w 60"/>
                <a:gd name="T11" fmla="*/ 12 h 12"/>
                <a:gd name="T12" fmla="*/ 60 w 6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60" y="6"/>
                  </a:moveTo>
                  <a:cubicBezTo>
                    <a:pt x="60" y="4"/>
                    <a:pt x="59" y="2"/>
                    <a:pt x="6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3" y="9"/>
                    <a:pt x="56" y="7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3" name="Freeform 2416"/>
            <p:cNvSpPr>
              <a:spLocks/>
            </p:cNvSpPr>
            <p:nvPr/>
          </p:nvSpPr>
          <p:spPr bwMode="gray">
            <a:xfrm>
              <a:off x="2872895" y="6315043"/>
              <a:ext cx="134541" cy="36910"/>
            </a:xfrm>
            <a:custGeom>
              <a:avLst/>
              <a:gdLst>
                <a:gd name="T0" fmla="*/ 6 w 48"/>
                <a:gd name="T1" fmla="*/ 0 h 13"/>
                <a:gd name="T2" fmla="*/ 0 w 48"/>
                <a:gd name="T3" fmla="*/ 7 h 13"/>
                <a:gd name="T4" fmla="*/ 6 w 48"/>
                <a:gd name="T5" fmla="*/ 13 h 13"/>
                <a:gd name="T6" fmla="*/ 46 w 48"/>
                <a:gd name="T7" fmla="*/ 13 h 13"/>
                <a:gd name="T8" fmla="*/ 48 w 48"/>
                <a:gd name="T9" fmla="*/ 0 h 13"/>
                <a:gd name="T10" fmla="*/ 6 w 4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">
                  <a:moveTo>
                    <a:pt x="6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60" name="Freeform 2436"/>
          <p:cNvSpPr>
            <a:spLocks noChangeAspect="1" noEditPoints="1"/>
          </p:cNvSpPr>
          <p:nvPr/>
        </p:nvSpPr>
        <p:spPr bwMode="gray">
          <a:xfrm>
            <a:off x="6889368" y="5165679"/>
            <a:ext cx="489015" cy="440733"/>
          </a:xfrm>
          <a:custGeom>
            <a:avLst/>
            <a:gdLst>
              <a:gd name="T0" fmla="*/ 146 w 167"/>
              <a:gd name="T1" fmla="*/ 13 h 151"/>
              <a:gd name="T2" fmla="*/ 129 w 167"/>
              <a:gd name="T3" fmla="*/ 0 h 151"/>
              <a:gd name="T4" fmla="*/ 46 w 167"/>
              <a:gd name="T5" fmla="*/ 0 h 151"/>
              <a:gd name="T6" fmla="*/ 29 w 167"/>
              <a:gd name="T7" fmla="*/ 12 h 151"/>
              <a:gd name="T8" fmla="*/ 2 w 167"/>
              <a:gd name="T9" fmla="*/ 114 h 151"/>
              <a:gd name="T10" fmla="*/ 2 w 167"/>
              <a:gd name="T11" fmla="*/ 130 h 151"/>
              <a:gd name="T12" fmla="*/ 28 w 167"/>
              <a:gd name="T13" fmla="*/ 151 h 151"/>
              <a:gd name="T14" fmla="*/ 74 w 167"/>
              <a:gd name="T15" fmla="*/ 151 h 151"/>
              <a:gd name="T16" fmla="*/ 152 w 167"/>
              <a:gd name="T17" fmla="*/ 151 h 151"/>
              <a:gd name="T18" fmla="*/ 164 w 167"/>
              <a:gd name="T19" fmla="*/ 141 h 151"/>
              <a:gd name="T20" fmla="*/ 160 w 167"/>
              <a:gd name="T21" fmla="*/ 140 h 151"/>
              <a:gd name="T22" fmla="*/ 111 w 167"/>
              <a:gd name="T23" fmla="*/ 140 h 151"/>
              <a:gd name="T24" fmla="*/ 25 w 167"/>
              <a:gd name="T25" fmla="*/ 140 h 151"/>
              <a:gd name="T26" fmla="*/ 19 w 167"/>
              <a:gd name="T27" fmla="*/ 139 h 151"/>
              <a:gd name="T28" fmla="*/ 12 w 167"/>
              <a:gd name="T29" fmla="*/ 116 h 151"/>
              <a:gd name="T30" fmla="*/ 28 w 167"/>
              <a:gd name="T31" fmla="*/ 103 h 151"/>
              <a:gd name="T32" fmla="*/ 157 w 167"/>
              <a:gd name="T33" fmla="*/ 103 h 151"/>
              <a:gd name="T34" fmla="*/ 166 w 167"/>
              <a:gd name="T35" fmla="*/ 92 h 151"/>
              <a:gd name="T36" fmla="*/ 146 w 167"/>
              <a:gd name="T37" fmla="*/ 13 h 151"/>
              <a:gd name="T38" fmla="*/ 115 w 167"/>
              <a:gd name="T39" fmla="*/ 48 h 151"/>
              <a:gd name="T40" fmla="*/ 86 w 167"/>
              <a:gd name="T41" fmla="*/ 48 h 151"/>
              <a:gd name="T42" fmla="*/ 58 w 167"/>
              <a:gd name="T43" fmla="*/ 48 h 151"/>
              <a:gd name="T44" fmla="*/ 52 w 167"/>
              <a:gd name="T45" fmla="*/ 41 h 151"/>
              <a:gd name="T46" fmla="*/ 54 w 167"/>
              <a:gd name="T47" fmla="*/ 35 h 151"/>
              <a:gd name="T48" fmla="*/ 67 w 167"/>
              <a:gd name="T49" fmla="*/ 25 h 151"/>
              <a:gd name="T50" fmla="*/ 110 w 167"/>
              <a:gd name="T51" fmla="*/ 25 h 151"/>
              <a:gd name="T52" fmla="*/ 118 w 167"/>
              <a:gd name="T53" fmla="*/ 31 h 151"/>
              <a:gd name="T54" fmla="*/ 121 w 167"/>
              <a:gd name="T55" fmla="*/ 41 h 151"/>
              <a:gd name="T56" fmla="*/ 115 w 167"/>
              <a:gd name="T57" fmla="*/ 4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7" h="151">
                <a:moveTo>
                  <a:pt x="146" y="13"/>
                </a:moveTo>
                <a:cubicBezTo>
                  <a:pt x="144" y="5"/>
                  <a:pt x="138" y="0"/>
                  <a:pt x="129" y="0"/>
                </a:cubicBezTo>
                <a:cubicBezTo>
                  <a:pt x="101" y="0"/>
                  <a:pt x="73" y="0"/>
                  <a:pt x="46" y="0"/>
                </a:cubicBezTo>
                <a:cubicBezTo>
                  <a:pt x="37" y="0"/>
                  <a:pt x="31" y="4"/>
                  <a:pt x="29" y="12"/>
                </a:cubicBezTo>
                <a:cubicBezTo>
                  <a:pt x="20" y="46"/>
                  <a:pt x="10" y="80"/>
                  <a:pt x="2" y="114"/>
                </a:cubicBezTo>
                <a:cubicBezTo>
                  <a:pt x="0" y="119"/>
                  <a:pt x="1" y="125"/>
                  <a:pt x="2" y="130"/>
                </a:cubicBezTo>
                <a:cubicBezTo>
                  <a:pt x="4" y="144"/>
                  <a:pt x="13" y="151"/>
                  <a:pt x="28" y="151"/>
                </a:cubicBezTo>
                <a:cubicBezTo>
                  <a:pt x="43" y="151"/>
                  <a:pt x="59" y="151"/>
                  <a:pt x="74" y="151"/>
                </a:cubicBezTo>
                <a:cubicBezTo>
                  <a:pt x="100" y="151"/>
                  <a:pt x="126" y="151"/>
                  <a:pt x="152" y="151"/>
                </a:cubicBezTo>
                <a:cubicBezTo>
                  <a:pt x="160" y="151"/>
                  <a:pt x="163" y="149"/>
                  <a:pt x="164" y="141"/>
                </a:cubicBezTo>
                <a:cubicBezTo>
                  <a:pt x="163" y="141"/>
                  <a:pt x="161" y="140"/>
                  <a:pt x="160" y="140"/>
                </a:cubicBezTo>
                <a:cubicBezTo>
                  <a:pt x="144" y="140"/>
                  <a:pt x="127" y="140"/>
                  <a:pt x="111" y="140"/>
                </a:cubicBezTo>
                <a:cubicBezTo>
                  <a:pt x="83" y="140"/>
                  <a:pt x="54" y="140"/>
                  <a:pt x="25" y="140"/>
                </a:cubicBezTo>
                <a:cubicBezTo>
                  <a:pt x="23" y="140"/>
                  <a:pt x="21" y="140"/>
                  <a:pt x="19" y="139"/>
                </a:cubicBezTo>
                <a:cubicBezTo>
                  <a:pt x="13" y="135"/>
                  <a:pt x="10" y="124"/>
                  <a:pt x="12" y="116"/>
                </a:cubicBezTo>
                <a:cubicBezTo>
                  <a:pt x="15" y="106"/>
                  <a:pt x="19" y="103"/>
                  <a:pt x="28" y="103"/>
                </a:cubicBezTo>
                <a:cubicBezTo>
                  <a:pt x="71" y="103"/>
                  <a:pt x="114" y="103"/>
                  <a:pt x="157" y="103"/>
                </a:cubicBezTo>
                <a:cubicBezTo>
                  <a:pt x="164" y="103"/>
                  <a:pt x="167" y="100"/>
                  <a:pt x="166" y="92"/>
                </a:cubicBezTo>
                <a:cubicBezTo>
                  <a:pt x="159" y="66"/>
                  <a:pt x="152" y="39"/>
                  <a:pt x="146" y="13"/>
                </a:cubicBezTo>
                <a:close/>
                <a:moveTo>
                  <a:pt x="115" y="48"/>
                </a:moveTo>
                <a:cubicBezTo>
                  <a:pt x="106" y="48"/>
                  <a:pt x="96" y="48"/>
                  <a:pt x="86" y="48"/>
                </a:cubicBezTo>
                <a:cubicBezTo>
                  <a:pt x="76" y="48"/>
                  <a:pt x="67" y="48"/>
                  <a:pt x="58" y="48"/>
                </a:cubicBezTo>
                <a:cubicBezTo>
                  <a:pt x="52" y="48"/>
                  <a:pt x="50" y="46"/>
                  <a:pt x="52" y="41"/>
                </a:cubicBezTo>
                <a:cubicBezTo>
                  <a:pt x="52" y="39"/>
                  <a:pt x="53" y="37"/>
                  <a:pt x="54" y="35"/>
                </a:cubicBezTo>
                <a:cubicBezTo>
                  <a:pt x="57" y="25"/>
                  <a:pt x="57" y="25"/>
                  <a:pt x="67" y="25"/>
                </a:cubicBezTo>
                <a:cubicBezTo>
                  <a:pt x="81" y="24"/>
                  <a:pt x="95" y="25"/>
                  <a:pt x="110" y="25"/>
                </a:cubicBezTo>
                <a:cubicBezTo>
                  <a:pt x="115" y="25"/>
                  <a:pt x="117" y="27"/>
                  <a:pt x="118" y="31"/>
                </a:cubicBezTo>
                <a:cubicBezTo>
                  <a:pt x="119" y="35"/>
                  <a:pt x="120" y="38"/>
                  <a:pt x="121" y="41"/>
                </a:cubicBezTo>
                <a:cubicBezTo>
                  <a:pt x="122" y="47"/>
                  <a:pt x="121" y="48"/>
                  <a:pt x="115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61" name="Gruppieren 174"/>
          <p:cNvGrpSpPr>
            <a:grpSpLocks noChangeAspect="1"/>
          </p:cNvGrpSpPr>
          <p:nvPr/>
        </p:nvGrpSpPr>
        <p:grpSpPr bwMode="gray">
          <a:xfrm>
            <a:off x="9563226" y="2392394"/>
            <a:ext cx="860840" cy="899898"/>
            <a:chOff x="8343964" y="5747544"/>
            <a:chExt cx="839787" cy="877887"/>
          </a:xfrm>
          <a:solidFill>
            <a:schemeClr val="bg1"/>
          </a:solidFill>
        </p:grpSpPr>
        <p:sp>
          <p:nvSpPr>
            <p:cNvPr id="63" name="Freeform 1083"/>
            <p:cNvSpPr>
              <a:spLocks noEditPoints="1"/>
            </p:cNvSpPr>
            <p:nvPr/>
          </p:nvSpPr>
          <p:spPr bwMode="gray">
            <a:xfrm>
              <a:off x="8515414" y="5747544"/>
              <a:ext cx="495300" cy="566737"/>
            </a:xfrm>
            <a:custGeom>
              <a:avLst/>
              <a:gdLst>
                <a:gd name="T0" fmla="*/ 13 w 132"/>
                <a:gd name="T1" fmla="*/ 109 h 151"/>
                <a:gd name="T2" fmla="*/ 65 w 132"/>
                <a:gd name="T3" fmla="*/ 151 h 151"/>
                <a:gd name="T4" fmla="*/ 119 w 132"/>
                <a:gd name="T5" fmla="*/ 109 h 151"/>
                <a:gd name="T6" fmla="*/ 130 w 132"/>
                <a:gd name="T7" fmla="*/ 91 h 151"/>
                <a:gd name="T8" fmla="*/ 130 w 132"/>
                <a:gd name="T9" fmla="*/ 73 h 151"/>
                <a:gd name="T10" fmla="*/ 126 w 132"/>
                <a:gd name="T11" fmla="*/ 68 h 151"/>
                <a:gd name="T12" fmla="*/ 125 w 132"/>
                <a:gd name="T13" fmla="*/ 43 h 151"/>
                <a:gd name="T14" fmla="*/ 66 w 132"/>
                <a:gd name="T15" fmla="*/ 0 h 151"/>
                <a:gd name="T16" fmla="*/ 8 w 132"/>
                <a:gd name="T17" fmla="*/ 43 h 151"/>
                <a:gd name="T18" fmla="*/ 8 w 132"/>
                <a:gd name="T19" fmla="*/ 68 h 151"/>
                <a:gd name="T20" fmla="*/ 3 w 132"/>
                <a:gd name="T21" fmla="*/ 73 h 151"/>
                <a:gd name="T22" fmla="*/ 3 w 132"/>
                <a:gd name="T23" fmla="*/ 91 h 151"/>
                <a:gd name="T24" fmla="*/ 13 w 132"/>
                <a:gd name="T25" fmla="*/ 109 h 151"/>
                <a:gd name="T26" fmla="*/ 65 w 132"/>
                <a:gd name="T27" fmla="*/ 136 h 151"/>
                <a:gd name="T28" fmla="*/ 27 w 132"/>
                <a:gd name="T29" fmla="*/ 104 h 151"/>
                <a:gd name="T30" fmla="*/ 21 w 132"/>
                <a:gd name="T31" fmla="*/ 68 h 151"/>
                <a:gd name="T32" fmla="*/ 21 w 132"/>
                <a:gd name="T33" fmla="*/ 65 h 151"/>
                <a:gd name="T34" fmla="*/ 96 w 132"/>
                <a:gd name="T35" fmla="*/ 50 h 151"/>
                <a:gd name="T36" fmla="*/ 111 w 132"/>
                <a:gd name="T37" fmla="*/ 70 h 151"/>
                <a:gd name="T38" fmla="*/ 105 w 132"/>
                <a:gd name="T39" fmla="*/ 104 h 151"/>
                <a:gd name="T40" fmla="*/ 65 w 132"/>
                <a:gd name="T41" fmla="*/ 1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51">
                  <a:moveTo>
                    <a:pt x="13" y="109"/>
                  </a:moveTo>
                  <a:cubicBezTo>
                    <a:pt x="20" y="133"/>
                    <a:pt x="42" y="151"/>
                    <a:pt x="65" y="151"/>
                  </a:cubicBezTo>
                  <a:cubicBezTo>
                    <a:pt x="90" y="151"/>
                    <a:pt x="111" y="133"/>
                    <a:pt x="119" y="109"/>
                  </a:cubicBezTo>
                  <a:cubicBezTo>
                    <a:pt x="122" y="106"/>
                    <a:pt x="127" y="100"/>
                    <a:pt x="130" y="91"/>
                  </a:cubicBezTo>
                  <a:cubicBezTo>
                    <a:pt x="132" y="85"/>
                    <a:pt x="132" y="78"/>
                    <a:pt x="130" y="73"/>
                  </a:cubicBezTo>
                  <a:cubicBezTo>
                    <a:pt x="128" y="72"/>
                    <a:pt x="127" y="69"/>
                    <a:pt x="126" y="68"/>
                  </a:cubicBezTo>
                  <a:cubicBezTo>
                    <a:pt x="126" y="57"/>
                    <a:pt x="126" y="52"/>
                    <a:pt x="125" y="43"/>
                  </a:cubicBezTo>
                  <a:cubicBezTo>
                    <a:pt x="122" y="18"/>
                    <a:pt x="97" y="0"/>
                    <a:pt x="66" y="0"/>
                  </a:cubicBezTo>
                  <a:cubicBezTo>
                    <a:pt x="37" y="0"/>
                    <a:pt x="8" y="18"/>
                    <a:pt x="8" y="43"/>
                  </a:cubicBezTo>
                  <a:cubicBezTo>
                    <a:pt x="8" y="52"/>
                    <a:pt x="8" y="57"/>
                    <a:pt x="8" y="68"/>
                  </a:cubicBezTo>
                  <a:cubicBezTo>
                    <a:pt x="4" y="69"/>
                    <a:pt x="3" y="72"/>
                    <a:pt x="3" y="73"/>
                  </a:cubicBezTo>
                  <a:cubicBezTo>
                    <a:pt x="1" y="78"/>
                    <a:pt x="0" y="85"/>
                    <a:pt x="3" y="91"/>
                  </a:cubicBezTo>
                  <a:cubicBezTo>
                    <a:pt x="5" y="100"/>
                    <a:pt x="9" y="106"/>
                    <a:pt x="13" y="109"/>
                  </a:cubicBezTo>
                  <a:close/>
                  <a:moveTo>
                    <a:pt x="65" y="136"/>
                  </a:moveTo>
                  <a:cubicBezTo>
                    <a:pt x="47" y="136"/>
                    <a:pt x="32" y="122"/>
                    <a:pt x="27" y="104"/>
                  </a:cubicBezTo>
                  <a:cubicBezTo>
                    <a:pt x="26" y="96"/>
                    <a:pt x="21" y="75"/>
                    <a:pt x="21" y="68"/>
                  </a:cubicBezTo>
                  <a:cubicBezTo>
                    <a:pt x="21" y="67"/>
                    <a:pt x="21" y="66"/>
                    <a:pt x="21" y="65"/>
                  </a:cubicBezTo>
                  <a:cubicBezTo>
                    <a:pt x="76" y="63"/>
                    <a:pt x="86" y="50"/>
                    <a:pt x="96" y="50"/>
                  </a:cubicBezTo>
                  <a:cubicBezTo>
                    <a:pt x="96" y="50"/>
                    <a:pt x="96" y="67"/>
                    <a:pt x="111" y="70"/>
                  </a:cubicBezTo>
                  <a:cubicBezTo>
                    <a:pt x="110" y="79"/>
                    <a:pt x="106" y="97"/>
                    <a:pt x="105" y="104"/>
                  </a:cubicBezTo>
                  <a:cubicBezTo>
                    <a:pt x="100" y="122"/>
                    <a:pt x="84" y="136"/>
                    <a:pt x="6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4" name="Freeform 1084"/>
            <p:cNvSpPr>
              <a:spLocks/>
            </p:cNvSpPr>
            <p:nvPr/>
          </p:nvSpPr>
          <p:spPr bwMode="gray">
            <a:xfrm>
              <a:off x="8343964" y="6325394"/>
              <a:ext cx="839787" cy="300037"/>
            </a:xfrm>
            <a:custGeom>
              <a:avLst/>
              <a:gdLst>
                <a:gd name="T0" fmla="*/ 214 w 224"/>
                <a:gd name="T1" fmla="*/ 25 h 80"/>
                <a:gd name="T2" fmla="*/ 168 w 224"/>
                <a:gd name="T3" fmla="*/ 0 h 80"/>
                <a:gd name="T4" fmla="*/ 56 w 224"/>
                <a:gd name="T5" fmla="*/ 0 h 80"/>
                <a:gd name="T6" fmla="*/ 11 w 224"/>
                <a:gd name="T7" fmla="*/ 25 h 80"/>
                <a:gd name="T8" fmla="*/ 0 w 224"/>
                <a:gd name="T9" fmla="*/ 50 h 80"/>
                <a:gd name="T10" fmla="*/ 113 w 224"/>
                <a:gd name="T11" fmla="*/ 80 h 80"/>
                <a:gd name="T12" fmla="*/ 224 w 224"/>
                <a:gd name="T13" fmla="*/ 50 h 80"/>
                <a:gd name="T14" fmla="*/ 214 w 224"/>
                <a:gd name="T15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80">
                  <a:moveTo>
                    <a:pt x="214" y="25"/>
                  </a:moveTo>
                  <a:cubicBezTo>
                    <a:pt x="207" y="14"/>
                    <a:pt x="188" y="4"/>
                    <a:pt x="168" y="0"/>
                  </a:cubicBezTo>
                  <a:cubicBezTo>
                    <a:pt x="107" y="38"/>
                    <a:pt x="56" y="0"/>
                    <a:pt x="56" y="0"/>
                  </a:cubicBezTo>
                  <a:cubicBezTo>
                    <a:pt x="36" y="4"/>
                    <a:pt x="17" y="14"/>
                    <a:pt x="11" y="25"/>
                  </a:cubicBezTo>
                  <a:cubicBezTo>
                    <a:pt x="0" y="41"/>
                    <a:pt x="0" y="50"/>
                    <a:pt x="0" y="50"/>
                  </a:cubicBezTo>
                  <a:cubicBezTo>
                    <a:pt x="0" y="58"/>
                    <a:pt x="50" y="80"/>
                    <a:pt x="113" y="80"/>
                  </a:cubicBezTo>
                  <a:cubicBezTo>
                    <a:pt x="174" y="80"/>
                    <a:pt x="224" y="58"/>
                    <a:pt x="224" y="50"/>
                  </a:cubicBezTo>
                  <a:cubicBezTo>
                    <a:pt x="224" y="50"/>
                    <a:pt x="224" y="41"/>
                    <a:pt x="2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8D03DC62-6508-EB4E-A447-3288A76F3BDE}"/>
              </a:ext>
            </a:extLst>
          </p:cNvPr>
          <p:cNvSpPr/>
          <p:nvPr/>
        </p:nvSpPr>
        <p:spPr>
          <a:xfrm>
            <a:off x="9172817" y="3595132"/>
            <a:ext cx="164165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Stem Medium" panose="020B0503020203020204" pitchFamily="34" charset="77"/>
              </a:rPr>
              <a:t>9 150 </a:t>
            </a:r>
            <a:r>
              <a:rPr lang="ru-RU" sz="1000" b="1" dirty="0">
                <a:solidFill>
                  <a:schemeClr val="bg1"/>
                </a:solidFill>
                <a:latin typeface="Stem Medium" panose="020B0503020203020204" pitchFamily="34" charset="77"/>
              </a:rPr>
              <a:t>молодых сотрудников</a:t>
            </a:r>
            <a:endParaRPr lang="ru-RU" sz="3600" b="1" dirty="0">
              <a:solidFill>
                <a:schemeClr val="bg1"/>
              </a:solidFill>
              <a:latin typeface="Stem Medium" panose="020B0503020203020204" pitchFamily="34" charset="77"/>
            </a:endParaRP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1" y="5250619"/>
            <a:ext cx="1118171" cy="10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8">
            <a:extLst>
              <a:ext uri="{FF2B5EF4-FFF2-40B4-BE49-F238E27FC236}">
                <a16:creationId xmlns:a16="http://schemas.microsoft.com/office/drawing/2014/main" xmlns="" id="{B55F42E3-B7B3-D141-B7B4-001FF4A7AF0C}"/>
              </a:ext>
            </a:extLst>
          </p:cNvPr>
          <p:cNvSpPr txBox="1">
            <a:spLocks/>
          </p:cNvSpPr>
          <p:nvPr/>
        </p:nvSpPr>
        <p:spPr>
          <a:xfrm>
            <a:off x="809243" y="1907386"/>
            <a:ext cx="6585492" cy="791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747777"/>
                </a:solidFill>
                <a:effectLst/>
                <a:latin typeface="Stem Medium" panose="020B0503020203020204" pitchFamily="34" charset="77"/>
              </a:rPr>
              <a:t>Карьерный трек для молодого специалиста в Банке России представляет собой последовательность программ работы с молодыми специалистами, которые приводят к трудоустройству в Банк России</a:t>
            </a:r>
            <a:endParaRPr lang="ru-RU" sz="1400" dirty="0">
              <a:solidFill>
                <a:srgbClr val="747777"/>
              </a:solidFill>
              <a:latin typeface="Stem Medium" panose="020B0503020203020204" pitchFamily="34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4E28BD2-EAC3-CF41-AF5A-B086DC51344A}"/>
              </a:ext>
            </a:extLst>
          </p:cNvPr>
          <p:cNvCxnSpPr>
            <a:cxnSpLocks/>
          </p:cNvCxnSpPr>
          <p:nvPr/>
        </p:nvCxnSpPr>
        <p:spPr>
          <a:xfrm>
            <a:off x="601697" y="1955511"/>
            <a:ext cx="0" cy="636735"/>
          </a:xfrm>
          <a:prstGeom prst="line">
            <a:avLst/>
          </a:prstGeom>
          <a:ln>
            <a:solidFill>
              <a:srgbClr val="74777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5D0E3A-0D5A-BF41-8612-DB69BF3BA9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697" y="3055548"/>
            <a:ext cx="10388430" cy="988085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DF10C554-577C-594E-B2F3-0EF9E20CA13E}"/>
              </a:ext>
            </a:extLst>
          </p:cNvPr>
          <p:cNvSpPr txBox="1">
            <a:spLocks/>
          </p:cNvSpPr>
          <p:nvPr/>
        </p:nvSpPr>
        <p:spPr>
          <a:xfrm>
            <a:off x="541438" y="3398325"/>
            <a:ext cx="2072492" cy="2795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300" dirty="0">
                <a:solidFill>
                  <a:schemeClr val="bg1"/>
                </a:solidFill>
                <a:effectLst/>
              </a:rPr>
              <a:t>ПРАКТИКА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xmlns="" id="{2150F63A-DCA6-CC48-94A5-34CF4B9D6F11}"/>
              </a:ext>
            </a:extLst>
          </p:cNvPr>
          <p:cNvSpPr txBox="1">
            <a:spLocks/>
          </p:cNvSpPr>
          <p:nvPr/>
        </p:nvSpPr>
        <p:spPr>
          <a:xfrm>
            <a:off x="4644605" y="3398326"/>
            <a:ext cx="2072492" cy="2795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300" dirty="0">
                <a:solidFill>
                  <a:schemeClr val="bg1"/>
                </a:solidFill>
                <a:effectLst/>
              </a:rPr>
              <a:t>СТАЖИРОВКА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xmlns="" id="{52ECECE6-9D55-D34D-BFF6-6725B5FBA6CC}"/>
              </a:ext>
            </a:extLst>
          </p:cNvPr>
          <p:cNvSpPr txBox="1">
            <a:spLocks/>
          </p:cNvSpPr>
          <p:nvPr/>
        </p:nvSpPr>
        <p:spPr>
          <a:xfrm>
            <a:off x="8773785" y="3398326"/>
            <a:ext cx="2072492" cy="2795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300" dirty="0">
                <a:solidFill>
                  <a:schemeClr val="bg1"/>
                </a:solidFill>
                <a:effectLst/>
              </a:rPr>
              <a:t>ТРУДОУСТРОЙСТВО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xmlns="" id="{8CE3A2BD-9DF0-E841-A4CF-EE53E4D947DA}"/>
              </a:ext>
            </a:extLst>
          </p:cNvPr>
          <p:cNvSpPr txBox="1">
            <a:spLocks/>
          </p:cNvSpPr>
          <p:nvPr/>
        </p:nvSpPr>
        <p:spPr>
          <a:xfrm>
            <a:off x="515437" y="4299592"/>
            <a:ext cx="2831612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Познакомиться с деятельностью </a:t>
            </a:r>
            <a:br>
              <a:rPr lang="ru-RU" sz="1200" dirty="0">
                <a:solidFill>
                  <a:srgbClr val="747777"/>
                </a:solidFill>
                <a:effectLst/>
                <a:latin typeface="+mj-lt"/>
              </a:rPr>
            </a:b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Банка России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xmlns="" id="{C7F9D168-C9B1-9A43-9AF5-7288BABBA694}"/>
              </a:ext>
            </a:extLst>
          </p:cNvPr>
          <p:cNvSpPr txBox="1">
            <a:spLocks/>
          </p:cNvSpPr>
          <p:nvPr/>
        </p:nvSpPr>
        <p:spPr>
          <a:xfrm>
            <a:off x="515437" y="4870235"/>
            <a:ext cx="2831612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Выбрать направление </a:t>
            </a:r>
            <a:r>
              <a:rPr lang="ru-RU" sz="1200" dirty="0">
                <a:solidFill>
                  <a:srgbClr val="747777"/>
                </a:solidFill>
                <a:latin typeface="+mj-lt"/>
              </a:rPr>
              <a:t>                           </a:t>
            </a: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для </a:t>
            </a:r>
            <a:r>
              <a:rPr lang="ru-RU" sz="1200" dirty="0">
                <a:solidFill>
                  <a:srgbClr val="747777"/>
                </a:solidFill>
                <a:latin typeface="+mj-lt"/>
              </a:rPr>
              <a:t>д</a:t>
            </a: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альнейшего профессионального развития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xmlns="" id="{BC0BF13C-83E6-A241-A35A-9BA44F307297}"/>
              </a:ext>
            </a:extLst>
          </p:cNvPr>
          <p:cNvSpPr txBox="1">
            <a:spLocks/>
          </p:cNvSpPr>
          <p:nvPr/>
        </p:nvSpPr>
        <p:spPr>
          <a:xfrm>
            <a:off x="510859" y="5612680"/>
            <a:ext cx="2831612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Принять решение о дальнейшем развитии в Банке России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xmlns="" id="{0A5AA36B-7F41-FF46-A999-8AAD7CFFC49A}"/>
              </a:ext>
            </a:extLst>
          </p:cNvPr>
          <p:cNvSpPr txBox="1">
            <a:spLocks/>
          </p:cNvSpPr>
          <p:nvPr/>
        </p:nvSpPr>
        <p:spPr>
          <a:xfrm>
            <a:off x="4566981" y="4299592"/>
            <a:ext cx="2936080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Погрузиться в деятельность </a:t>
            </a:r>
            <a:br>
              <a:rPr lang="ru-RU" sz="1200" dirty="0">
                <a:solidFill>
                  <a:srgbClr val="747777"/>
                </a:solidFill>
                <a:effectLst/>
                <a:latin typeface="+mj-lt"/>
              </a:rPr>
            </a:b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Банка России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29" name="Content Placeholder 18">
            <a:extLst>
              <a:ext uri="{FF2B5EF4-FFF2-40B4-BE49-F238E27FC236}">
                <a16:creationId xmlns:a16="http://schemas.microsoft.com/office/drawing/2014/main" xmlns="" id="{9ACFFDAA-D788-B240-8544-AB48048ADE5B}"/>
              </a:ext>
            </a:extLst>
          </p:cNvPr>
          <p:cNvSpPr txBox="1">
            <a:spLocks/>
          </p:cNvSpPr>
          <p:nvPr/>
        </p:nvSpPr>
        <p:spPr>
          <a:xfrm>
            <a:off x="4566980" y="4822610"/>
            <a:ext cx="2936080" cy="7732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Поучаствовать в текущих проектах         и поработать над реальными задачами департаментов Банка России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30" name="Content Placeholder 18">
            <a:extLst>
              <a:ext uri="{FF2B5EF4-FFF2-40B4-BE49-F238E27FC236}">
                <a16:creationId xmlns:a16="http://schemas.microsoft.com/office/drawing/2014/main" xmlns="" id="{8786F055-FFE7-994E-9E61-2A420082080D}"/>
              </a:ext>
            </a:extLst>
          </p:cNvPr>
          <p:cNvSpPr txBox="1">
            <a:spLocks/>
          </p:cNvSpPr>
          <p:nvPr/>
        </p:nvSpPr>
        <p:spPr>
          <a:xfrm>
            <a:off x="4566980" y="5661923"/>
            <a:ext cx="2936080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Приобрести недостающие </a:t>
            </a:r>
            <a:br>
              <a:rPr lang="ru-RU" sz="1200" dirty="0">
                <a:solidFill>
                  <a:srgbClr val="747777"/>
                </a:solidFill>
                <a:effectLst/>
                <a:latin typeface="+mj-lt"/>
              </a:rPr>
            </a:b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практические знания и навыки               для полноценного трудоустройства </a:t>
            </a:r>
            <a:br>
              <a:rPr lang="ru-RU" sz="1200" dirty="0">
                <a:solidFill>
                  <a:srgbClr val="747777"/>
                </a:solidFill>
                <a:effectLst/>
                <a:latin typeface="+mj-lt"/>
              </a:rPr>
            </a:b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в Банк России 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xmlns="" id="{6E5F196C-6EDA-0741-8936-D97BC6064F9B}"/>
              </a:ext>
            </a:extLst>
          </p:cNvPr>
          <p:cNvSpPr txBox="1">
            <a:spLocks/>
          </p:cNvSpPr>
          <p:nvPr/>
        </p:nvSpPr>
        <p:spPr>
          <a:xfrm>
            <a:off x="8674951" y="4299592"/>
            <a:ext cx="2936080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Трудоустроить лучших студентов </a:t>
            </a:r>
            <a:br>
              <a:rPr lang="ru-RU" sz="1200" dirty="0">
                <a:solidFill>
                  <a:srgbClr val="747777"/>
                </a:solidFill>
                <a:effectLst/>
                <a:latin typeface="+mj-lt"/>
              </a:rPr>
            </a:b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на основе обратной связи </a:t>
            </a:r>
            <a:r>
              <a:rPr lang="ru-RU" sz="1200" dirty="0">
                <a:solidFill>
                  <a:srgbClr val="747777"/>
                </a:solidFill>
                <a:latin typeface="+mj-lt"/>
              </a:rPr>
              <a:t>                         </a:t>
            </a: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от их руководителей </a:t>
            </a:r>
            <a:br>
              <a:rPr lang="ru-RU" sz="1200" dirty="0">
                <a:solidFill>
                  <a:srgbClr val="747777"/>
                </a:solidFill>
                <a:effectLst/>
                <a:latin typeface="+mj-lt"/>
              </a:rPr>
            </a:b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32" name="Content Placeholder 18">
            <a:extLst>
              <a:ext uri="{FF2B5EF4-FFF2-40B4-BE49-F238E27FC236}">
                <a16:creationId xmlns:a16="http://schemas.microsoft.com/office/drawing/2014/main" xmlns="" id="{D8234614-4BB8-524D-936B-13509CA513F0}"/>
              </a:ext>
            </a:extLst>
          </p:cNvPr>
          <p:cNvSpPr txBox="1">
            <a:spLocks/>
          </p:cNvSpPr>
          <p:nvPr/>
        </p:nvSpPr>
        <p:spPr>
          <a:xfrm>
            <a:off x="8674951" y="4974923"/>
            <a:ext cx="2936080" cy="7732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Снизить риски при найме, т.к. все новые сотрудники уже проявили себя в работе 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xmlns="" id="{2EA4FE5E-BD7C-AF42-A26F-5B5343FD6F90}"/>
              </a:ext>
            </a:extLst>
          </p:cNvPr>
          <p:cNvSpPr txBox="1">
            <a:spLocks/>
          </p:cNvSpPr>
          <p:nvPr/>
        </p:nvSpPr>
        <p:spPr>
          <a:xfrm>
            <a:off x="8674951" y="5663193"/>
            <a:ext cx="2936080" cy="580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rgbClr val="747777"/>
                </a:solidFill>
                <a:effectLst/>
                <a:latin typeface="+mj-lt"/>
              </a:rPr>
              <a:t>Подготовить для Банка России сильных специалистов, которых нет на рынке труда</a:t>
            </a:r>
            <a:endParaRPr lang="ru-RU" sz="1200" dirty="0">
              <a:solidFill>
                <a:srgbClr val="747777"/>
              </a:solidFill>
              <a:latin typeface="+mj-lt"/>
            </a:endParaRP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xmlns="" id="{5AA1F68B-0AD0-1D48-935D-4C360EE12507}"/>
              </a:ext>
            </a:extLst>
          </p:cNvPr>
          <p:cNvSpPr txBox="1">
            <a:spLocks/>
          </p:cNvSpPr>
          <p:nvPr/>
        </p:nvSpPr>
        <p:spPr>
          <a:xfrm>
            <a:off x="544072" y="1154655"/>
            <a:ext cx="10838673" cy="79125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Карьерные возможности для молодых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80638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40641"/>
            <a:ext cx="12191999" cy="278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xmlns="" id="{49473247-F90E-0E40-A7B4-03F225A5BDF7}"/>
              </a:ext>
            </a:extLst>
          </p:cNvPr>
          <p:cNvSpPr txBox="1">
            <a:spLocks/>
          </p:cNvSpPr>
          <p:nvPr/>
        </p:nvSpPr>
        <p:spPr>
          <a:xfrm>
            <a:off x="505190" y="1295930"/>
            <a:ext cx="6190078" cy="26379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Практика в Банке России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10CF336-0876-4288-AA2C-6412AFD7DEAE}"/>
              </a:ext>
            </a:extLst>
          </p:cNvPr>
          <p:cNvSpPr>
            <a:spLocks noGrp="1"/>
          </p:cNvSpPr>
          <p:nvPr/>
        </p:nvSpPr>
        <p:spPr>
          <a:xfrm>
            <a:off x="695325" y="2749374"/>
            <a:ext cx="8371183" cy="181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2-4 курс бакалавриата (3-6 специалитета), 1-2 курс магистратуры обучения в настоящее время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Высокий средний балл успеваемости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Возможность уделить практике от 20 до 40 часов в неделю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810CF336-0876-4288-AA2C-6412AFD7DEAE}"/>
              </a:ext>
            </a:extLst>
          </p:cNvPr>
          <p:cNvSpPr>
            <a:spLocks noGrp="1"/>
          </p:cNvSpPr>
          <p:nvPr/>
        </p:nvSpPr>
        <p:spPr>
          <a:xfrm>
            <a:off x="695325" y="5366428"/>
            <a:ext cx="8870056" cy="1113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cs typeface="Arial" panose="020B0604020202020204" pitchFamily="34" charset="0"/>
              </a:rPr>
              <a:t>Сроки практики </a:t>
            </a:r>
            <a:r>
              <a:rPr lang="ru-RU" dirty="0">
                <a:solidFill>
                  <a:schemeClr val="accent4"/>
                </a:solidFill>
                <a:cs typeface="Arial" panose="020B0604020202020204" pitchFamily="34" charset="0"/>
              </a:rPr>
              <a:t>– от 1 до 3 месяцев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cs typeface="Arial" panose="020B0604020202020204" pitchFamily="34" charset="0"/>
              </a:rPr>
              <a:t>Подача заявок </a:t>
            </a:r>
            <a:r>
              <a:rPr lang="ru-RU" dirty="0">
                <a:solidFill>
                  <a:schemeClr val="accent4"/>
                </a:solidFill>
                <a:cs typeface="Arial" panose="020B0604020202020204" pitchFamily="34" charset="0"/>
              </a:rPr>
              <a:t>– круглый год (заблаговременно - минимум за 1,5 месяца до начала предполагаемой практики)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F46E3A-20B8-0443-9F9A-CC99495C8CBE}"/>
              </a:ext>
            </a:extLst>
          </p:cNvPr>
          <p:cNvSpPr txBox="1"/>
          <p:nvPr/>
        </p:nvSpPr>
        <p:spPr>
          <a:xfrm>
            <a:off x="695325" y="2474028"/>
            <a:ext cx="7594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Кандидаты на практику: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4B1A64F-D76B-0544-A610-DE410997D5AD}"/>
              </a:ext>
            </a:extLst>
          </p:cNvPr>
          <p:cNvSpPr/>
          <p:nvPr/>
        </p:nvSpPr>
        <p:spPr>
          <a:xfrm>
            <a:off x="8984818" y="2240640"/>
            <a:ext cx="3207180" cy="27820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563DFC-66D9-D648-928D-DA40F1B8C3B2}"/>
              </a:ext>
            </a:extLst>
          </p:cNvPr>
          <p:cNvSpPr txBox="1"/>
          <p:nvPr/>
        </p:nvSpPr>
        <p:spPr>
          <a:xfrm>
            <a:off x="9192147" y="2474028"/>
            <a:ext cx="7594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2023:</a:t>
            </a:r>
            <a:endParaRPr lang="ru-RU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B154817-EEDC-9A47-BA3C-ACA528E8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566429">
            <a:off x="7054888" y="-1091792"/>
            <a:ext cx="5709982" cy="4816027"/>
          </a:xfrm>
          <a:prstGeom prst="rect">
            <a:avLst/>
          </a:prstGeom>
        </p:spPr>
      </p:pic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B4497FB9-F7B5-4143-A7A5-08C42C2611F3}"/>
              </a:ext>
            </a:extLst>
          </p:cNvPr>
          <p:cNvSpPr>
            <a:spLocks noGrp="1"/>
          </p:cNvSpPr>
          <p:nvPr/>
        </p:nvSpPr>
        <p:spPr>
          <a:xfrm>
            <a:off x="9273838" y="2711275"/>
            <a:ext cx="2786784" cy="181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335 заявок на практику подано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130 кандидатов принято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8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xmlns="" id="{49473247-F90E-0E40-A7B4-03F225A5BDF7}"/>
              </a:ext>
            </a:extLst>
          </p:cNvPr>
          <p:cNvSpPr txBox="1">
            <a:spLocks/>
          </p:cNvSpPr>
          <p:nvPr/>
        </p:nvSpPr>
        <p:spPr>
          <a:xfrm>
            <a:off x="489379" y="1379031"/>
            <a:ext cx="6923504" cy="26379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Этапы отбора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E33AB8A-6463-16F5-F7AA-34A8E297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3" y="2164256"/>
            <a:ext cx="3504588" cy="35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1A64E53-FF0B-B861-BE3D-80FDCAA7E192}"/>
              </a:ext>
            </a:extLst>
          </p:cNvPr>
          <p:cNvSpPr/>
          <p:nvPr/>
        </p:nvSpPr>
        <p:spPr>
          <a:xfrm>
            <a:off x="4444181" y="1813302"/>
            <a:ext cx="7747819" cy="39830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53F84"/>
                </a:solidFill>
              </a:ln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EA322D9-93B7-7230-A1B7-A8B60F4B2F81}"/>
              </a:ext>
            </a:extLst>
          </p:cNvPr>
          <p:cNvSpPr/>
          <p:nvPr/>
        </p:nvSpPr>
        <p:spPr>
          <a:xfrm>
            <a:off x="4879128" y="2164256"/>
            <a:ext cx="7096499" cy="34616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Подача заявки на прохождение практики с указанием названия желаемого департамента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Коммуникация с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HR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, отправка резюме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Рассмотрение резюме студента в структурном подразделении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Собеседование с руководителем / дополнительное задание (необязательный этап)</a:t>
            </a:r>
          </a:p>
        </p:txBody>
      </p:sp>
    </p:spTree>
    <p:extLst>
      <p:ext uri="{BB962C8B-B14F-4D97-AF65-F5344CB8AC3E}">
        <p14:creationId xmlns:p14="http://schemas.microsoft.com/office/powerpoint/2010/main" val="284631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23736"/>
            <a:ext cx="12191999" cy="278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10CF336-0876-4288-AA2C-6412AFD7DEAE}"/>
              </a:ext>
            </a:extLst>
          </p:cNvPr>
          <p:cNvSpPr>
            <a:spLocks noGrp="1"/>
          </p:cNvSpPr>
          <p:nvPr/>
        </p:nvSpPr>
        <p:spPr>
          <a:xfrm>
            <a:off x="695325" y="2467509"/>
            <a:ext cx="10845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Кандидаты на стажировку: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810CF336-0876-4288-AA2C-6412AFD7DEAE}"/>
              </a:ext>
            </a:extLst>
          </p:cNvPr>
          <p:cNvSpPr>
            <a:spLocks noGrp="1"/>
          </p:cNvSpPr>
          <p:nvPr/>
        </p:nvSpPr>
        <p:spPr>
          <a:xfrm>
            <a:off x="796528" y="5443403"/>
            <a:ext cx="8204012" cy="1113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cs typeface="Arial" panose="020B0604020202020204" pitchFamily="34" charset="0"/>
              </a:rPr>
              <a:t>Начало стажировки </a:t>
            </a:r>
            <a:r>
              <a:rPr lang="ru-RU" dirty="0">
                <a:solidFill>
                  <a:schemeClr val="accent4"/>
                </a:solidFill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accent4"/>
                </a:solidFill>
                <a:cs typeface="Arial" panose="020B0604020202020204" pitchFamily="34" charset="0"/>
              </a:rPr>
              <a:t>сентябрь 2024 </a:t>
            </a:r>
            <a:endParaRPr lang="ru-RU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cs typeface="Arial" panose="020B0604020202020204" pitchFamily="34" charset="0"/>
              </a:rPr>
              <a:t>Окончание стажировки </a:t>
            </a:r>
            <a:r>
              <a:rPr lang="ru-RU" dirty="0">
                <a:solidFill>
                  <a:schemeClr val="accent4"/>
                </a:solidFill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accent4"/>
                </a:solidFill>
                <a:cs typeface="Arial" panose="020B0604020202020204" pitchFamily="34" charset="0"/>
              </a:rPr>
              <a:t>февраль 2025</a:t>
            </a:r>
            <a:endParaRPr lang="ru-RU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cs typeface="Arial" panose="020B0604020202020204" pitchFamily="34" charset="0"/>
              </a:rPr>
              <a:t>Подача заявок </a:t>
            </a:r>
            <a:r>
              <a:rPr lang="ru-RU" dirty="0">
                <a:solidFill>
                  <a:schemeClr val="accent4"/>
                </a:solidFill>
                <a:cs typeface="Arial" panose="020B0604020202020204" pitchFamily="34" charset="0"/>
              </a:rPr>
              <a:t>– до </a:t>
            </a:r>
            <a:r>
              <a:rPr lang="ru-RU" dirty="0" smtClean="0">
                <a:solidFill>
                  <a:schemeClr val="accent4"/>
                </a:solidFill>
                <a:cs typeface="Arial" panose="020B0604020202020204" pitchFamily="34" charset="0"/>
              </a:rPr>
              <a:t>22 апреля 2024 </a:t>
            </a:r>
            <a:r>
              <a:rPr lang="ru-RU" dirty="0">
                <a:solidFill>
                  <a:schemeClr val="accent4"/>
                </a:solidFill>
                <a:cs typeface="Arial" panose="020B0604020202020204" pitchFamily="34" charset="0"/>
              </a:rPr>
              <a:t>года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2E874C-25F9-6C45-BA57-F5602106D1DD}"/>
              </a:ext>
            </a:extLst>
          </p:cNvPr>
          <p:cNvSpPr txBox="1"/>
          <p:nvPr/>
        </p:nvSpPr>
        <p:spPr>
          <a:xfrm>
            <a:off x="796528" y="3098956"/>
            <a:ext cx="7593806" cy="1733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3-4 курс </a:t>
            </a:r>
            <a:r>
              <a:rPr lang="ru-RU" dirty="0" err="1"/>
              <a:t>бакалавриата</a:t>
            </a:r>
            <a:r>
              <a:rPr lang="ru-RU" dirty="0"/>
              <a:t> (4-6 </a:t>
            </a:r>
            <a:r>
              <a:rPr lang="ru-RU" dirty="0" err="1"/>
              <a:t>специалитета</a:t>
            </a:r>
            <a:r>
              <a:rPr lang="ru-RU" dirty="0"/>
              <a:t>), 1-2 курс магистратуры </a:t>
            </a:r>
            <a:r>
              <a:rPr lang="ru-RU" dirty="0" smtClean="0"/>
              <a:t>на момент начала стажировки</a:t>
            </a:r>
            <a:endParaRPr lang="ru-RU" dirty="0"/>
          </a:p>
          <a:p>
            <a:r>
              <a:rPr lang="ru-RU" dirty="0"/>
              <a:t>Очная форма обучения</a:t>
            </a:r>
          </a:p>
          <a:p>
            <a:r>
              <a:rPr lang="ru-RU" dirty="0"/>
              <a:t>Успешно прошли этапы отбора, профильный опыт работы не требуется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xmlns="" id="{916175AA-4657-F448-96E4-C2BDB2341826}"/>
              </a:ext>
            </a:extLst>
          </p:cNvPr>
          <p:cNvSpPr txBox="1">
            <a:spLocks/>
          </p:cNvSpPr>
          <p:nvPr/>
        </p:nvSpPr>
        <p:spPr>
          <a:xfrm>
            <a:off x="505190" y="1295930"/>
            <a:ext cx="6190078" cy="26379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Стажировка в Банке России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B994073-C1AC-154A-87F3-2D4596D96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566429">
            <a:off x="7696891" y="-989505"/>
            <a:ext cx="5709982" cy="48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AF5ADE74-C205-5341-B1FD-43ADC9A6B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405715"/>
              </p:ext>
            </p:extLst>
          </p:nvPr>
        </p:nvGraphicFramePr>
        <p:xfrm>
          <a:off x="614363" y="2396561"/>
          <a:ext cx="10715625" cy="291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xmlns="" id="{49473247-F90E-0E40-A7B4-03F225A5BDF7}"/>
              </a:ext>
            </a:extLst>
          </p:cNvPr>
          <p:cNvSpPr txBox="1">
            <a:spLocks/>
          </p:cNvSpPr>
          <p:nvPr/>
        </p:nvSpPr>
        <p:spPr>
          <a:xfrm>
            <a:off x="492832" y="1442567"/>
            <a:ext cx="6923504" cy="26379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Этапы отбора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C9119-EAD2-435E-93E0-FA362F916028}"/>
              </a:ext>
            </a:extLst>
          </p:cNvPr>
          <p:cNvSpPr txBox="1"/>
          <p:nvPr/>
        </p:nvSpPr>
        <p:spPr>
          <a:xfrm>
            <a:off x="672566" y="5261545"/>
            <a:ext cx="401426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До </a:t>
            </a:r>
            <a:r>
              <a:rPr lang="ru-RU" dirty="0" smtClean="0"/>
              <a:t>22 апреля 2024 года </a:t>
            </a:r>
            <a:r>
              <a:rPr lang="ru-RU" dirty="0"/>
              <a:t>(включительно)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EE1BFC-6E13-4204-9FDE-73EFBEDF1A8B}"/>
              </a:ext>
            </a:extLst>
          </p:cNvPr>
          <p:cNvSpPr/>
          <p:nvPr/>
        </p:nvSpPr>
        <p:spPr>
          <a:xfrm>
            <a:off x="5484981" y="1704260"/>
            <a:ext cx="3139593" cy="10655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Май 2024 года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2742F88-00B7-41DB-BE40-6669020A0924}"/>
              </a:ext>
            </a:extLst>
          </p:cNvPr>
          <p:cNvSpPr/>
          <p:nvPr/>
        </p:nvSpPr>
        <p:spPr>
          <a:xfrm>
            <a:off x="8827778" y="4882648"/>
            <a:ext cx="3139593" cy="10655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Июнь-июль 2024 года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xmlns="" id="{59EBC3FC-7ECA-5389-0CD5-91289E30B8B7}"/>
              </a:ext>
            </a:extLst>
          </p:cNvPr>
          <p:cNvSpPr/>
          <p:nvPr/>
        </p:nvSpPr>
        <p:spPr>
          <a:xfrm rot="5400000">
            <a:off x="2524807" y="3709010"/>
            <a:ext cx="309785" cy="2345267"/>
          </a:xfrm>
          <a:prstGeom prst="rightBrace">
            <a:avLst>
              <a:gd name="adj1" fmla="val 50375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авая фигурная скобка 11">
            <a:extLst>
              <a:ext uri="{FF2B5EF4-FFF2-40B4-BE49-F238E27FC236}">
                <a16:creationId xmlns:a16="http://schemas.microsoft.com/office/drawing/2014/main" xmlns="" id="{E678F2F3-22FB-9D40-AA99-9BA60BFE0BD1}"/>
              </a:ext>
            </a:extLst>
          </p:cNvPr>
          <p:cNvSpPr/>
          <p:nvPr/>
        </p:nvSpPr>
        <p:spPr>
          <a:xfrm rot="5400000">
            <a:off x="10200350" y="4215299"/>
            <a:ext cx="309783" cy="1332694"/>
          </a:xfrm>
          <a:prstGeom prst="rightBrace">
            <a:avLst>
              <a:gd name="adj1" fmla="val 50375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авая фигурная скобка 11">
            <a:extLst>
              <a:ext uri="{FF2B5EF4-FFF2-40B4-BE49-F238E27FC236}">
                <a16:creationId xmlns:a16="http://schemas.microsoft.com/office/drawing/2014/main" xmlns="" id="{C90BCEF2-0BFC-F44F-941A-7B0CF6EEF9C7}"/>
              </a:ext>
            </a:extLst>
          </p:cNvPr>
          <p:cNvSpPr/>
          <p:nvPr/>
        </p:nvSpPr>
        <p:spPr>
          <a:xfrm rot="16200000" flipV="1">
            <a:off x="6899886" y="1531584"/>
            <a:ext cx="309785" cy="2345267"/>
          </a:xfrm>
          <a:prstGeom prst="rightBrace">
            <a:avLst>
              <a:gd name="adj1" fmla="val 50375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6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71DD8F6-C5B2-A740-B485-84D9D3A98371}"/>
              </a:ext>
            </a:extLst>
          </p:cNvPr>
          <p:cNvSpPr/>
          <p:nvPr/>
        </p:nvSpPr>
        <p:spPr>
          <a:xfrm>
            <a:off x="7999169" y="1952555"/>
            <a:ext cx="4192831" cy="3561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53F84"/>
                </a:solidFill>
              </a:ln>
            </a:endParaRP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xmlns="" id="{49473247-F90E-0E40-A7B4-03F225A5BDF7}"/>
              </a:ext>
            </a:extLst>
          </p:cNvPr>
          <p:cNvSpPr txBox="1">
            <a:spLocks/>
          </p:cNvSpPr>
          <p:nvPr/>
        </p:nvSpPr>
        <p:spPr>
          <a:xfrm>
            <a:off x="497592" y="1277393"/>
            <a:ext cx="6923504" cy="26379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Направления стажировки</a:t>
            </a: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xmlns="" id="{1D07CBC0-2EA5-4091-B52C-9303B2D9A88E}"/>
              </a:ext>
            </a:extLst>
          </p:cNvPr>
          <p:cNvSpPr txBox="1">
            <a:spLocks/>
          </p:cNvSpPr>
          <p:nvPr/>
        </p:nvSpPr>
        <p:spPr>
          <a:xfrm>
            <a:off x="8308416" y="2717802"/>
            <a:ext cx="35046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00000"/>
              </a:lnSpc>
              <a:defRPr sz="1200">
                <a:solidFill>
                  <a:schemeClr val="accent4"/>
                </a:solidFill>
                <a:effectLst/>
                <a:latin typeface="+mj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Изучите список предлагаемых направлений, зайдите на странички и почитайте подробности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Зайдите на страницу выбранного направления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Заполните одну анкету (в анкете предусмотрена возможность выбрать второе альтернативное направление)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3DF3E-F631-7F4C-B348-037551728E53}"/>
              </a:ext>
            </a:extLst>
          </p:cNvPr>
          <p:cNvSpPr txBox="1"/>
          <p:nvPr/>
        </p:nvSpPr>
        <p:spPr>
          <a:xfrm>
            <a:off x="8308416" y="2076123"/>
            <a:ext cx="7592992" cy="52322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3"/>
                </a:solidFill>
                <a:latin typeface="Stem Medium" panose="020B0503020203020204" pitchFamily="34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Порядок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действий: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4" y="1876098"/>
            <a:ext cx="5133975" cy="4591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5960" y="4918917"/>
            <a:ext cx="1716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cbr.vcv.ru/r/internship-autumn24</a:t>
            </a:r>
            <a:endParaRPr lang="ru-RU" dirty="0"/>
          </a:p>
        </p:txBody>
      </p:sp>
      <p:pic>
        <p:nvPicPr>
          <p:cNvPr id="1026" name="Picture 2" descr="https://cbrportal.cbr.ru/PostsDocs/4b370678-153e-4f20-8d20-73d2cbaa8768/IMG_8272_4479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3" y="2151017"/>
            <a:ext cx="2294144" cy="22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1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3">
      <a:dk1>
        <a:srgbClr val="555555"/>
      </a:dk1>
      <a:lt1>
        <a:sysClr val="window" lastClr="FFFFFF"/>
      </a:lt1>
      <a:dk2>
        <a:srgbClr val="053F84"/>
      </a:dk2>
      <a:lt2>
        <a:srgbClr val="00BBEE"/>
      </a:lt2>
      <a:accent1>
        <a:srgbClr val="FF5A5A"/>
      </a:accent1>
      <a:accent2>
        <a:srgbClr val="FFCC88"/>
      </a:accent2>
      <a:accent3>
        <a:srgbClr val="0088BB"/>
      </a:accent3>
      <a:accent4>
        <a:srgbClr val="74777B"/>
      </a:accent4>
      <a:accent5>
        <a:srgbClr val="111111"/>
      </a:accent5>
      <a:accent6>
        <a:srgbClr val="4D4D4D"/>
      </a:accent6>
      <a:hlink>
        <a:srgbClr val="23CCF3"/>
      </a:hlink>
      <a:folHlink>
        <a:srgbClr val="053F84"/>
      </a:folHlink>
    </a:clrScheme>
    <a:fontScheme name="CBR_HR">
      <a:majorFont>
        <a:latin typeface="Stem Medium"/>
        <a:ea typeface=""/>
        <a:cs typeface=""/>
      </a:majorFont>
      <a:minorFont>
        <a:latin typeface="Ste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001">
          <a:schemeClr val="lt2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BR_HR">
      <a:dk1>
        <a:srgbClr val="555555"/>
      </a:dk1>
      <a:lt1>
        <a:sysClr val="window" lastClr="FFFFFF"/>
      </a:lt1>
      <a:dk2>
        <a:srgbClr val="053F84"/>
      </a:dk2>
      <a:lt2>
        <a:srgbClr val="23CCF3"/>
      </a:lt2>
      <a:accent1>
        <a:srgbClr val="FF5A5A"/>
      </a:accent1>
      <a:accent2>
        <a:srgbClr val="FFCC88"/>
      </a:accent2>
      <a:accent3>
        <a:srgbClr val="0088BB"/>
      </a:accent3>
      <a:accent4>
        <a:srgbClr val="74777B"/>
      </a:accent4>
      <a:accent5>
        <a:srgbClr val="111111"/>
      </a:accent5>
      <a:accent6>
        <a:srgbClr val="4D4D4D"/>
      </a:accent6>
      <a:hlink>
        <a:srgbClr val="23CCF3"/>
      </a:hlink>
      <a:folHlink>
        <a:srgbClr val="053F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BR_HR">
      <a:dk1>
        <a:srgbClr val="555555"/>
      </a:dk1>
      <a:lt1>
        <a:sysClr val="window" lastClr="FFFFFF"/>
      </a:lt1>
      <a:dk2>
        <a:srgbClr val="053F84"/>
      </a:dk2>
      <a:lt2>
        <a:srgbClr val="23CCF3"/>
      </a:lt2>
      <a:accent1>
        <a:srgbClr val="FF5A5A"/>
      </a:accent1>
      <a:accent2>
        <a:srgbClr val="FFCC88"/>
      </a:accent2>
      <a:accent3>
        <a:srgbClr val="0088BB"/>
      </a:accent3>
      <a:accent4>
        <a:srgbClr val="74777B"/>
      </a:accent4>
      <a:accent5>
        <a:srgbClr val="111111"/>
      </a:accent5>
      <a:accent6>
        <a:srgbClr val="4D4D4D"/>
      </a:accent6>
      <a:hlink>
        <a:srgbClr val="23CCF3"/>
      </a:hlink>
      <a:folHlink>
        <a:srgbClr val="053F8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5307</TotalTime>
  <Words>513</Words>
  <Application>Microsoft Office PowerPoint</Application>
  <PresentationFormat>Произвольный</PresentationFormat>
  <Paragraphs>100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Stem Medium</vt:lpstr>
      <vt:lpstr>Calibri</vt:lpstr>
      <vt:lpstr>Stem text</vt:lpstr>
      <vt:lpstr>Arial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Мисютина Ольга Владимировна</cp:lastModifiedBy>
  <cp:revision>180</cp:revision>
  <dcterms:created xsi:type="dcterms:W3CDTF">2021-07-20T05:15:33Z</dcterms:created>
  <dcterms:modified xsi:type="dcterms:W3CDTF">2024-04-09T10:38:48Z</dcterms:modified>
</cp:coreProperties>
</file>